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9" r:id="rId3"/>
    <p:sldId id="277" r:id="rId4"/>
    <p:sldId id="264" r:id="rId5"/>
    <p:sldId id="265" r:id="rId6"/>
    <p:sldId id="267" r:id="rId7"/>
    <p:sldId id="268" r:id="rId8"/>
    <p:sldId id="269" r:id="rId9"/>
    <p:sldId id="270" r:id="rId10"/>
    <p:sldId id="260" r:id="rId11"/>
    <p:sldId id="263" r:id="rId12"/>
    <p:sldId id="266" r:id="rId13"/>
    <p:sldId id="271" r:id="rId14"/>
    <p:sldId id="272" r:id="rId15"/>
    <p:sldId id="273" r:id="rId16"/>
    <p:sldId id="275" r:id="rId17"/>
    <p:sldId id="276" r:id="rId18"/>
    <p:sldId id="262" r:id="rId19"/>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01" autoAdjust="0"/>
  </p:normalViewPr>
  <p:slideViewPr>
    <p:cSldViewPr>
      <p:cViewPr varScale="1">
        <p:scale>
          <a:sx n="41" d="100"/>
          <a:sy n="41" d="100"/>
        </p:scale>
        <p:origin x="108" y="28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45E30FFF-50C8-49AE-A383-19D5E75BC836}" type="datetimeFigureOut">
              <a:rPr lang="it-IT" smtClean="0"/>
              <a:t>27/04/2023</a:t>
            </a:fld>
            <a:endParaRPr lang="it-IT"/>
          </a:p>
        </p:txBody>
      </p:sp>
      <p:sp>
        <p:nvSpPr>
          <p:cNvPr id="4" name="Segnaposto immagin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37ED3FEB-02BE-40E3-8055-A805A298AD12}" type="slidenum">
              <a:rPr lang="it-IT" smtClean="0"/>
              <a:t>‹N›</a:t>
            </a:fld>
            <a:endParaRPr lang="it-IT"/>
          </a:p>
        </p:txBody>
      </p:sp>
    </p:spTree>
    <p:extLst>
      <p:ext uri="{BB962C8B-B14F-4D97-AF65-F5344CB8AC3E}">
        <p14:creationId xmlns:p14="http://schemas.microsoft.com/office/powerpoint/2010/main" val="425123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https://quizizz.com/admin/quiz/5aa1713cafef7c001b8245ae/business-model-canvas</a:t>
            </a:r>
          </a:p>
          <a:p>
            <a:endParaRPr lang="it-IT" dirty="0"/>
          </a:p>
          <a:p>
            <a:endParaRPr lang="it-IT" dirty="0"/>
          </a:p>
        </p:txBody>
      </p:sp>
      <p:sp>
        <p:nvSpPr>
          <p:cNvPr id="4" name="Segnaposto numero diapositiva 3"/>
          <p:cNvSpPr>
            <a:spLocks noGrp="1"/>
          </p:cNvSpPr>
          <p:nvPr>
            <p:ph type="sldNum" sz="quarter" idx="5"/>
          </p:nvPr>
        </p:nvSpPr>
        <p:spPr/>
        <p:txBody>
          <a:bodyPr/>
          <a:lstStyle/>
          <a:p>
            <a:fld id="{37ED3FEB-02BE-40E3-8055-A805A298AD12}" type="slidenum">
              <a:rPr lang="it-IT" smtClean="0"/>
              <a:t>1</a:t>
            </a:fld>
            <a:endParaRPr lang="it-IT"/>
          </a:p>
        </p:txBody>
      </p:sp>
    </p:spTree>
    <p:extLst>
      <p:ext uri="{BB962C8B-B14F-4D97-AF65-F5344CB8AC3E}">
        <p14:creationId xmlns:p14="http://schemas.microsoft.com/office/powerpoint/2010/main" val="21193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https://www.sbdc.duq.edu/Blog-Item-</a:t>
            </a:r>
            <a:r>
              <a:rPr lang="it-IT" dirty="0" err="1"/>
              <a:t>What</a:t>
            </a:r>
            <a:r>
              <a:rPr lang="it-IT" dirty="0"/>
              <a:t>-</a:t>
            </a:r>
            <a:r>
              <a:rPr lang="it-IT" dirty="0" err="1"/>
              <a:t>is</a:t>
            </a:r>
            <a:r>
              <a:rPr lang="it-IT" dirty="0"/>
              <a:t>-Business-Model-Canvas#:~:text=The%20Business%20Model%20Canvas%20consists,Key%20Partners%2C%20and%20Cost%20Structure.</a:t>
            </a:r>
          </a:p>
          <a:p>
            <a:endParaRPr lang="it-IT" dirty="0"/>
          </a:p>
          <a:p>
            <a:r>
              <a:rPr lang="it-IT" dirty="0"/>
              <a:t>https://www.thepowermba.com/en/blog/business-model-canvas</a:t>
            </a:r>
          </a:p>
          <a:p>
            <a:endParaRPr lang="it-IT" dirty="0"/>
          </a:p>
          <a:p>
            <a:r>
              <a:rPr lang="it-IT" dirty="0"/>
              <a:t>https://www.open.edu/openlearncreate/mod/oucontent/view.php?id=80404&amp;section=6</a:t>
            </a:r>
          </a:p>
        </p:txBody>
      </p:sp>
      <p:sp>
        <p:nvSpPr>
          <p:cNvPr id="4" name="Segnaposto numero diapositiva 3"/>
          <p:cNvSpPr>
            <a:spLocks noGrp="1"/>
          </p:cNvSpPr>
          <p:nvPr>
            <p:ph type="sldNum" sz="quarter" idx="5"/>
          </p:nvPr>
        </p:nvSpPr>
        <p:spPr/>
        <p:txBody>
          <a:bodyPr/>
          <a:lstStyle/>
          <a:p>
            <a:fld id="{37ED3FEB-02BE-40E3-8055-A805A298AD12}" type="slidenum">
              <a:rPr lang="it-IT" smtClean="0"/>
              <a:t>2</a:t>
            </a:fld>
            <a:endParaRPr lang="it-IT"/>
          </a:p>
        </p:txBody>
      </p:sp>
    </p:spTree>
    <p:extLst>
      <p:ext uri="{BB962C8B-B14F-4D97-AF65-F5344CB8AC3E}">
        <p14:creationId xmlns:p14="http://schemas.microsoft.com/office/powerpoint/2010/main" val="826737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https://www.sbdc.duq.edu/Blog-Item-</a:t>
            </a:r>
            <a:r>
              <a:rPr lang="it-IT" dirty="0" err="1"/>
              <a:t>What</a:t>
            </a:r>
            <a:r>
              <a:rPr lang="it-IT" dirty="0"/>
              <a:t>-</a:t>
            </a:r>
            <a:r>
              <a:rPr lang="it-IT" dirty="0" err="1"/>
              <a:t>is</a:t>
            </a:r>
            <a:r>
              <a:rPr lang="it-IT" dirty="0"/>
              <a:t>-Business-Model-Canvas#:~:text=The%20Business%20Model%20Canvas%20consists,Key%20Partners%2C%20and%20Cost%20Structure.</a:t>
            </a:r>
          </a:p>
          <a:p>
            <a:endParaRPr lang="it-IT" dirty="0"/>
          </a:p>
          <a:p>
            <a:r>
              <a:rPr lang="it-IT" dirty="0"/>
              <a:t>https://www.thepowermba.com/en/blog/business-model-canvas</a:t>
            </a:r>
          </a:p>
          <a:p>
            <a:endParaRPr lang="it-IT" dirty="0"/>
          </a:p>
          <a:p>
            <a:r>
              <a:rPr lang="it-IT" dirty="0"/>
              <a:t>https://www.open.edu/openlearncreate/mod/oucontent/view.php?id=80404&amp;section=6</a:t>
            </a:r>
          </a:p>
        </p:txBody>
      </p:sp>
      <p:sp>
        <p:nvSpPr>
          <p:cNvPr id="4" name="Segnaposto numero diapositiva 3"/>
          <p:cNvSpPr>
            <a:spLocks noGrp="1"/>
          </p:cNvSpPr>
          <p:nvPr>
            <p:ph type="sldNum" sz="quarter" idx="5"/>
          </p:nvPr>
        </p:nvSpPr>
        <p:spPr/>
        <p:txBody>
          <a:bodyPr/>
          <a:lstStyle/>
          <a:p>
            <a:fld id="{37ED3FEB-02BE-40E3-8055-A805A298AD12}" type="slidenum">
              <a:rPr lang="it-IT" smtClean="0"/>
              <a:t>3</a:t>
            </a:fld>
            <a:endParaRPr lang="it-IT"/>
          </a:p>
        </p:txBody>
      </p:sp>
    </p:spTree>
    <p:extLst>
      <p:ext uri="{BB962C8B-B14F-4D97-AF65-F5344CB8AC3E}">
        <p14:creationId xmlns:p14="http://schemas.microsoft.com/office/powerpoint/2010/main" val="587018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4</a:t>
            </a:fld>
            <a:endParaRPr lang="it-IT"/>
          </a:p>
        </p:txBody>
      </p:sp>
    </p:spTree>
    <p:extLst>
      <p:ext uri="{BB962C8B-B14F-4D97-AF65-F5344CB8AC3E}">
        <p14:creationId xmlns:p14="http://schemas.microsoft.com/office/powerpoint/2010/main" val="1176672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7ED3FEB-02BE-40E3-8055-A805A298AD12}" type="slidenum">
              <a:rPr lang="it-IT" smtClean="0"/>
              <a:t>9</a:t>
            </a:fld>
            <a:endParaRPr lang="it-IT"/>
          </a:p>
        </p:txBody>
      </p:sp>
    </p:spTree>
    <p:extLst>
      <p:ext uri="{BB962C8B-B14F-4D97-AF65-F5344CB8AC3E}">
        <p14:creationId xmlns:p14="http://schemas.microsoft.com/office/powerpoint/2010/main" val="4076231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4/27/2023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707514" y="991397"/>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3" cstate="print"/>
            <a:stretch>
              <a:fillRect/>
            </a:stretch>
          </p:blipFill>
          <p:spPr>
            <a:xfrm>
              <a:off x="70467" y="479371"/>
              <a:ext cx="2676524" cy="1285874"/>
            </a:xfrm>
            <a:prstGeom prst="rect">
              <a:avLst/>
            </a:prstGeom>
          </p:spPr>
        </p:pic>
      </p:grpSp>
      <p:pic>
        <p:nvPicPr>
          <p:cNvPr id="12" name="object 12"/>
          <p:cNvPicPr/>
          <p:nvPr/>
        </p:nvPicPr>
        <p:blipFill>
          <a:blip r:embed="rId4"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3" name="Rettangolo 12"/>
          <p:cNvSpPr/>
          <p:nvPr/>
        </p:nvSpPr>
        <p:spPr>
          <a:xfrm>
            <a:off x="3490737" y="3883885"/>
            <a:ext cx="12683969" cy="1938992"/>
          </a:xfrm>
          <a:prstGeom prst="rect">
            <a:avLst/>
          </a:prstGeom>
        </p:spPr>
        <p:txBody>
          <a:bodyPr wrap="square">
            <a:spAutoFit/>
          </a:bodyPr>
          <a:lstStyle/>
          <a:p>
            <a:pPr algn="ctr"/>
            <a:r>
              <a:rPr lang="en-US" sz="4000" b="1" dirty="0">
                <a:effectLst/>
                <a:latin typeface="Calibri" panose="020F0502020204030204" pitchFamily="34" charset="0"/>
                <a:ea typeface="Calibri" panose="020F0502020204030204" pitchFamily="34" charset="0"/>
              </a:rPr>
              <a:t>The learner is expected to be able to synthesize most creative and innovative proposals and ideas outlining forward-looking collaborative work</a:t>
            </a:r>
            <a:endParaRPr lang="it-IT" sz="4000" dirty="0">
              <a:effectLst/>
              <a:latin typeface="Times New Roman" panose="02020603050405020304" pitchFamily="18" charset="0"/>
              <a:ea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3200400" y="4076700"/>
            <a:ext cx="11887200" cy="4524315"/>
          </a:xfrm>
          <a:prstGeom prst="rect">
            <a:avLst/>
          </a:prstGeom>
        </p:spPr>
        <p:txBody>
          <a:bodyPr wrap="square">
            <a:spAutoFit/>
          </a:bodyPr>
          <a:lstStyle/>
          <a:p>
            <a:r>
              <a:rPr lang="en-US" sz="3600" dirty="0"/>
              <a:t>The PBMC is a very powerful but also a complex tool. You can have multiple level (team, personnel and entire company). This could lead to confusion in reading the canvas until you have sufficient mastery. Make it clear by linking together with lines of different colors or by writing directly in different colors the value propositions and connections with the various rooms of the PBMC. It is a visual technique and it is very important to work with order and clarity</a:t>
            </a:r>
            <a:endParaRPr lang="it-IT"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695700"/>
            <a:ext cx="13707747" cy="4873129"/>
          </a:xfrm>
          <a:prstGeom prst="rect">
            <a:avLst/>
          </a:prstGeom>
        </p:spPr>
        <p:txBody>
          <a:bodyPr wrap="square">
            <a:spAutoFit/>
          </a:bodyPr>
          <a:lstStyle/>
          <a:p>
            <a:pPr algn="just">
              <a:spcBef>
                <a:spcPts val="600"/>
              </a:spcBef>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1</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1: </a:t>
            </a:r>
            <a:r>
              <a:rPr lang="en-US" sz="2400" b="1" dirty="0">
                <a:latin typeface="Calibri" panose="020F0502020204030204" pitchFamily="34" charset="0"/>
                <a:ea typeface="Calibri" panose="020F0502020204030204" pitchFamily="34" charset="0"/>
                <a:cs typeface="Times New Roman" panose="02020603050405020304" pitchFamily="18" charset="0"/>
              </a:rPr>
              <a:t>Who are you and what do you have (key assets)</a:t>
            </a:r>
            <a:endParaRPr lang="it-IT" sz="2400" b="1"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Room 1</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List the main personal elements you bring into play in your profession. That that needs to be present in the </a:t>
            </a:r>
            <a:r>
              <a:rPr lang="en-US" sz="2400" dirty="0" err="1">
                <a:latin typeface="Calibri" panose="020F0502020204030204" pitchFamily="34" charset="0"/>
                <a:ea typeface="Calibri" panose="020F0502020204030204" pitchFamily="34" charset="0"/>
                <a:cs typeface="Times New Roman" panose="02020603050405020304" pitchFamily="18" charset="0"/>
              </a:rPr>
              <a:t>organizationDescribe</a:t>
            </a:r>
            <a:r>
              <a:rPr lang="en-US" sz="2400" dirty="0">
                <a:latin typeface="Calibri" panose="020F0502020204030204" pitchFamily="34" charset="0"/>
                <a:ea typeface="Calibri" panose="020F0502020204030204" pitchFamily="34" charset="0"/>
                <a:cs typeface="Times New Roman" panose="02020603050405020304" pitchFamily="18" charset="0"/>
              </a:rPr>
              <a:t> what excites you the most about your job:</a:t>
            </a:r>
          </a:p>
          <a:p>
            <a:pPr marL="457200" indent="-457200" algn="just">
              <a:spcBef>
                <a:spcPts val="600"/>
              </a:spcBef>
              <a:spcAft>
                <a:spcPts val="0"/>
              </a:spcAf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interact with people;</a:t>
            </a:r>
          </a:p>
          <a:p>
            <a:pPr marL="457200" indent="-457200" algn="just">
              <a:spcBef>
                <a:spcPts val="600"/>
              </a:spcBef>
              <a:spcAft>
                <a:spcPts val="0"/>
              </a:spcAf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2) deal with information / ideas</a:t>
            </a:r>
          </a:p>
          <a:p>
            <a:pPr marL="457200" indent="-457200" algn="just">
              <a:spcBef>
                <a:spcPts val="600"/>
              </a:spcBef>
              <a:spcAft>
                <a:spcPts val="0"/>
              </a:spcAf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3) dealing with things and objects, working </a:t>
            </a:r>
            <a:r>
              <a:rPr lang="en-US" sz="2400" err="1">
                <a:latin typeface="Calibri" panose="020F0502020204030204" pitchFamily="34" charset="0"/>
                <a:ea typeface="Calibri" panose="020F0502020204030204" pitchFamily="34" charset="0"/>
                <a:cs typeface="Times New Roman" panose="02020603050405020304" pitchFamily="18" charset="0"/>
              </a:rPr>
              <a:t>outdoors</a:t>
            </a:r>
            <a:r>
              <a:rPr lang="en-US" sz="2400">
                <a:latin typeface="Calibri" panose="020F0502020204030204" pitchFamily="34" charset="0"/>
                <a:ea typeface="Calibri" panose="020F0502020204030204" pitchFamily="34" charset="0"/>
                <a:cs typeface="Times New Roman" panose="02020603050405020304" pitchFamily="18" charset="0"/>
              </a:rPr>
              <a:t>. Also </a:t>
            </a:r>
            <a:r>
              <a:rPr lang="en-US" sz="2400" dirty="0">
                <a:latin typeface="Calibri" panose="020F0502020204030204" pitchFamily="34" charset="0"/>
                <a:ea typeface="Calibri" panose="020F0502020204030204" pitchFamily="34" charset="0"/>
                <a:cs typeface="Times New Roman" panose="02020603050405020304" pitchFamily="18" charset="0"/>
              </a:rPr>
              <a:t>describe talents (things you naturally do without effort) and skills (things you have learned to do).Finally, list some of the other resources you need: values, personal network, reputation, personal brand, industry experience, manual skills, material assets, tools,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42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95400"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981200" y="3771900"/>
            <a:ext cx="13827109" cy="4785926"/>
          </a:xfrm>
          <a:prstGeom prst="rect">
            <a:avLst/>
          </a:prstGeom>
        </p:spPr>
        <p:txBody>
          <a:bodyPr wrap="square">
            <a:spAutoFit/>
          </a:bodyPr>
          <a:lstStyle/>
          <a:p>
            <a:pPr algn="just">
              <a:spcBef>
                <a:spcPts val="600"/>
              </a:spcBef>
              <a:spcAft>
                <a:spcPts val="6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2</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en-US" sz="2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2: </a:t>
            </a:r>
            <a:r>
              <a:rPr lang="en-US" sz="2800" dirty="0">
                <a:latin typeface="Calibri" panose="020F0502020204030204" pitchFamily="34" charset="0"/>
                <a:ea typeface="Calibri" panose="020F0502020204030204" pitchFamily="34" charset="0"/>
                <a:cs typeface="Times New Roman" panose="02020603050405020304" pitchFamily="18" charset="0"/>
              </a:rPr>
              <a:t>Who we are and what do we have (key assets)KEY ACTIVITIES(What are you doing)</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en-US" sz="2800" dirty="0">
                <a:latin typeface="Calibri" panose="020F0502020204030204" pitchFamily="34" charset="0"/>
                <a:ea typeface="Calibri" panose="020F0502020204030204" pitchFamily="34" charset="0"/>
                <a:cs typeface="Times New Roman" panose="02020603050405020304" pitchFamily="18" charset="0"/>
              </a:rPr>
              <a:t>Room 2</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List the most important activities that need to be performed constantly at work and that characterize the professions compared to others. Which of these activities is necessary for the Value Proposition? What activities to carry out to implement the Channels and / or promote Relations with Customers?</a:t>
            </a:r>
          </a:p>
          <a:p>
            <a:pPr algn="just">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CONSIDER THE ACTIVITIES THAT FALL IN THE FOLLOWING AREAS:- Making (building, designing, creating, solving, o </a:t>
            </a:r>
            <a:r>
              <a:rPr lang="en-US" sz="2800" dirty="0" err="1">
                <a:latin typeface="Calibri" panose="020F0502020204030204" pitchFamily="34" charset="0"/>
                <a:ea typeface="Calibri" panose="020F0502020204030204" pitchFamily="34" charset="0"/>
                <a:cs typeface="Times New Roman" panose="02020603050405020304" pitchFamily="18" charset="0"/>
              </a:rPr>
              <a:t>ering</a:t>
            </a:r>
            <a:r>
              <a:rPr lang="en-US" sz="2800" dirty="0">
                <a:latin typeface="Calibri" panose="020F0502020204030204" pitchFamily="34" charset="0"/>
                <a:ea typeface="Calibri" panose="020F0502020204030204" pitchFamily="34" charset="0"/>
                <a:cs typeface="Times New Roman" panose="02020603050405020304" pitchFamily="18" charset="0"/>
              </a:rPr>
              <a:t>, etc.)- Selling (inform, persuade, teach, etc.)- Support (administer, calculate, organize, etc.)</a:t>
            </a:r>
            <a:endParaRPr lang="it-IT"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54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524000" y="3651998"/>
            <a:ext cx="15087600" cy="5149102"/>
          </a:xfrm>
          <a:prstGeom prst="rect">
            <a:avLst/>
          </a:prstGeom>
        </p:spPr>
        <p:txBody>
          <a:bodyPr wrap="square">
            <a:spAutoFit/>
          </a:bodyPr>
          <a:lstStyle/>
          <a:p>
            <a:pPr algn="just">
              <a:lnSpc>
                <a:spcPct val="115000"/>
              </a:lnSpc>
              <a:spcBef>
                <a:spcPts val="600"/>
              </a:spcBef>
              <a:spcAft>
                <a:spcPts val="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3: </a:t>
            </a:r>
            <a:r>
              <a:rPr lang="en-US" sz="2400" b="1" dirty="0">
                <a:latin typeface="Calibri" panose="020F0502020204030204" pitchFamily="34" charset="0"/>
                <a:ea typeface="Calibri" panose="020F0502020204030204" pitchFamily="34" charset="0"/>
                <a:cs typeface="Times New Roman" panose="02020603050405020304" pitchFamily="18" charset="0"/>
              </a:rPr>
              <a:t>who help you?</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Room 3 CUSTOMERS </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(Who are you useful to)Who do you create value </a:t>
            </a:r>
            <a:r>
              <a:rPr lang="en-US" sz="2400" dirty="0" err="1">
                <a:latin typeface="Calibri" panose="020F0502020204030204" pitchFamily="34" charset="0"/>
                <a:ea typeface="Calibri" panose="020F0502020204030204" pitchFamily="34" charset="0"/>
                <a:cs typeface="Times New Roman" panose="02020603050405020304" pitchFamily="18" charset="0"/>
              </a:rPr>
              <a:t>for?Who</a:t>
            </a:r>
            <a:r>
              <a:rPr lang="en-US" sz="2400" dirty="0">
                <a:latin typeface="Calibri" panose="020F0502020204030204" pitchFamily="34" charset="0"/>
                <a:ea typeface="Calibri" panose="020F0502020204030204" pitchFamily="34" charset="0"/>
                <a:cs typeface="Times New Roman" panose="02020603050405020304" pitchFamily="18" charset="0"/>
              </a:rPr>
              <a:t> are your most important </a:t>
            </a:r>
            <a:r>
              <a:rPr lang="en-US" sz="2400" dirty="0" err="1">
                <a:latin typeface="Calibri" panose="020F0502020204030204" pitchFamily="34" charset="0"/>
                <a:ea typeface="Calibri" panose="020F0502020204030204" pitchFamily="34" charset="0"/>
                <a:cs typeface="Times New Roman" panose="02020603050405020304" pitchFamily="18" charset="0"/>
              </a:rPr>
              <a:t>customers?Who</a:t>
            </a:r>
            <a:r>
              <a:rPr lang="en-US" sz="2400" dirty="0">
                <a:latin typeface="Calibri" panose="020F0502020204030204" pitchFamily="34" charset="0"/>
                <a:ea typeface="Calibri" panose="020F0502020204030204" pitchFamily="34" charset="0"/>
                <a:cs typeface="Times New Roman" panose="02020603050405020304" pitchFamily="18" charset="0"/>
              </a:rPr>
              <a:t> depends on you to do their </a:t>
            </a:r>
            <a:r>
              <a:rPr lang="en-US" sz="2400" dirty="0" err="1">
                <a:latin typeface="Calibri" panose="020F0502020204030204" pitchFamily="34" charset="0"/>
                <a:ea typeface="Calibri" panose="020F0502020204030204" pitchFamily="34" charset="0"/>
                <a:cs typeface="Times New Roman" panose="02020603050405020304" pitchFamily="18" charset="0"/>
              </a:rPr>
              <a:t>job?TYPES</a:t>
            </a:r>
            <a:r>
              <a:rPr lang="en-US" sz="2400" dirty="0">
                <a:latin typeface="Calibri" panose="020F0502020204030204" pitchFamily="34" charset="0"/>
                <a:ea typeface="Calibri" panose="020F0502020204030204" pitchFamily="34" charset="0"/>
                <a:cs typeface="Times New Roman" panose="02020603050405020304" pitchFamily="18" charset="0"/>
              </a:rPr>
              <a:t>:-	People- Companies- Employers, managers, colleagues, users, etc.</a:t>
            </a:r>
          </a:p>
          <a:p>
            <a:pPr algn="just">
              <a:lnSpc>
                <a:spcPct val="115000"/>
              </a:lnSpc>
              <a:spcBef>
                <a:spcPts val="600"/>
              </a:spcBef>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pPr>
            <a:r>
              <a:rPr lang="en-US" sz="2400" dirty="0">
                <a:latin typeface="Calibri" panose="020F0502020204030204" pitchFamily="34" charset="0"/>
                <a:ea typeface="Calibri" panose="020F0502020204030204" pitchFamily="34" charset="0"/>
                <a:cs typeface="Times New Roman" panose="02020603050405020304" pitchFamily="18" charset="0"/>
              </a:rPr>
              <a:t>Room 4 PROPOSAL OF VALUE</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(How do you make yourself useful)What value do you provide to </a:t>
            </a:r>
            <a:r>
              <a:rPr lang="en-US" sz="2400" dirty="0" err="1">
                <a:latin typeface="Calibri" panose="020F0502020204030204" pitchFamily="34" charset="0"/>
                <a:ea typeface="Calibri" panose="020F0502020204030204" pitchFamily="34" charset="0"/>
                <a:cs typeface="Times New Roman" panose="02020603050405020304" pitchFamily="18" charset="0"/>
              </a:rPr>
              <a:t>customers?What</a:t>
            </a:r>
            <a:r>
              <a:rPr lang="en-US" sz="2400" dirty="0">
                <a:latin typeface="Calibri" panose="020F0502020204030204" pitchFamily="34" charset="0"/>
                <a:ea typeface="Calibri" panose="020F0502020204030204" pitchFamily="34" charset="0"/>
                <a:cs typeface="Times New Roman" panose="02020603050405020304" pitchFamily="18" charset="0"/>
              </a:rPr>
              <a:t> problem do you solve or need </a:t>
            </a:r>
            <a:r>
              <a:rPr lang="en-US" sz="2400" dirty="0" err="1">
                <a:latin typeface="Calibri" panose="020F0502020204030204" pitchFamily="34" charset="0"/>
                <a:ea typeface="Calibri" panose="020F0502020204030204" pitchFamily="34" charset="0"/>
                <a:cs typeface="Times New Roman" panose="02020603050405020304" pitchFamily="18" charset="0"/>
              </a:rPr>
              <a:t>satisfied?In</a:t>
            </a:r>
            <a:r>
              <a:rPr lang="en-US" sz="2400" dirty="0">
                <a:latin typeface="Calibri" panose="020F0502020204030204" pitchFamily="34" charset="0"/>
                <a:ea typeface="Calibri" panose="020F0502020204030204" pitchFamily="34" charset="0"/>
                <a:cs typeface="Times New Roman" panose="02020603050405020304" pitchFamily="18" charset="0"/>
              </a:rPr>
              <a:t> what important task do you help your </a:t>
            </a:r>
            <a:r>
              <a:rPr lang="en-US" sz="2400" dirty="0" err="1">
                <a:latin typeface="Calibri" panose="020F0502020204030204" pitchFamily="34" charset="0"/>
                <a:ea typeface="Calibri" panose="020F0502020204030204" pitchFamily="34" charset="0"/>
                <a:cs typeface="Times New Roman" panose="02020603050405020304" pitchFamily="18" charset="0"/>
              </a:rPr>
              <a:t>customers?Describe</a:t>
            </a:r>
            <a:r>
              <a:rPr lang="en-US" sz="2400" dirty="0">
                <a:latin typeface="Calibri" panose="020F0502020204030204" pitchFamily="34" charset="0"/>
                <a:ea typeface="Calibri" panose="020F0502020204030204" pitchFamily="34" charset="0"/>
                <a:cs typeface="Times New Roman" panose="02020603050405020304" pitchFamily="18" charset="0"/>
              </a:rPr>
              <a:t> the specific bene ﬁ </a:t>
            </a:r>
            <a:r>
              <a:rPr lang="en-US" sz="2400" dirty="0" err="1">
                <a:latin typeface="Calibri" panose="020F0502020204030204" pitchFamily="34" charset="0"/>
                <a:ea typeface="Calibri" panose="020F0502020204030204" pitchFamily="34" charset="0"/>
                <a:cs typeface="Times New Roman" panose="02020603050405020304" pitchFamily="18" charset="0"/>
              </a:rPr>
              <a:t>ts</a:t>
            </a:r>
            <a:r>
              <a:rPr lang="en-US" sz="2400" dirty="0">
                <a:latin typeface="Calibri" panose="020F0502020204030204" pitchFamily="34" charset="0"/>
                <a:ea typeface="Calibri" panose="020F0502020204030204" pitchFamily="34" charset="0"/>
                <a:cs typeface="Times New Roman" panose="02020603050405020304" pitchFamily="18" charset="0"/>
              </a:rPr>
              <a:t> that Clients get as a result of your work. CONSIDER IF WHAT YOU PROPOSE:- Reduces the risk- Decreases costs- Increase convenience or usability- Improve performance- Increase pleasure or satisfy basic needs- Satisfy a social need (brand, status, recognition, etc.)- Satisfy an emotional need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318020" y="338867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590564" y="3449361"/>
            <a:ext cx="15469197" cy="5047536"/>
          </a:xfrm>
          <a:prstGeom prst="rect">
            <a:avLst/>
          </a:prstGeom>
        </p:spPr>
        <p:txBody>
          <a:bodyPr wrap="square">
            <a:spAutoFit/>
          </a:bodyPr>
          <a:lstStyle/>
          <a:p>
            <a:pPr algn="just">
              <a:spcBef>
                <a:spcPts val="600"/>
              </a:spcBef>
              <a:spcAft>
                <a:spcPts val="1000"/>
              </a:spcAft>
            </a:pP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4</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4: </a:t>
            </a:r>
            <a:r>
              <a:rPr lang="en-US" b="1" dirty="0">
                <a:latin typeface="Calibri" panose="020F0502020204030204" pitchFamily="34" charset="0"/>
                <a:ea typeface="Calibri" panose="020F0502020204030204" pitchFamily="34" charset="0"/>
                <a:cs typeface="Times New Roman" panose="02020603050405020304" pitchFamily="18" charset="0"/>
              </a:rPr>
              <a:t>identify the internal and external resources indispensable for the production of value</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Room 5 CHANNELS(How do you make yourself known and how do you bring value)</a:t>
            </a:r>
          </a:p>
          <a:p>
            <a:pPr algn="just">
              <a:spcBef>
                <a:spcPts val="60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How do you make yourself known to your potential customers? How do they know you are useful to them? How do you get them to buy what you do for </a:t>
            </a:r>
            <a:r>
              <a:rPr lang="en-US" dirty="0" err="1">
                <a:latin typeface="Calibri" panose="020F0502020204030204" pitchFamily="34" charset="0"/>
                <a:ea typeface="Calibri" panose="020F0502020204030204" pitchFamily="34" charset="0"/>
                <a:cs typeface="Times New Roman" panose="02020603050405020304" pitchFamily="18" charset="0"/>
              </a:rPr>
              <a:t>them?How</a:t>
            </a:r>
            <a:r>
              <a:rPr lang="en-US" dirty="0">
                <a:latin typeface="Calibri" panose="020F0502020204030204" pitchFamily="34" charset="0"/>
                <a:ea typeface="Calibri" panose="020F0502020204030204" pitchFamily="34" charset="0"/>
                <a:cs typeface="Times New Roman" panose="02020603050405020304" pitchFamily="18" charset="0"/>
              </a:rPr>
              <a:t> do you transfer your Value Proposition to Customers? With what tools do you support your customers and make sure they are satisfied? </a:t>
            </a:r>
          </a:p>
          <a:p>
            <a:pPr algn="just">
              <a:spcBef>
                <a:spcPts val="600"/>
              </a:spcBef>
            </a:pPr>
            <a:r>
              <a:rPr lang="en-US" dirty="0">
                <a:latin typeface="Calibri" panose="020F0502020204030204" pitchFamily="34" charset="0"/>
                <a:ea typeface="Calibri" panose="020F0502020204030204" pitchFamily="34" charset="0"/>
                <a:cs typeface="Times New Roman" panose="02020603050405020304" pitchFamily="18" charset="0"/>
              </a:rPr>
              <a:t>Room 6 RELATIONS WITH CUSTOMERS(How do you interact)</a:t>
            </a:r>
          </a:p>
          <a:p>
            <a:pPr algn="just">
              <a:spcBef>
                <a:spcPts val="600"/>
              </a:spcBef>
            </a:pPr>
            <a:r>
              <a:rPr lang="en-US" dirty="0">
                <a:latin typeface="Calibri" panose="020F0502020204030204" pitchFamily="34" charset="0"/>
                <a:ea typeface="Calibri" panose="020F0502020204030204" pitchFamily="34" charset="0"/>
                <a:cs typeface="Times New Roman" panose="02020603050405020304" pitchFamily="18" charset="0"/>
              </a:rPr>
              <a:t>What style of relationship do you establish and maintain with your customers? List the modalities you develop with the aim of:</a:t>
            </a:r>
          </a:p>
          <a:p>
            <a:pPr marL="342900" indent="-342900" algn="just">
              <a:spcBef>
                <a:spcPts val="600"/>
              </a:spcBef>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convince potential customers to become one</a:t>
            </a:r>
          </a:p>
          <a:p>
            <a:pPr marL="342900" indent="-342900" algn="just">
              <a:spcBef>
                <a:spcPts val="600"/>
              </a:spcBef>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2) persuade current customers to remain so</a:t>
            </a:r>
          </a:p>
          <a:p>
            <a:pPr marL="342900" indent="-342900" algn="just">
              <a:spcBef>
                <a:spcPts val="600"/>
              </a:spcBef>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3) make them buy more or something else.</a:t>
            </a:r>
          </a:p>
          <a:p>
            <a:pPr algn="just">
              <a:spcBef>
                <a:spcPts val="600"/>
              </a:spcBef>
            </a:pPr>
            <a:r>
              <a:rPr lang="en-US" dirty="0">
                <a:latin typeface="Calibri" panose="020F0502020204030204" pitchFamily="34" charset="0"/>
                <a:ea typeface="Calibri" panose="020F0502020204030204" pitchFamily="34" charset="0"/>
                <a:cs typeface="Times New Roman" panose="02020603050405020304" pitchFamily="18" charset="0"/>
              </a:rPr>
              <a:t>SOME EXAMPLES COULD INCLUDE:- Personal assistance, dedicated personal assistance- Automated services, self service (e.g. publication of online guides, etc.)- Remote assistance, support community- Leadership vs. co-creation- Continuous vs. occasional (e.g. on a project basis)- Live vs. indirect (through other people)- Proactive vs. reactive- Customer specific know-how, customization- Type of contract (fixed-term, restricted, etc.)- Recurring sales, at the customer's choice, discounts, offers, promotions, etc.</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90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5538952"/>
          </a:xfrm>
          <a:prstGeom prst="rect">
            <a:avLst/>
          </a:prstGeom>
        </p:spPr>
        <p:txBody>
          <a:bodyPr wrap="square">
            <a:spAutoFit/>
          </a:bodyPr>
          <a:lstStyle/>
          <a:p>
            <a:pPr algn="just">
              <a:lnSpc>
                <a:spcPct val="115000"/>
              </a:lnSpc>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5</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4: </a:t>
            </a:r>
            <a:r>
              <a:rPr lang="en-US" sz="2400" b="1" dirty="0">
                <a:latin typeface="Calibri" panose="020F0502020204030204" pitchFamily="34" charset="0"/>
                <a:ea typeface="Calibri" panose="020F0502020204030204" pitchFamily="34" charset="0"/>
                <a:cs typeface="Times New Roman" panose="02020603050405020304" pitchFamily="18" charset="0"/>
              </a:rPr>
              <a:t>identify the internal and external resources indispensable for the production of value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Room 7KEY PARTNER(Who helps you)</a:t>
            </a:r>
          </a:p>
          <a:p>
            <a:pPr algn="just">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Who helps you create and deliver value to customers?</a:t>
            </a:r>
          </a:p>
          <a:p>
            <a:pPr algn="just">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Who supports you in other ways and how</a:t>
            </a:r>
          </a:p>
          <a:p>
            <a:pPr algn="just">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Do you have partners who provide Key Resources or perform Key Activities for you?</a:t>
            </a:r>
          </a:p>
          <a:p>
            <a:pPr algn="just">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KEY PARTNERS MAY INCLUDE:</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Friends</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Family members</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 Supervisors</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 Human resources personnel</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 Colleagues and collaborators-</a:t>
            </a:r>
          </a:p>
          <a:p>
            <a:pPr marL="342900" indent="-342900" algn="just">
              <a:spcAft>
                <a:spcPts val="0"/>
              </a:spcAft>
              <a:buFontTx/>
              <a:buChar char="-"/>
            </a:pPr>
            <a:r>
              <a:rPr lang="en-US" sz="2400" dirty="0">
                <a:latin typeface="Calibri" panose="020F0502020204030204" pitchFamily="34" charset="0"/>
                <a:ea typeface="Calibri" panose="020F0502020204030204" pitchFamily="34" charset="0"/>
                <a:cs typeface="Times New Roman" panose="02020603050405020304" pitchFamily="18" charset="0"/>
              </a:rPr>
              <a:t>Providers; Professional associations; Mentors, consultants,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379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5482527"/>
          </a:xfrm>
          <a:prstGeom prst="rect">
            <a:avLst/>
          </a:prstGeom>
        </p:spPr>
        <p:txBody>
          <a:bodyPr wrap="square">
            <a:spAutoFit/>
          </a:bodyPr>
          <a:lstStyle/>
          <a:p>
            <a:pPr algn="just">
              <a:lnSpc>
                <a:spcPct val="115000"/>
              </a:lnSpc>
              <a:spcBef>
                <a:spcPts val="600"/>
              </a:spcBef>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5</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n: 5 </a:t>
            </a:r>
            <a:r>
              <a:rPr lang="en-US" sz="2400" b="1" dirty="0">
                <a:latin typeface="Calibri" panose="020F0502020204030204" pitchFamily="34" charset="0"/>
                <a:ea typeface="Calibri" panose="020F0502020204030204" pitchFamily="34" charset="0"/>
                <a:cs typeface="Times New Roman" panose="02020603050405020304" pitchFamily="18" charset="0"/>
              </a:rPr>
              <a:t>investigate how cost and revenue flows are created</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Room 8 COSTS</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(What do you give)What do you give to your work (time, energy, etc.)?</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What do you give up for work (family or personal time, etc.)?Which Key Activities are the most "expensive" (draining, stressful, etc.)?Which Key Partners are the most demanding in terms of time, money or resources?</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LIST THE COSTS ASSOCIATED WITH YOUR JOB:</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Material costs:- Time, excessive travel commitments- Commuting, travel expenses not reimbursed- Self-financed training, education, equipment, materials, other costs- Suppliers, consultants, etc. </a:t>
            </a:r>
            <a:r>
              <a:rPr lang="en-US" sz="2400" dirty="0" err="1">
                <a:latin typeface="Calibri" panose="020F0502020204030204" pitchFamily="34" charset="0"/>
                <a:ea typeface="Calibri" panose="020F0502020204030204" pitchFamily="34" charset="0"/>
                <a:cs typeface="Times New Roman" panose="02020603050405020304" pitchFamily="18" charset="0"/>
              </a:rPr>
              <a:t>Etc.Intangible</a:t>
            </a:r>
            <a:r>
              <a:rPr lang="en-US" sz="2400" dirty="0">
                <a:latin typeface="Calibri" panose="020F0502020204030204" pitchFamily="34" charset="0"/>
                <a:ea typeface="Calibri" panose="020F0502020204030204" pitchFamily="34" charset="0"/>
                <a:cs typeface="Times New Roman" panose="02020603050405020304" pitchFamily="18" charset="0"/>
              </a:rPr>
              <a:t> costs:- Stress or dissatisfaction- Lack of opportunities for personal or professional growth- Low recognition or contribution to the community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639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4479175"/>
          </a:xfrm>
          <a:prstGeom prst="rect">
            <a:avLst/>
          </a:prstGeom>
        </p:spPr>
        <p:txBody>
          <a:bodyPr wrap="square">
            <a:spAutoFit/>
          </a:bodyPr>
          <a:lstStyle/>
          <a:p>
            <a:pPr algn="just">
              <a:lnSpc>
                <a:spcPct val="115000"/>
              </a:lnSpc>
              <a:spcBef>
                <a:spcPts val="600"/>
              </a:spcBef>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5</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n: 5 </a:t>
            </a:r>
            <a:r>
              <a:rPr lang="en-US" sz="2400" b="1" dirty="0">
                <a:latin typeface="Calibri" panose="020F0502020204030204" pitchFamily="34" charset="0"/>
                <a:ea typeface="Calibri" panose="020F0502020204030204" pitchFamily="34" charset="0"/>
                <a:cs typeface="Times New Roman" panose="02020603050405020304" pitchFamily="18" charset="0"/>
              </a:rPr>
              <a:t>investigate how cost and revenue flows are created</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Room 9 REVENUES AND BENEFITS (What you get)What do you get from your job? What do your customers compensate you for? In what ways do they do this?</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DESCRIBE REVENUES AND BENEFITS:</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Those materials could include:- Wages, salaries, professional fees- Payments in kind, trade in goods or services- Health insurance, social security contributions- Stock option, profit sharing- Support to Etc. Intangible ones could include:- Satisfaction, pleasure- Professional development-	Recognition- Contribution to society- Flexible schedules or conditions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4195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86803" y="3357552"/>
            <a:ext cx="5796915" cy="4075475"/>
          </a:xfrm>
          <a:prstGeom prst="rect">
            <a:avLst/>
          </a:prstGeom>
        </p:spPr>
        <p:txBody>
          <a:bodyPr vert="horz" wrap="square" lIns="0" tIns="12700" rIns="0" bIns="0" rtlCol="0">
            <a:spAutoFit/>
          </a:bodyPr>
          <a:lstStyle/>
          <a:p>
            <a:pPr marL="12700" marR="5080" indent="-12700" algn="ctr">
              <a:lnSpc>
                <a:spcPct val="100000"/>
              </a:lnSpc>
              <a:spcBef>
                <a:spcPts val="100"/>
              </a:spcBef>
            </a:pPr>
            <a:r>
              <a:rPr lang="it-IT" sz="6600" spc="70" dirty="0">
                <a:latin typeface="Tahoma"/>
                <a:cs typeface="Tahoma"/>
              </a:rPr>
              <a:t>PBMC for creative and innovative </a:t>
            </a:r>
            <a:r>
              <a:rPr lang="it-IT" sz="6600" spc="70" dirty="0" err="1">
                <a:latin typeface="Tahoma"/>
                <a:cs typeface="Tahoma"/>
              </a:rPr>
              <a:t>approach</a:t>
            </a:r>
            <a:endParaRPr sz="6600" dirty="0">
              <a:latin typeface="Tahoma"/>
              <a:cs typeface="Tahoma"/>
            </a:endParaRPr>
          </a:p>
        </p:txBody>
      </p:sp>
      <p:sp>
        <p:nvSpPr>
          <p:cNvPr id="3" name="object 3"/>
          <p:cNvSpPr/>
          <p:nvPr/>
        </p:nvSpPr>
        <p:spPr>
          <a:xfrm>
            <a:off x="7870595" y="1311872"/>
            <a:ext cx="9120645"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marL="277813" indent="-277813"/>
            <a:r>
              <a:rPr lang="en-US" sz="2800" i="1" dirty="0"/>
              <a:t>The workshop focuses on how to build the business organization for the creation of value. The main point is to relate the result desired by groups and individuals, highlighting the way in which added value is created. </a:t>
            </a:r>
          </a:p>
          <a:p>
            <a:pPr marL="277813" indent="-277813"/>
            <a:endParaRPr lang="en-US" sz="2800" i="1" dirty="0"/>
          </a:p>
          <a:p>
            <a:pPr marL="277813" indent="-277813"/>
            <a:r>
              <a:rPr lang="en-US" sz="2800" i="1" dirty="0"/>
              <a:t>The </a:t>
            </a:r>
            <a:r>
              <a:rPr lang="en-US" sz="2800" b="1" i="1" dirty="0"/>
              <a:t>Personal business model canvas </a:t>
            </a:r>
            <a:r>
              <a:rPr lang="en-US" sz="2800" i="1" dirty="0"/>
              <a:t>is an adaptation of Osterwalder's theory </a:t>
            </a:r>
          </a:p>
          <a:p>
            <a:pPr marL="277813" indent="-277813"/>
            <a:r>
              <a:rPr lang="en-US" sz="2800" i="1" dirty="0"/>
              <a:t>The company's resources must be involved in the production processes. The operation is similar to the PBMC and can be used by the individual (description of who you are and what you have), by the team or by the manager who in this case uses the tool to carry out a competence needs analysis. In this case the starting room is the key activity (room number two) which describes what needs to be done to produce the utility in the production cycle. In practice, the first step outside the canvas is therefore to analyze the production processes to identify what must be done (job to be done).</a:t>
            </a:r>
            <a:endParaRPr sz="5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86803" y="3357552"/>
            <a:ext cx="5796915" cy="3059812"/>
          </a:xfrm>
          <a:prstGeom prst="rect">
            <a:avLst/>
          </a:prstGeom>
        </p:spPr>
        <p:txBody>
          <a:bodyPr vert="horz" wrap="square" lIns="0" tIns="12700" rIns="0" bIns="0" rtlCol="0">
            <a:spAutoFit/>
          </a:bodyPr>
          <a:lstStyle/>
          <a:p>
            <a:pPr marL="12700" marR="5080" indent="-12700" algn="ctr">
              <a:lnSpc>
                <a:spcPct val="100000"/>
              </a:lnSpc>
              <a:spcBef>
                <a:spcPts val="100"/>
              </a:spcBef>
            </a:pPr>
            <a:r>
              <a:rPr lang="it-IT" sz="6600" spc="70" dirty="0">
                <a:latin typeface="Tahoma"/>
                <a:cs typeface="Tahoma"/>
              </a:rPr>
              <a:t>Learning </a:t>
            </a:r>
            <a:r>
              <a:rPr lang="it-IT" sz="6600" spc="70" dirty="0" err="1">
                <a:latin typeface="Tahoma"/>
                <a:cs typeface="Tahoma"/>
              </a:rPr>
              <a:t>Outcomes</a:t>
            </a:r>
            <a:r>
              <a:rPr lang="it-IT" sz="6600" spc="70" dirty="0">
                <a:latin typeface="Tahoma"/>
                <a:cs typeface="Tahoma"/>
              </a:rPr>
              <a:t> to be </a:t>
            </a:r>
            <a:r>
              <a:rPr lang="it-IT" sz="6600" spc="70" dirty="0" err="1">
                <a:latin typeface="Tahoma"/>
                <a:cs typeface="Tahoma"/>
              </a:rPr>
              <a:t>covered</a:t>
            </a:r>
            <a:endParaRPr sz="6600" dirty="0">
              <a:latin typeface="Tahoma"/>
              <a:cs typeface="Tahoma"/>
            </a:endParaRPr>
          </a:p>
        </p:txBody>
      </p:sp>
      <p:sp>
        <p:nvSpPr>
          <p:cNvPr id="3" name="object 3"/>
          <p:cNvSpPr/>
          <p:nvPr/>
        </p:nvSpPr>
        <p:spPr>
          <a:xfrm>
            <a:off x="7870595" y="1311872"/>
            <a:ext cx="9120645"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algn="just">
              <a:lnSpc>
                <a:spcPct val="115000"/>
              </a:lnSpc>
              <a:spcAft>
                <a:spcPts val="1000"/>
              </a:spcAft>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The learner should be able to:</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Enhance and encourage uptake of innovation at </a:t>
            </a:r>
            <a:r>
              <a:rPr lang="en-US" sz="3200" b="1" dirty="0" err="1">
                <a:effectLst/>
                <a:latin typeface="Calibri" panose="020F0502020204030204" pitchFamily="34" charset="0"/>
                <a:ea typeface="Calibri" panose="020F0502020204030204" pitchFamily="34" charset="0"/>
                <a:cs typeface="Times New Roman" panose="02020603050405020304" pitchFamily="18" charset="0"/>
              </a:rPr>
              <a:t>ecosystemic</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level </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err="1">
                <a:effectLst/>
                <a:latin typeface="Calibri" panose="020F0502020204030204" pitchFamily="34" charset="0"/>
                <a:ea typeface="Calibri" panose="020F0502020204030204" pitchFamily="34" charset="0"/>
                <a:cs typeface="Times New Roman" panose="02020603050405020304" pitchFamily="18" charset="0"/>
              </a:rPr>
              <a:t>Organise</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processes and activities that </a:t>
            </a:r>
            <a:r>
              <a:rPr lang="en-US" sz="3200" b="1" dirty="0" err="1">
                <a:effectLst/>
                <a:latin typeface="Calibri" panose="020F0502020204030204" pitchFamily="34" charset="0"/>
                <a:ea typeface="Calibri" panose="020F0502020204030204" pitchFamily="34" charset="0"/>
                <a:cs typeface="Times New Roman" panose="02020603050405020304" pitchFamily="18" charset="0"/>
              </a:rPr>
              <a:t>maximise</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uptake of innovation at </a:t>
            </a:r>
            <a:r>
              <a:rPr lang="en-US" sz="3200" b="1" dirty="0" err="1">
                <a:effectLst/>
                <a:latin typeface="Calibri" panose="020F0502020204030204" pitchFamily="34" charset="0"/>
                <a:ea typeface="Calibri" panose="020F0502020204030204" pitchFamily="34" charset="0"/>
                <a:cs typeface="Times New Roman" panose="02020603050405020304" pitchFamily="18" charset="0"/>
              </a:rPr>
              <a:t>ecosystemic</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level  </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Exploit innovative proposals making strategies for value creation  </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Lead and implement innovation decisions into the company and within the network ecosystem </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446088" algn="l"/>
              </a:tabLs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Minimize risk when implementing innovative business decisions.</a:t>
            </a:r>
            <a:endParaRPr sz="32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75178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grpSp>
        <p:nvGrpSpPr>
          <p:cNvPr id="34" name="Gruppo 33"/>
          <p:cNvGrpSpPr/>
          <p:nvPr/>
        </p:nvGrpSpPr>
        <p:grpSpPr>
          <a:xfrm>
            <a:off x="3200400" y="1632714"/>
            <a:ext cx="11624946" cy="7097414"/>
            <a:chOff x="7087999" y="2378672"/>
            <a:chExt cx="9980801" cy="6270028"/>
          </a:xfrm>
        </p:grpSpPr>
        <p:sp>
          <p:nvSpPr>
            <p:cNvPr id="3" name="object 3"/>
            <p:cNvSpPr/>
            <p:nvPr/>
          </p:nvSpPr>
          <p:spPr>
            <a:xfrm>
              <a:off x="7087999" y="2378672"/>
              <a:ext cx="9980801" cy="62700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pic>
          <p:nvPicPr>
            <p:cNvPr id="24" name="Immagine 23"/>
            <p:cNvPicPr>
              <a:picLocks noChangeAspect="1"/>
            </p:cNvPicPr>
            <p:nvPr/>
          </p:nvPicPr>
          <p:blipFill>
            <a:blip r:embed="rId5"/>
            <a:stretch>
              <a:fillRect/>
            </a:stretch>
          </p:blipFill>
          <p:spPr>
            <a:xfrm>
              <a:off x="7451581" y="2857886"/>
              <a:ext cx="9198137" cy="5311600"/>
            </a:xfrm>
            <a:prstGeom prst="rect">
              <a:avLst/>
            </a:prstGeom>
          </p:spPr>
        </p:pic>
        <p:pic>
          <p:nvPicPr>
            <p:cNvPr id="25" name="Immagine 24"/>
            <p:cNvPicPr>
              <a:picLocks noChangeAspect="1"/>
            </p:cNvPicPr>
            <p:nvPr/>
          </p:nvPicPr>
          <p:blipFill>
            <a:blip r:embed="rId6"/>
            <a:stretch>
              <a:fillRect/>
            </a:stretch>
          </p:blipFill>
          <p:spPr>
            <a:xfrm>
              <a:off x="9829800" y="5372100"/>
              <a:ext cx="692012" cy="1018133"/>
            </a:xfrm>
            <a:prstGeom prst="rect">
              <a:avLst/>
            </a:prstGeom>
          </p:spPr>
        </p:pic>
        <p:pic>
          <p:nvPicPr>
            <p:cNvPr id="26" name="Immagine 25"/>
            <p:cNvPicPr/>
            <p:nvPr/>
          </p:nvPicPr>
          <p:blipFill>
            <a:blip r:embed="rId7"/>
            <a:stretch>
              <a:fillRect/>
            </a:stretch>
          </p:blipFill>
          <p:spPr>
            <a:xfrm>
              <a:off x="9935398" y="3482391"/>
              <a:ext cx="586414" cy="1289327"/>
            </a:xfrm>
            <a:prstGeom prst="rect">
              <a:avLst/>
            </a:prstGeom>
          </p:spPr>
        </p:pic>
        <p:pic>
          <p:nvPicPr>
            <p:cNvPr id="27" name="Immagine 26"/>
            <p:cNvPicPr/>
            <p:nvPr/>
          </p:nvPicPr>
          <p:blipFill rotWithShape="1">
            <a:blip r:embed="rId8">
              <a:extLst>
                <a:ext uri="{28A0092B-C50C-407E-A947-70E740481C1C}">
                  <a14:useLocalDpi xmlns:a14="http://schemas.microsoft.com/office/drawing/2010/main" val="0"/>
                </a:ext>
              </a:extLst>
            </a:blip>
            <a:srcRect t="6967" r="7879" b="6874"/>
            <a:stretch/>
          </p:blipFill>
          <p:spPr bwMode="auto">
            <a:xfrm>
              <a:off x="15126542" y="4127054"/>
              <a:ext cx="838200" cy="1066800"/>
            </a:xfrm>
            <a:prstGeom prst="rect">
              <a:avLst/>
            </a:prstGeom>
            <a:ln>
              <a:noFill/>
            </a:ln>
            <a:extLst>
              <a:ext uri="{53640926-AAD7-44D8-BBD7-CCE9431645EC}">
                <a14:shadowObscured xmlns:a14="http://schemas.microsoft.com/office/drawing/2010/main"/>
              </a:ext>
            </a:extLst>
          </p:spPr>
        </p:pic>
        <p:pic>
          <p:nvPicPr>
            <p:cNvPr id="28" name="Immagine 27"/>
            <p:cNvPicPr/>
            <p:nvPr/>
          </p:nvPicPr>
          <p:blipFill>
            <a:blip r:embed="rId9"/>
            <a:stretch>
              <a:fillRect/>
            </a:stretch>
          </p:blipFill>
          <p:spPr>
            <a:xfrm>
              <a:off x="11688399" y="3974654"/>
              <a:ext cx="685800" cy="1219200"/>
            </a:xfrm>
            <a:prstGeom prst="rect">
              <a:avLst/>
            </a:prstGeom>
          </p:spPr>
        </p:pic>
        <p:pic>
          <p:nvPicPr>
            <p:cNvPr id="29" name="Immagine 28"/>
            <p:cNvPicPr/>
            <p:nvPr/>
          </p:nvPicPr>
          <p:blipFill>
            <a:blip r:embed="rId10"/>
            <a:stretch>
              <a:fillRect/>
            </a:stretch>
          </p:blipFill>
          <p:spPr>
            <a:xfrm>
              <a:off x="13563600" y="5372100"/>
              <a:ext cx="477856" cy="1142614"/>
            </a:xfrm>
            <a:prstGeom prst="rect">
              <a:avLst/>
            </a:prstGeom>
          </p:spPr>
        </p:pic>
        <p:pic>
          <p:nvPicPr>
            <p:cNvPr id="30" name="Immagine 29"/>
            <p:cNvPicPr/>
            <p:nvPr/>
          </p:nvPicPr>
          <p:blipFill rotWithShape="1">
            <a:blip r:embed="rId11"/>
            <a:srcRect l="-5460"/>
            <a:stretch/>
          </p:blipFill>
          <p:spPr>
            <a:xfrm>
              <a:off x="13411200" y="3617383"/>
              <a:ext cx="619928" cy="1068917"/>
            </a:xfrm>
            <a:prstGeom prst="rect">
              <a:avLst/>
            </a:prstGeom>
          </p:spPr>
        </p:pic>
        <p:pic>
          <p:nvPicPr>
            <p:cNvPr id="31" name="Immagine 30"/>
            <p:cNvPicPr/>
            <p:nvPr/>
          </p:nvPicPr>
          <p:blipFill>
            <a:blip r:embed="rId12"/>
            <a:stretch>
              <a:fillRect/>
            </a:stretch>
          </p:blipFill>
          <p:spPr>
            <a:xfrm>
              <a:off x="8155173" y="4157897"/>
              <a:ext cx="716022" cy="1072907"/>
            </a:xfrm>
            <a:prstGeom prst="rect">
              <a:avLst/>
            </a:prstGeom>
          </p:spPr>
        </p:pic>
        <p:pic>
          <p:nvPicPr>
            <p:cNvPr id="32" name="Immagine 31"/>
            <p:cNvPicPr/>
            <p:nvPr/>
          </p:nvPicPr>
          <p:blipFill>
            <a:blip r:embed="rId13"/>
            <a:stretch>
              <a:fillRect/>
            </a:stretch>
          </p:blipFill>
          <p:spPr>
            <a:xfrm>
              <a:off x="8686800" y="6743700"/>
              <a:ext cx="838200" cy="1053741"/>
            </a:xfrm>
            <a:prstGeom prst="rect">
              <a:avLst/>
            </a:prstGeom>
          </p:spPr>
        </p:pic>
        <p:pic>
          <p:nvPicPr>
            <p:cNvPr id="33" name="Immagine 32"/>
            <p:cNvPicPr/>
            <p:nvPr/>
          </p:nvPicPr>
          <p:blipFill>
            <a:blip r:embed="rId14"/>
            <a:stretch>
              <a:fillRect/>
            </a:stretch>
          </p:blipFill>
          <p:spPr>
            <a:xfrm>
              <a:off x="14399929" y="6743700"/>
              <a:ext cx="1099716" cy="1041029"/>
            </a:xfrm>
            <a:prstGeom prst="rect">
              <a:avLst/>
            </a:prstGeom>
          </p:spPr>
        </p:pic>
      </p:grpSp>
    </p:spTree>
    <p:extLst>
      <p:ext uri="{BB962C8B-B14F-4D97-AF65-F5344CB8AC3E}">
        <p14:creationId xmlns:p14="http://schemas.microsoft.com/office/powerpoint/2010/main" val="133654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14512" y="1323613"/>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2727289" y="1976167"/>
            <a:ext cx="1593886" cy="2343369"/>
          </a:xfrm>
          <a:prstGeom prst="rect">
            <a:avLst/>
          </a:prstGeom>
        </p:spPr>
      </p:pic>
      <p:graphicFrame>
        <p:nvGraphicFramePr>
          <p:cNvPr id="14" name="Tabella 13"/>
          <p:cNvGraphicFramePr>
            <a:graphicFrameLocks noGrp="1"/>
          </p:cNvGraphicFramePr>
          <p:nvPr>
            <p:extLst>
              <p:ext uri="{D42A27DB-BD31-4B8C-83A1-F6EECF244321}">
                <p14:modId xmlns:p14="http://schemas.microsoft.com/office/powerpoint/2010/main" val="1734985263"/>
              </p:ext>
            </p:extLst>
          </p:nvPr>
        </p:nvGraphicFramePr>
        <p:xfrm>
          <a:off x="4748286" y="1562354"/>
          <a:ext cx="5995914" cy="3198599"/>
        </p:xfrm>
        <a:graphic>
          <a:graphicData uri="http://schemas.openxmlformats.org/drawingml/2006/table">
            <a:tbl>
              <a:tblPr firstRow="1" firstCol="1" bandRow="1"/>
              <a:tblGrid>
                <a:gridCol w="5995914">
                  <a:extLst>
                    <a:ext uri="{9D8B030D-6E8A-4147-A177-3AD203B41FA5}">
                      <a16:colId xmlns:a16="http://schemas.microsoft.com/office/drawing/2014/main" val="3825759361"/>
                    </a:ext>
                  </a:extLst>
                </a:gridCol>
              </a:tblGrid>
              <a:tr h="3198599">
                <a:tc>
                  <a:txBody>
                    <a:bodyPr/>
                    <a:lstStyle/>
                    <a:p>
                      <a:r>
                        <a:rPr lang="it-IT" sz="1800" b="1" dirty="0">
                          <a:solidFill>
                            <a:schemeClr val="tx1"/>
                          </a:solidFill>
                          <a:effectLst/>
                          <a:latin typeface="+mn-lt"/>
                          <a:ea typeface="+mn-ea"/>
                          <a:cs typeface="+mn-cs"/>
                        </a:rPr>
                        <a:t>WHO YOU ARE / WHAT YOU ARE (KEY RESOURCES)</a:t>
                      </a:r>
                      <a:endParaRPr lang="it-IT" sz="1800" dirty="0">
                        <a:solidFill>
                          <a:schemeClr val="tx1"/>
                        </a:solidFill>
                        <a:effectLst/>
                        <a:latin typeface="+mn-lt"/>
                        <a:ea typeface="+mn-ea"/>
                        <a:cs typeface="+mn-cs"/>
                      </a:endParaRPr>
                    </a:p>
                    <a:p>
                      <a:r>
                        <a:rPr lang="it-IT" sz="2400" dirty="0">
                          <a:solidFill>
                            <a:schemeClr val="tx1"/>
                          </a:solidFill>
                          <a:effectLst/>
                          <a:latin typeface="+mn-lt"/>
                          <a:ea typeface="+mn-ea"/>
                          <a:cs typeface="+mn-cs"/>
                        </a:rPr>
                        <a:t>The Personal </a:t>
                      </a:r>
                      <a:r>
                        <a:rPr lang="it-IT" sz="2400" dirty="0" err="1">
                          <a:solidFill>
                            <a:schemeClr val="tx1"/>
                          </a:solidFill>
                          <a:effectLst/>
                          <a:latin typeface="+mn-lt"/>
                          <a:ea typeface="+mn-ea"/>
                          <a:cs typeface="+mn-cs"/>
                        </a:rPr>
                        <a:t>Key</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Resources</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block</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includes</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who</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you</a:t>
                      </a:r>
                      <a:r>
                        <a:rPr lang="it-IT" sz="2400" dirty="0">
                          <a:solidFill>
                            <a:schemeClr val="tx1"/>
                          </a:solidFill>
                          <a:effectLst/>
                          <a:latin typeface="+mn-lt"/>
                          <a:ea typeface="+mn-ea"/>
                          <a:cs typeface="+mn-cs"/>
                        </a:rPr>
                        <a:t> are:</a:t>
                      </a:r>
                    </a:p>
                    <a:p>
                      <a:r>
                        <a:rPr lang="it-IT" sz="2400" dirty="0">
                          <a:solidFill>
                            <a:schemeClr val="tx1"/>
                          </a:solidFill>
                          <a:effectLst/>
                          <a:latin typeface="+mn-lt"/>
                          <a:ea typeface="+mn-ea"/>
                          <a:cs typeface="+mn-cs"/>
                        </a:rPr>
                        <a:t>(1) </a:t>
                      </a:r>
                      <a:r>
                        <a:rPr lang="it-IT" sz="2400" dirty="0" err="1">
                          <a:solidFill>
                            <a:schemeClr val="tx1"/>
                          </a:solidFill>
                          <a:effectLst/>
                          <a:latin typeface="+mn-lt"/>
                          <a:ea typeface="+mn-ea"/>
                          <a:cs typeface="+mn-cs"/>
                        </a:rPr>
                        <a:t>your</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interests</a:t>
                      </a:r>
                      <a:r>
                        <a:rPr lang="it-IT" sz="2400" dirty="0">
                          <a:solidFill>
                            <a:schemeClr val="tx1"/>
                          </a:solidFill>
                          <a:effectLst/>
                          <a:latin typeface="+mn-lt"/>
                          <a:ea typeface="+mn-ea"/>
                          <a:cs typeface="+mn-cs"/>
                        </a:rPr>
                        <a:t>,</a:t>
                      </a:r>
                    </a:p>
                    <a:p>
                      <a:r>
                        <a:rPr lang="it-IT" sz="2400" dirty="0">
                          <a:solidFill>
                            <a:schemeClr val="tx1"/>
                          </a:solidFill>
                          <a:effectLst/>
                          <a:latin typeface="+mn-lt"/>
                          <a:ea typeface="+mn-ea"/>
                          <a:cs typeface="+mn-cs"/>
                        </a:rPr>
                        <a:t>(2) </a:t>
                      </a:r>
                      <a:r>
                        <a:rPr lang="it-IT" sz="2400" dirty="0" err="1">
                          <a:solidFill>
                            <a:schemeClr val="tx1"/>
                          </a:solidFill>
                          <a:effectLst/>
                          <a:latin typeface="+mn-lt"/>
                          <a:ea typeface="+mn-ea"/>
                          <a:cs typeface="+mn-cs"/>
                        </a:rPr>
                        <a:t>skills</a:t>
                      </a:r>
                      <a:r>
                        <a:rPr lang="it-IT" sz="2400" dirty="0">
                          <a:solidFill>
                            <a:schemeClr val="tx1"/>
                          </a:solidFill>
                          <a:effectLst/>
                          <a:latin typeface="+mn-lt"/>
                          <a:ea typeface="+mn-ea"/>
                          <a:cs typeface="+mn-cs"/>
                        </a:rPr>
                        <a:t> and </a:t>
                      </a:r>
                      <a:r>
                        <a:rPr lang="it-IT" sz="2400" dirty="0" err="1">
                          <a:solidFill>
                            <a:schemeClr val="tx1"/>
                          </a:solidFill>
                          <a:effectLst/>
                          <a:latin typeface="+mn-lt"/>
                          <a:ea typeface="+mn-ea"/>
                          <a:cs typeface="+mn-cs"/>
                        </a:rPr>
                        <a:t>abilities</a:t>
                      </a:r>
                      <a:r>
                        <a:rPr lang="it-IT" sz="2400" dirty="0">
                          <a:solidFill>
                            <a:schemeClr val="tx1"/>
                          </a:solidFill>
                          <a:effectLst/>
                          <a:latin typeface="+mn-lt"/>
                          <a:ea typeface="+mn-ea"/>
                          <a:cs typeface="+mn-cs"/>
                        </a:rPr>
                        <a:t>, and (3) </a:t>
                      </a:r>
                      <a:r>
                        <a:rPr lang="it-IT" sz="2400" dirty="0" err="1">
                          <a:solidFill>
                            <a:schemeClr val="tx1"/>
                          </a:solidFill>
                          <a:effectLst/>
                          <a:latin typeface="+mn-lt"/>
                          <a:ea typeface="+mn-ea"/>
                          <a:cs typeface="+mn-cs"/>
                        </a:rPr>
                        <a:t>personality</a:t>
                      </a:r>
                      <a:r>
                        <a:rPr lang="it-IT" sz="2400" dirty="0">
                          <a:solidFill>
                            <a:schemeClr val="tx1"/>
                          </a:solidFill>
                          <a:effectLst/>
                          <a:latin typeface="+mn-lt"/>
                          <a:ea typeface="+mn-ea"/>
                          <a:cs typeface="+mn-cs"/>
                        </a:rPr>
                        <a:t> and </a:t>
                      </a:r>
                      <a:r>
                        <a:rPr lang="it-IT" sz="2400" dirty="0" err="1">
                          <a:solidFill>
                            <a:schemeClr val="tx1"/>
                          </a:solidFill>
                          <a:effectLst/>
                          <a:latin typeface="+mn-lt"/>
                          <a:ea typeface="+mn-ea"/>
                          <a:cs typeface="+mn-cs"/>
                        </a:rPr>
                        <a:t>what</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you</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have</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knowledge</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experience</a:t>
                      </a:r>
                      <a:r>
                        <a:rPr lang="it-IT" sz="2400" dirty="0">
                          <a:solidFill>
                            <a:schemeClr val="tx1"/>
                          </a:solidFill>
                          <a:effectLst/>
                          <a:latin typeface="+mn-lt"/>
                          <a:ea typeface="+mn-ea"/>
                          <a:cs typeface="+mn-cs"/>
                        </a:rPr>
                        <a:t>, personal and </a:t>
                      </a:r>
                      <a:r>
                        <a:rPr lang="it-IT" sz="2400" dirty="0" err="1">
                          <a:solidFill>
                            <a:schemeClr val="tx1"/>
                          </a:solidFill>
                          <a:effectLst/>
                          <a:latin typeface="+mn-lt"/>
                          <a:ea typeface="+mn-ea"/>
                          <a:cs typeface="+mn-cs"/>
                        </a:rPr>
                        <a:t>professional</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contacts</a:t>
                      </a:r>
                      <a:r>
                        <a:rPr lang="it-IT" sz="2400" dirty="0">
                          <a:solidFill>
                            <a:schemeClr val="tx1"/>
                          </a:solidFill>
                          <a:effectLst/>
                          <a:latin typeface="+mn-lt"/>
                          <a:ea typeface="+mn-ea"/>
                          <a:cs typeface="+mn-cs"/>
                        </a:rPr>
                        <a:t>, and </a:t>
                      </a:r>
                      <a:r>
                        <a:rPr lang="it-IT" sz="2400" dirty="0" err="1">
                          <a:solidFill>
                            <a:schemeClr val="tx1"/>
                          </a:solidFill>
                          <a:effectLst/>
                          <a:latin typeface="+mn-lt"/>
                          <a:ea typeface="+mn-ea"/>
                          <a:cs typeface="+mn-cs"/>
                        </a:rPr>
                        <a:t>other</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tangible</a:t>
                      </a:r>
                      <a:r>
                        <a:rPr lang="it-IT" sz="2400" dirty="0">
                          <a:solidFill>
                            <a:schemeClr val="tx1"/>
                          </a:solidFill>
                          <a:effectLst/>
                          <a:latin typeface="+mn-lt"/>
                          <a:ea typeface="+mn-ea"/>
                          <a:cs typeface="+mn-cs"/>
                        </a:rPr>
                        <a:t> and </a:t>
                      </a:r>
                      <a:r>
                        <a:rPr lang="it-IT" sz="2400" dirty="0" err="1">
                          <a:solidFill>
                            <a:schemeClr val="tx1"/>
                          </a:solidFill>
                          <a:effectLst/>
                          <a:latin typeface="+mn-lt"/>
                          <a:ea typeface="+mn-ea"/>
                          <a:cs typeface="+mn-cs"/>
                        </a:rPr>
                        <a:t>intangible</a:t>
                      </a:r>
                      <a:r>
                        <a:rPr lang="it-IT" sz="2400" dirty="0">
                          <a:solidFill>
                            <a:schemeClr val="tx1"/>
                          </a:solidFill>
                          <a:effectLst/>
                          <a:latin typeface="+mn-lt"/>
                          <a:ea typeface="+mn-ea"/>
                          <a:cs typeface="+mn-cs"/>
                        </a:rPr>
                        <a:t> </a:t>
                      </a:r>
                      <a:r>
                        <a:rPr lang="it-IT" sz="2400" dirty="0" err="1">
                          <a:solidFill>
                            <a:schemeClr val="tx1"/>
                          </a:solidFill>
                          <a:effectLst/>
                          <a:latin typeface="+mn-lt"/>
                          <a:ea typeface="+mn-ea"/>
                          <a:cs typeface="+mn-cs"/>
                        </a:rPr>
                        <a:t>assets</a:t>
                      </a:r>
                      <a:r>
                        <a:rPr lang="it-IT" sz="2400" dirty="0">
                          <a:solidFill>
                            <a:schemeClr val="tx1"/>
                          </a:solidFill>
                          <a:effectLst/>
                          <a:latin typeface="+mn-lt"/>
                          <a:ea typeface="+mn-ea"/>
                          <a:cs typeface="+mn-cs"/>
                        </a:rPr>
                        <a:t> or </a:t>
                      </a:r>
                      <a:r>
                        <a:rPr lang="it-IT" sz="2400" dirty="0" err="1">
                          <a:solidFill>
                            <a:schemeClr val="tx1"/>
                          </a:solidFill>
                          <a:effectLst/>
                          <a:latin typeface="+mn-lt"/>
                          <a:ea typeface="+mn-ea"/>
                          <a:cs typeface="+mn-cs"/>
                        </a:rPr>
                        <a:t>resources</a:t>
                      </a:r>
                      <a:r>
                        <a:rPr lang="it-IT" sz="2400" dirty="0">
                          <a:solidFill>
                            <a:schemeClr val="tx1"/>
                          </a:solidFill>
                          <a:effectLst/>
                          <a:latin typeface="+mn-lt"/>
                          <a:ea typeface="+mn-ea"/>
                          <a:cs typeface="+mn-cs"/>
                        </a:rPr>
                        <a:t>.</a:t>
                      </a:r>
                    </a:p>
                  </a:txBody>
                  <a:tcPr marL="68580" marR="71755" marT="0" marB="0">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420991565"/>
                  </a:ext>
                </a:extLst>
              </a:tr>
            </a:tbl>
          </a:graphicData>
        </a:graphic>
      </p:graphicFrame>
      <p:pic>
        <p:nvPicPr>
          <p:cNvPr id="15" name="Immagine 14"/>
          <p:cNvPicPr/>
          <p:nvPr/>
        </p:nvPicPr>
        <p:blipFill>
          <a:blip r:embed="rId5"/>
          <a:stretch>
            <a:fillRect/>
          </a:stretch>
        </p:blipFill>
        <p:spPr>
          <a:xfrm>
            <a:off x="8481386" y="5911573"/>
            <a:ext cx="1699913" cy="2545080"/>
          </a:xfrm>
          <a:prstGeom prst="rect">
            <a:avLst/>
          </a:prstGeom>
        </p:spPr>
      </p:pic>
      <p:graphicFrame>
        <p:nvGraphicFramePr>
          <p:cNvPr id="17" name="Tabella 16"/>
          <p:cNvGraphicFramePr>
            <a:graphicFrameLocks noGrp="1"/>
          </p:cNvGraphicFramePr>
          <p:nvPr>
            <p:extLst>
              <p:ext uri="{D42A27DB-BD31-4B8C-83A1-F6EECF244321}">
                <p14:modId xmlns:p14="http://schemas.microsoft.com/office/powerpoint/2010/main" val="1793346636"/>
              </p:ext>
            </p:extLst>
          </p:nvPr>
        </p:nvGraphicFramePr>
        <p:xfrm>
          <a:off x="10591800" y="5682183"/>
          <a:ext cx="6143027" cy="2890317"/>
        </p:xfrm>
        <a:graphic>
          <a:graphicData uri="http://schemas.openxmlformats.org/drawingml/2006/table">
            <a:tbl>
              <a:tblPr firstRow="1" firstCol="1" bandRow="1"/>
              <a:tblGrid>
                <a:gridCol w="6143027">
                  <a:extLst>
                    <a:ext uri="{9D8B030D-6E8A-4147-A177-3AD203B41FA5}">
                      <a16:colId xmlns:a16="http://schemas.microsoft.com/office/drawing/2014/main" val="2423239566"/>
                    </a:ext>
                  </a:extLst>
                </a:gridCol>
              </a:tblGrid>
              <a:tr h="2890317">
                <a:tc>
                  <a:txBody>
                    <a:bodyPr/>
                    <a:lstStyle/>
                    <a:p>
                      <a:r>
                        <a:rPr lang="it-IT" sz="2000" b="1" dirty="0">
                          <a:solidFill>
                            <a:schemeClr val="tx1"/>
                          </a:solidFill>
                          <a:effectLst/>
                          <a:latin typeface="+mn-lt"/>
                          <a:ea typeface="+mn-ea"/>
                          <a:cs typeface="+mn-cs"/>
                        </a:rPr>
                        <a:t>WHAT YOU DO (KEY ACTIVITY)</a:t>
                      </a:r>
                      <a:endParaRPr lang="it-IT" sz="2000" dirty="0">
                        <a:solidFill>
                          <a:schemeClr val="tx1"/>
                        </a:solidFill>
                        <a:effectLst/>
                        <a:latin typeface="+mn-lt"/>
                        <a:ea typeface="+mn-ea"/>
                        <a:cs typeface="+mn-cs"/>
                      </a:endParaRPr>
                    </a:p>
                    <a:p>
                      <a:r>
                        <a:rPr lang="it-IT" sz="2000" dirty="0">
                          <a:solidFill>
                            <a:schemeClr val="tx1"/>
                          </a:solidFill>
                          <a:effectLst/>
                          <a:latin typeface="+mn-lt"/>
                          <a:ea typeface="+mn-ea"/>
                          <a:cs typeface="+mn-cs"/>
                        </a:rPr>
                        <a:t>To </a:t>
                      </a:r>
                      <a:r>
                        <a:rPr lang="it-IT" sz="2000" dirty="0" err="1">
                          <a:solidFill>
                            <a:schemeClr val="tx1"/>
                          </a:solidFill>
                          <a:effectLst/>
                          <a:latin typeface="+mn-lt"/>
                          <a:ea typeface="+mn-ea"/>
                          <a:cs typeface="+mn-cs"/>
                        </a:rPr>
                        <a:t>fill</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this</a:t>
                      </a:r>
                      <a:r>
                        <a:rPr lang="it-IT" sz="2000" dirty="0">
                          <a:solidFill>
                            <a:schemeClr val="tx1"/>
                          </a:solidFill>
                          <a:effectLst/>
                          <a:latin typeface="+mn-lt"/>
                          <a:ea typeface="+mn-ea"/>
                          <a:cs typeface="+mn-cs"/>
                        </a:rPr>
                        <a:t> building </a:t>
                      </a:r>
                      <a:r>
                        <a:rPr lang="it-IT" sz="2000" dirty="0" err="1">
                          <a:solidFill>
                            <a:schemeClr val="tx1"/>
                          </a:solidFill>
                          <a:effectLst/>
                          <a:latin typeface="+mn-lt"/>
                          <a:ea typeface="+mn-ea"/>
                          <a:cs typeface="+mn-cs"/>
                        </a:rPr>
                        <a:t>block</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think</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about</a:t>
                      </a:r>
                      <a:r>
                        <a:rPr lang="it-IT" sz="2000" dirty="0">
                          <a:solidFill>
                            <a:schemeClr val="tx1"/>
                          </a:solidFill>
                          <a:effectLst/>
                          <a:latin typeface="+mn-lt"/>
                          <a:ea typeface="+mn-ea"/>
                          <a:cs typeface="+mn-cs"/>
                        </a:rPr>
                        <a:t> the </a:t>
                      </a:r>
                      <a:r>
                        <a:rPr lang="it-IT" sz="2000" dirty="0" err="1">
                          <a:solidFill>
                            <a:schemeClr val="tx1"/>
                          </a:solidFill>
                          <a:effectLst/>
                          <a:latin typeface="+mn-lt"/>
                          <a:ea typeface="+mn-ea"/>
                          <a:cs typeface="+mn-cs"/>
                        </a:rPr>
                        <a:t>critical</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tasks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regularly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perform</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at</a:t>
                      </a:r>
                      <a:r>
                        <a:rPr lang="it-IT" sz="2000" dirty="0">
                          <a:solidFill>
                            <a:schemeClr val="tx1"/>
                          </a:solidFill>
                          <a:effectLst/>
                          <a:latin typeface="+mn-lt"/>
                          <a:ea typeface="+mn-ea"/>
                          <a:cs typeface="+mn-cs"/>
                        </a:rPr>
                        <a:t> work. Note </a:t>
                      </a:r>
                      <a:r>
                        <a:rPr lang="it-IT" sz="2000" dirty="0" err="1">
                          <a:solidFill>
                            <a:schemeClr val="tx1"/>
                          </a:solidFill>
                          <a:effectLst/>
                          <a:latin typeface="+mn-lt"/>
                          <a:ea typeface="+mn-ea"/>
                          <a:cs typeface="+mn-cs"/>
                        </a:rPr>
                        <a:t>only</a:t>
                      </a:r>
                      <a:r>
                        <a:rPr lang="it-IT" sz="2000" dirty="0">
                          <a:solidFill>
                            <a:schemeClr val="tx1"/>
                          </a:solidFill>
                          <a:effectLst/>
                          <a:latin typeface="+mn-lt"/>
                          <a:ea typeface="+mn-ea"/>
                          <a:cs typeface="+mn-cs"/>
                        </a:rPr>
                        <a:t> the </a:t>
                      </a:r>
                      <a:r>
                        <a:rPr lang="it-IT" sz="2000" dirty="0" err="1">
                          <a:solidFill>
                            <a:schemeClr val="tx1"/>
                          </a:solidFill>
                          <a:effectLst/>
                          <a:latin typeface="+mn-lt"/>
                          <a:ea typeface="+mn-ea"/>
                          <a:cs typeface="+mn-cs"/>
                        </a:rPr>
                        <a:t>key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activities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carried</a:t>
                      </a:r>
                      <a:r>
                        <a:rPr lang="it-IT" sz="2000" dirty="0">
                          <a:solidFill>
                            <a:schemeClr val="tx1"/>
                          </a:solidFill>
                          <a:effectLst/>
                          <a:latin typeface="+mn-lt"/>
                          <a:ea typeface="+mn-ea"/>
                          <a:cs typeface="+mn-cs"/>
                        </a:rPr>
                        <a:t> out for </a:t>
                      </a:r>
                      <a:r>
                        <a:rPr lang="it-IT" sz="2000" dirty="0" err="1">
                          <a:solidFill>
                            <a:schemeClr val="tx1"/>
                          </a:solidFill>
                          <a:effectLst/>
                          <a:latin typeface="+mn-lt"/>
                          <a:ea typeface="+mn-ea"/>
                          <a:cs typeface="+mn-cs"/>
                        </a:rPr>
                        <a:t>customers</a:t>
                      </a:r>
                      <a:r>
                        <a:rPr lang="it-IT" sz="2000" dirty="0">
                          <a:solidFill>
                            <a:schemeClr val="tx1"/>
                          </a:solidFill>
                          <a:effectLst/>
                          <a:latin typeface="+mn-lt"/>
                          <a:ea typeface="+mn-ea"/>
                          <a:cs typeface="+mn-cs"/>
                        </a:rPr>
                        <a:t> / </a:t>
                      </a:r>
                      <a:r>
                        <a:rPr lang="it-IT" sz="2000" dirty="0" err="1">
                          <a:solidFill>
                            <a:schemeClr val="tx1"/>
                          </a:solidFill>
                          <a:effectLst/>
                          <a:latin typeface="+mn-lt"/>
                          <a:ea typeface="+mn-ea"/>
                          <a:cs typeface="+mn-cs"/>
                        </a:rPr>
                        <a:t>partners</a:t>
                      </a:r>
                      <a:r>
                        <a:rPr lang="it-IT" sz="2000" dirty="0">
                          <a:solidFill>
                            <a:schemeClr val="tx1"/>
                          </a:solidFill>
                          <a:effectLst/>
                          <a:latin typeface="+mn-lt"/>
                          <a:ea typeface="+mn-ea"/>
                          <a:cs typeface="+mn-cs"/>
                        </a:rPr>
                        <a:t> / </a:t>
                      </a:r>
                      <a:r>
                        <a:rPr lang="it-IT" sz="2000" dirty="0" err="1">
                          <a:solidFill>
                            <a:schemeClr val="tx1"/>
                          </a:solidFill>
                          <a:effectLst/>
                          <a:latin typeface="+mn-lt"/>
                          <a:ea typeface="+mn-ea"/>
                          <a:cs typeface="+mn-cs"/>
                        </a:rPr>
                        <a:t>stakeholders</a:t>
                      </a:r>
                      <a:r>
                        <a:rPr lang="it-IT" sz="2000" dirty="0">
                          <a:solidFill>
                            <a:schemeClr val="tx1"/>
                          </a:solidFill>
                          <a:effectLst/>
                          <a:latin typeface="+mn-lt"/>
                          <a:ea typeface="+mn-ea"/>
                          <a:cs typeface="+mn-cs"/>
                        </a:rPr>
                        <a:t> and do </a:t>
                      </a:r>
                      <a:r>
                        <a:rPr lang="it-IT" sz="2000" dirty="0" err="1">
                          <a:solidFill>
                            <a:schemeClr val="tx1"/>
                          </a:solidFill>
                          <a:effectLst/>
                          <a:latin typeface="+mn-lt"/>
                          <a:ea typeface="+mn-ea"/>
                          <a:cs typeface="+mn-cs"/>
                        </a:rPr>
                        <a:t>not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yet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describe</a:t>
                      </a:r>
                      <a:r>
                        <a:rPr lang="it-IT" sz="2000" dirty="0">
                          <a:solidFill>
                            <a:schemeClr val="tx1"/>
                          </a:solidFill>
                          <a:effectLst/>
                          <a:latin typeface="+mn-lt"/>
                          <a:ea typeface="+mn-ea"/>
                          <a:cs typeface="+mn-cs"/>
                        </a:rPr>
                        <a:t> the </a:t>
                      </a:r>
                      <a:r>
                        <a:rPr lang="it-IT" sz="2000" dirty="0" err="1">
                          <a:solidFill>
                            <a:schemeClr val="tx1"/>
                          </a:solidFill>
                          <a:effectLst/>
                          <a:latin typeface="+mn-lt"/>
                          <a:ea typeface="+mn-ea"/>
                          <a:cs typeface="+mn-cs"/>
                        </a:rPr>
                        <a:t>resulting</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value</a:t>
                      </a:r>
                      <a:r>
                        <a:rPr lang="it-IT" sz="2000" dirty="0">
                          <a:solidFill>
                            <a:schemeClr val="tx1"/>
                          </a:solidFill>
                          <a:effectLst/>
                          <a:latin typeface="+mn-lt"/>
                          <a:ea typeface="+mn-ea"/>
                          <a:cs typeface="+mn-cs"/>
                        </a:rPr>
                        <a:t>.</a:t>
                      </a:r>
                    </a:p>
                    <a:p>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may</a:t>
                      </a:r>
                      <a:r>
                        <a:rPr lang="it-IT" sz="2000" dirty="0">
                          <a:solidFill>
                            <a:schemeClr val="tx1"/>
                          </a:solidFill>
                          <a:effectLst/>
                          <a:latin typeface="+mn-lt"/>
                          <a:ea typeface="+mn-ea"/>
                          <a:cs typeface="+mn-cs"/>
                        </a:rPr>
                        <a:t> come up with a long list of </a:t>
                      </a:r>
                      <a:r>
                        <a:rPr lang="it-IT" sz="2000" dirty="0" err="1">
                          <a:solidFill>
                            <a:schemeClr val="tx1"/>
                          </a:solidFill>
                          <a:effectLst/>
                          <a:latin typeface="+mn-lt"/>
                          <a:ea typeface="+mn-ea"/>
                          <a:cs typeface="+mn-cs"/>
                        </a:rPr>
                        <a:t>tasks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but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try</a:t>
                      </a:r>
                      <a:r>
                        <a:rPr lang="it-IT" sz="2000" dirty="0">
                          <a:solidFill>
                            <a:schemeClr val="tx1"/>
                          </a:solidFill>
                          <a:effectLst/>
                          <a:latin typeface="+mn-lt"/>
                          <a:ea typeface="+mn-ea"/>
                          <a:cs typeface="+mn-cs"/>
                        </a:rPr>
                        <a:t> to </a:t>
                      </a:r>
                      <a:r>
                        <a:rPr lang="it-IT" sz="2000" dirty="0" err="1">
                          <a:solidFill>
                            <a:schemeClr val="tx1"/>
                          </a:solidFill>
                          <a:effectLst/>
                          <a:latin typeface="+mn-lt"/>
                          <a:ea typeface="+mn-ea"/>
                          <a:cs typeface="+mn-cs"/>
                        </a:rPr>
                        <a:t>narrow</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that</a:t>
                      </a:r>
                      <a:r>
                        <a:rPr lang="it-IT" sz="2000" dirty="0">
                          <a:solidFill>
                            <a:schemeClr val="tx1"/>
                          </a:solidFill>
                          <a:effectLst/>
                          <a:latin typeface="+mn-lt"/>
                          <a:ea typeface="+mn-ea"/>
                          <a:cs typeface="+mn-cs"/>
                        </a:rPr>
                        <a:t> list down to </a:t>
                      </a:r>
                      <a:r>
                        <a:rPr lang="it-IT" sz="2000" dirty="0" err="1">
                          <a:solidFill>
                            <a:schemeClr val="tx1"/>
                          </a:solidFill>
                          <a:effectLst/>
                          <a:latin typeface="+mn-lt"/>
                          <a:ea typeface="+mn-ea"/>
                          <a:cs typeface="+mn-cs"/>
                        </a:rPr>
                        <a:t>keep</a:t>
                      </a:r>
                      <a:r>
                        <a:rPr lang="it-IT" sz="2000" dirty="0">
                          <a:solidFill>
                            <a:schemeClr val="tx1"/>
                          </a:solidFill>
                          <a:effectLst/>
                          <a:latin typeface="+mn-lt"/>
                          <a:ea typeface="+mn-ea"/>
                          <a:cs typeface="+mn-cs"/>
                        </a:rPr>
                        <a:t> the </a:t>
                      </a:r>
                      <a:r>
                        <a:rPr lang="it-IT" sz="2000" dirty="0" err="1">
                          <a:solidFill>
                            <a:schemeClr val="tx1"/>
                          </a:solidFill>
                          <a:effectLst/>
                          <a:latin typeface="+mn-lt"/>
                          <a:ea typeface="+mn-ea"/>
                          <a:cs typeface="+mn-cs"/>
                        </a:rPr>
                        <a:t>really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important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tasks</a:t>
                      </a:r>
                      <a:r>
                        <a:rPr lang="it-IT" sz="2000" dirty="0">
                          <a:solidFill>
                            <a:schemeClr val="tx1"/>
                          </a:solidFill>
                          <a:effectLst/>
                          <a:latin typeface="+mn-lt"/>
                          <a:ea typeface="+mn-ea"/>
                          <a:cs typeface="+mn-cs"/>
                        </a:rPr>
                        <a:t> on the </a:t>
                      </a:r>
                      <a:r>
                        <a:rPr lang="it-IT" sz="2000" dirty="0" err="1">
                          <a:solidFill>
                            <a:schemeClr val="tx1"/>
                          </a:solidFill>
                          <a:effectLst/>
                          <a:latin typeface="+mn-lt"/>
                          <a:ea typeface="+mn-ea"/>
                          <a:cs typeface="+mn-cs"/>
                        </a:rPr>
                        <a:t>canvas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Remember</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that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key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activities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what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do) evolve over time and </a:t>
                      </a:r>
                      <a:r>
                        <a:rPr lang="it-IT" sz="2000" dirty="0" err="1">
                          <a:solidFill>
                            <a:schemeClr val="tx1"/>
                          </a:solidFill>
                          <a:effectLst/>
                          <a:latin typeface="+mn-lt"/>
                          <a:ea typeface="+mn-ea"/>
                          <a:cs typeface="+mn-cs"/>
                        </a:rPr>
                        <a:t>also</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depend</a:t>
                      </a:r>
                      <a:r>
                        <a:rPr lang="it-IT" sz="2000" dirty="0">
                          <a:solidFill>
                            <a:schemeClr val="tx1"/>
                          </a:solidFill>
                          <a:effectLst/>
                          <a:latin typeface="+mn-lt"/>
                          <a:ea typeface="+mn-ea"/>
                          <a:cs typeface="+mn-cs"/>
                        </a:rPr>
                        <a:t> on </a:t>
                      </a:r>
                      <a:r>
                        <a:rPr lang="it-IT" sz="2000" dirty="0" err="1">
                          <a:solidFill>
                            <a:schemeClr val="tx1"/>
                          </a:solidFill>
                          <a:effectLst/>
                          <a:latin typeface="+mn-lt"/>
                          <a:ea typeface="+mn-ea"/>
                          <a:cs typeface="+mn-cs"/>
                        </a:rPr>
                        <a:t>who</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are</a:t>
                      </a:r>
                    </a:p>
                  </a:txBody>
                  <a:tcPr marL="68580" marR="71755" marT="0" marB="0">
                    <a:lnL w="12700" cap="flat" cmpd="sng" algn="ctr">
                      <a:solidFill>
                        <a:srgbClr val="F2F2F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585871651"/>
                  </a:ext>
                </a:extLst>
              </a:tr>
            </a:tbl>
          </a:graphicData>
        </a:graphic>
      </p:graphicFrame>
    </p:spTree>
    <p:extLst>
      <p:ext uri="{BB962C8B-B14F-4D97-AF65-F5344CB8AC3E}">
        <p14:creationId xmlns:p14="http://schemas.microsoft.com/office/powerpoint/2010/main" val="58426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23147" y="1435610"/>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rotWithShape="1">
          <a:blip r:embed="rId4">
            <a:extLst>
              <a:ext uri="{28A0092B-C50C-407E-A947-70E740481C1C}">
                <a14:useLocalDpi xmlns:a14="http://schemas.microsoft.com/office/drawing/2010/main" val="0"/>
              </a:ext>
            </a:extLst>
          </a:blip>
          <a:srcRect t="6967" r="7879" b="6874"/>
          <a:stretch/>
        </p:blipFill>
        <p:spPr bwMode="auto">
          <a:xfrm>
            <a:off x="2873223" y="2079064"/>
            <a:ext cx="1752600" cy="2057400"/>
          </a:xfrm>
          <a:prstGeom prst="rect">
            <a:avLst/>
          </a:prstGeom>
          <a:ln>
            <a:noFill/>
          </a:ln>
          <a:extLst>
            <a:ext uri="{53640926-AAD7-44D8-BBD7-CCE9431645EC}">
              <a14:shadowObscured xmlns:a14="http://schemas.microsoft.com/office/drawing/2010/main"/>
            </a:ext>
          </a:extLst>
        </p:spPr>
      </p:pic>
      <p:pic>
        <p:nvPicPr>
          <p:cNvPr id="15" name="Immagine 14"/>
          <p:cNvPicPr/>
          <p:nvPr/>
        </p:nvPicPr>
        <p:blipFill>
          <a:blip r:embed="rId5"/>
          <a:stretch>
            <a:fillRect/>
          </a:stretch>
        </p:blipFill>
        <p:spPr>
          <a:xfrm>
            <a:off x="8458200" y="5676900"/>
            <a:ext cx="1752600" cy="2209800"/>
          </a:xfrm>
          <a:prstGeom prst="rect">
            <a:avLst/>
          </a:prstGeom>
        </p:spPr>
      </p:pic>
      <p:graphicFrame>
        <p:nvGraphicFramePr>
          <p:cNvPr id="18" name="Tabella 17"/>
          <p:cNvGraphicFramePr>
            <a:graphicFrameLocks noGrp="1"/>
          </p:cNvGraphicFramePr>
          <p:nvPr>
            <p:extLst>
              <p:ext uri="{D42A27DB-BD31-4B8C-83A1-F6EECF244321}">
                <p14:modId xmlns:p14="http://schemas.microsoft.com/office/powerpoint/2010/main" val="2445964787"/>
              </p:ext>
            </p:extLst>
          </p:nvPr>
        </p:nvGraphicFramePr>
        <p:xfrm>
          <a:off x="5130107" y="1866140"/>
          <a:ext cx="5852160" cy="2834640"/>
        </p:xfrm>
        <a:graphic>
          <a:graphicData uri="http://schemas.openxmlformats.org/drawingml/2006/table">
            <a:tbl>
              <a:tblPr firstRow="1" firstCol="1" bandRow="1"/>
              <a:tblGrid>
                <a:gridCol w="5852160">
                  <a:extLst>
                    <a:ext uri="{9D8B030D-6E8A-4147-A177-3AD203B41FA5}">
                      <a16:colId xmlns:a16="http://schemas.microsoft.com/office/drawing/2014/main" val="2775491956"/>
                    </a:ext>
                  </a:extLst>
                </a:gridCol>
              </a:tblGrid>
              <a:tr h="746651">
                <a:tc>
                  <a:txBody>
                    <a:bodyPr/>
                    <a:lstStyle/>
                    <a:p>
                      <a:r>
                        <a:rPr lang="it-IT" sz="2400" b="1" dirty="0">
                          <a:solidFill>
                            <a:schemeClr val="tx1"/>
                          </a:solidFill>
                          <a:effectLst/>
                          <a:latin typeface="+mn-lt"/>
                          <a:ea typeface="+mn-ea"/>
                          <a:cs typeface="+mn-cs"/>
                        </a:rPr>
                        <a:t>WHO YOU HELP (TARGET CUSTOMER)</a:t>
                      </a:r>
                      <a:endParaRPr lang="it-IT" sz="1800" dirty="0">
                        <a:solidFill>
                          <a:schemeClr val="tx1"/>
                        </a:solidFill>
                        <a:effectLst/>
                        <a:latin typeface="+mn-lt"/>
                        <a:ea typeface="+mn-ea"/>
                        <a:cs typeface="+mn-cs"/>
                      </a:endParaRPr>
                    </a:p>
                    <a:p>
                      <a:r>
                        <a:rPr lang="it-IT" sz="1800" dirty="0">
                          <a:solidFill>
                            <a:schemeClr val="tx1"/>
                          </a:solidFill>
                          <a:effectLst/>
                          <a:latin typeface="+mn-lt"/>
                          <a:ea typeface="+mn-ea"/>
                          <a:cs typeface="+mn-cs"/>
                        </a:rPr>
                        <a:t>So, </a:t>
                      </a:r>
                      <a:r>
                        <a:rPr lang="it-IT" sz="1800" dirty="0" err="1">
                          <a:solidFill>
                            <a:schemeClr val="tx1"/>
                          </a:solidFill>
                          <a:effectLst/>
                          <a:latin typeface="+mn-lt"/>
                          <a:ea typeface="+mn-ea"/>
                          <a:cs typeface="+mn-cs"/>
                        </a:rPr>
                        <a:t>think</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about</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who</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you</a:t>
                      </a:r>
                      <a:r>
                        <a:rPr lang="it-IT" sz="1800" dirty="0">
                          <a:solidFill>
                            <a:schemeClr val="tx1"/>
                          </a:solidFill>
                          <a:effectLst/>
                          <a:latin typeface="+mn-lt"/>
                          <a:ea typeface="+mn-ea"/>
                          <a:cs typeface="+mn-cs"/>
                        </a:rPr>
                        <a:t> help. </a:t>
                      </a:r>
                      <a:r>
                        <a:rPr lang="it-IT" sz="1800" dirty="0" err="1">
                          <a:solidFill>
                            <a:schemeClr val="tx1"/>
                          </a:solidFill>
                          <a:effectLst/>
                          <a:latin typeface="+mn-lt"/>
                          <a:ea typeface="+mn-ea"/>
                          <a:cs typeface="+mn-cs"/>
                        </a:rPr>
                        <a:t>These</a:t>
                      </a:r>
                      <a:r>
                        <a:rPr lang="it-IT" sz="1800" dirty="0">
                          <a:solidFill>
                            <a:schemeClr val="tx1"/>
                          </a:solidFill>
                          <a:effectLst/>
                          <a:latin typeface="+mn-lt"/>
                          <a:ea typeface="+mn-ea"/>
                          <a:cs typeface="+mn-cs"/>
                        </a:rPr>
                        <a:t> are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Customers</a:t>
                      </a:r>
                      <a:r>
                        <a:rPr lang="it-IT" sz="1800" dirty="0">
                          <a:solidFill>
                            <a:schemeClr val="tx1"/>
                          </a:solidFill>
                          <a:effectLst/>
                          <a:latin typeface="+mn-lt"/>
                          <a:ea typeface="+mn-ea"/>
                          <a:cs typeface="+mn-cs"/>
                        </a:rPr>
                        <a:t>" or "</a:t>
                      </a:r>
                      <a:r>
                        <a:rPr lang="it-IT" sz="1800" dirty="0" err="1">
                          <a:solidFill>
                            <a:schemeClr val="tx1"/>
                          </a:solidFill>
                          <a:effectLst/>
                          <a:latin typeface="+mn-lt"/>
                          <a:ea typeface="+mn-ea"/>
                          <a:cs typeface="+mn-cs"/>
                        </a:rPr>
                        <a:t>Customer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Groups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These</a:t>
                      </a:r>
                      <a:r>
                        <a:rPr lang="it-IT" sz="1800" dirty="0">
                          <a:solidFill>
                            <a:schemeClr val="tx1"/>
                          </a:solidFill>
                          <a:effectLst/>
                          <a:latin typeface="+mn-lt"/>
                          <a:ea typeface="+mn-ea"/>
                          <a:cs typeface="+mn-cs"/>
                        </a:rPr>
                        <a:t> include the </a:t>
                      </a:r>
                      <a:r>
                        <a:rPr lang="it-IT" sz="1800" dirty="0" err="1">
                          <a:solidFill>
                            <a:schemeClr val="tx1"/>
                          </a:solidFill>
                          <a:effectLst/>
                          <a:latin typeface="+mn-lt"/>
                          <a:ea typeface="+mn-ea"/>
                          <a:cs typeface="+mn-cs"/>
                        </a:rPr>
                        <a:t>people</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within</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organization</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who</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depend</a:t>
                      </a:r>
                      <a:r>
                        <a:rPr lang="it-IT" sz="1800" dirty="0">
                          <a:solidFill>
                            <a:schemeClr val="tx1"/>
                          </a:solidFill>
                          <a:effectLst/>
                          <a:latin typeface="+mn-lt"/>
                          <a:ea typeface="+mn-ea"/>
                          <a:cs typeface="+mn-cs"/>
                        </a:rPr>
                        <a:t> on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help to </a:t>
                      </a:r>
                      <a:r>
                        <a:rPr lang="it-IT" sz="1800" dirty="0" err="1">
                          <a:solidFill>
                            <a:schemeClr val="tx1"/>
                          </a:solidFill>
                          <a:effectLst/>
                          <a:latin typeface="+mn-lt"/>
                          <a:ea typeface="+mn-ea"/>
                          <a:cs typeface="+mn-cs"/>
                        </a:rPr>
                        <a:t>get</a:t>
                      </a:r>
                      <a:r>
                        <a:rPr lang="it-IT" sz="1800" dirty="0">
                          <a:solidFill>
                            <a:schemeClr val="tx1"/>
                          </a:solidFill>
                          <a:effectLst/>
                          <a:latin typeface="+mn-lt"/>
                          <a:ea typeface="+mn-ea"/>
                          <a:cs typeface="+mn-cs"/>
                        </a:rPr>
                        <a:t> the job </a:t>
                      </a:r>
                      <a:r>
                        <a:rPr lang="it-IT" sz="1800" dirty="0" err="1">
                          <a:solidFill>
                            <a:schemeClr val="tx1"/>
                          </a:solidFill>
                          <a:effectLst/>
                          <a:latin typeface="+mn-lt"/>
                          <a:ea typeface="+mn-ea"/>
                          <a:cs typeface="+mn-cs"/>
                        </a:rPr>
                        <a:t>done</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This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may</a:t>
                      </a:r>
                      <a:r>
                        <a:rPr lang="it-IT" sz="1800" dirty="0">
                          <a:solidFill>
                            <a:schemeClr val="tx1"/>
                          </a:solidFill>
                          <a:effectLst/>
                          <a:latin typeface="+mn-lt"/>
                          <a:ea typeface="+mn-ea"/>
                          <a:cs typeface="+mn-cs"/>
                        </a:rPr>
                        <a:t> include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boss or supervisor, </a:t>
                      </a:r>
                      <a:r>
                        <a:rPr lang="it-IT" sz="1800" dirty="0" err="1">
                          <a:solidFill>
                            <a:schemeClr val="tx1"/>
                          </a:solidFill>
                          <a:effectLst/>
                          <a:latin typeface="+mn-lt"/>
                          <a:ea typeface="+mn-ea"/>
                          <a:cs typeface="+mn-cs"/>
                        </a:rPr>
                        <a:t>but</a:t>
                      </a:r>
                      <a:r>
                        <a:rPr lang="it-IT" sz="1800" dirty="0">
                          <a:solidFill>
                            <a:schemeClr val="tx1"/>
                          </a:solidFill>
                          <a:effectLst/>
                          <a:latin typeface="+mn-lt"/>
                          <a:ea typeface="+mn-ea"/>
                          <a:cs typeface="+mn-cs"/>
                        </a:rPr>
                        <a:t> in reality, </a:t>
                      </a:r>
                      <a:r>
                        <a:rPr lang="it-IT" sz="1800" dirty="0" err="1">
                          <a:solidFill>
                            <a:schemeClr val="tx1"/>
                          </a:solidFill>
                          <a:effectLst/>
                          <a:latin typeface="+mn-lt"/>
                          <a:ea typeface="+mn-ea"/>
                          <a:cs typeface="+mn-cs"/>
                        </a:rPr>
                        <a:t>anyone</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who</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depends</a:t>
                      </a:r>
                      <a:r>
                        <a:rPr lang="it-IT" sz="1800" dirty="0">
                          <a:solidFill>
                            <a:schemeClr val="tx1"/>
                          </a:solidFill>
                          <a:effectLst/>
                          <a:latin typeface="+mn-lt"/>
                          <a:ea typeface="+mn-ea"/>
                          <a:cs typeface="+mn-cs"/>
                        </a:rPr>
                        <a:t> on the benefits of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job </a:t>
                      </a:r>
                      <a:r>
                        <a:rPr lang="it-IT" sz="1800" dirty="0" err="1">
                          <a:solidFill>
                            <a:schemeClr val="tx1"/>
                          </a:solidFill>
                          <a:effectLst/>
                          <a:latin typeface="+mn-lt"/>
                          <a:ea typeface="+mn-ea"/>
                          <a:cs typeface="+mn-cs"/>
                        </a:rPr>
                        <a:t>as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well</a:t>
                      </a:r>
                      <a:r>
                        <a:rPr lang="it-IT" sz="1800" dirty="0">
                          <a:solidFill>
                            <a:schemeClr val="tx1"/>
                          </a:solidFill>
                          <a:effectLst/>
                          <a:latin typeface="+mn-lt"/>
                          <a:ea typeface="+mn-ea"/>
                          <a:cs typeface="+mn-cs"/>
                        </a:rPr>
                        <a:t>.</a:t>
                      </a:r>
                    </a:p>
                    <a:p>
                      <a:r>
                        <a:rPr lang="it-IT" sz="1800" dirty="0" err="1">
                          <a:solidFill>
                            <a:schemeClr val="tx1"/>
                          </a:solidFill>
                          <a:effectLst/>
                          <a:latin typeface="+mn-lt"/>
                          <a:ea typeface="+mn-ea"/>
                          <a:cs typeface="+mn-cs"/>
                        </a:rPr>
                        <a:t>You</a:t>
                      </a:r>
                      <a:r>
                        <a:rPr lang="it-IT" sz="1800" dirty="0">
                          <a:solidFill>
                            <a:schemeClr val="tx1"/>
                          </a:solidFill>
                          <a:effectLst/>
                          <a:latin typeface="+mn-lt"/>
                          <a:ea typeface="+mn-ea"/>
                          <a:cs typeface="+mn-cs"/>
                        </a:rPr>
                        <a:t> can </a:t>
                      </a:r>
                      <a:r>
                        <a:rPr lang="it-IT" sz="1800" dirty="0" err="1">
                          <a:solidFill>
                            <a:schemeClr val="tx1"/>
                          </a:solidFill>
                          <a:effectLst/>
                          <a:latin typeface="+mn-lt"/>
                          <a:ea typeface="+mn-ea"/>
                          <a:cs typeface="+mn-cs"/>
                        </a:rPr>
                        <a:t>also</a:t>
                      </a:r>
                      <a:r>
                        <a:rPr lang="it-IT" sz="1800" dirty="0">
                          <a:solidFill>
                            <a:schemeClr val="tx1"/>
                          </a:solidFill>
                          <a:effectLst/>
                          <a:latin typeface="+mn-lt"/>
                          <a:ea typeface="+mn-ea"/>
                          <a:cs typeface="+mn-cs"/>
                        </a:rPr>
                        <a:t> include </a:t>
                      </a:r>
                      <a:r>
                        <a:rPr lang="it-IT" sz="1800" dirty="0" err="1">
                          <a:solidFill>
                            <a:schemeClr val="tx1"/>
                          </a:solidFill>
                          <a:effectLst/>
                          <a:latin typeface="+mn-lt"/>
                          <a:ea typeface="+mn-ea"/>
                          <a:cs typeface="+mn-cs"/>
                        </a:rPr>
                        <a:t>customers</a:t>
                      </a:r>
                      <a:r>
                        <a:rPr lang="it-IT" sz="1800" dirty="0">
                          <a:solidFill>
                            <a:schemeClr val="tx1"/>
                          </a:solidFill>
                          <a:effectLst/>
                          <a:latin typeface="+mn-lt"/>
                          <a:ea typeface="+mn-ea"/>
                          <a:cs typeface="+mn-cs"/>
                        </a:rPr>
                        <a:t> or businesses </a:t>
                      </a:r>
                      <a:r>
                        <a:rPr lang="it-IT" sz="1800" dirty="0" err="1">
                          <a:solidFill>
                            <a:schemeClr val="tx1"/>
                          </a:solidFill>
                          <a:effectLst/>
                          <a:latin typeface="+mn-lt"/>
                          <a:ea typeface="+mn-ea"/>
                          <a:cs typeface="+mn-cs"/>
                        </a:rPr>
                        <a:t>purchasing</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organization's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services</a:t>
                      </a:r>
                      <a:r>
                        <a:rPr lang="it-IT" sz="1800" dirty="0">
                          <a:solidFill>
                            <a:schemeClr val="tx1"/>
                          </a:solidFill>
                          <a:effectLst/>
                          <a:latin typeface="+mn-lt"/>
                          <a:ea typeface="+mn-ea"/>
                          <a:cs typeface="+mn-cs"/>
                        </a:rPr>
                        <a:t> or </a:t>
                      </a:r>
                      <a:r>
                        <a:rPr lang="it-IT" sz="1800" dirty="0" err="1">
                          <a:solidFill>
                            <a:schemeClr val="tx1"/>
                          </a:solidFill>
                          <a:effectLst/>
                          <a:latin typeface="+mn-lt"/>
                          <a:ea typeface="+mn-ea"/>
                          <a:cs typeface="+mn-cs"/>
                        </a:rPr>
                        <a:t>products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organization's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key</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partners</a:t>
                      </a:r>
                      <a:r>
                        <a:rPr lang="it-IT" sz="1800" dirty="0">
                          <a:solidFill>
                            <a:schemeClr val="tx1"/>
                          </a:solidFill>
                          <a:effectLst/>
                          <a:latin typeface="+mn-lt"/>
                          <a:ea typeface="+mn-ea"/>
                          <a:cs typeface="+mn-cs"/>
                        </a:rPr>
                        <a:t>, or </a:t>
                      </a:r>
                      <a:r>
                        <a:rPr lang="it-IT" sz="1800" dirty="0" err="1">
                          <a:solidFill>
                            <a:schemeClr val="tx1"/>
                          </a:solidFill>
                          <a:effectLst/>
                          <a:latin typeface="+mn-lt"/>
                          <a:ea typeface="+mn-ea"/>
                          <a:cs typeface="+mn-cs"/>
                        </a:rPr>
                        <a:t>even</a:t>
                      </a:r>
                      <a:r>
                        <a:rPr lang="it-IT" sz="1800" dirty="0">
                          <a:solidFill>
                            <a:schemeClr val="tx1"/>
                          </a:solidFill>
                          <a:effectLst/>
                          <a:latin typeface="+mn-lt"/>
                          <a:ea typeface="+mn-ea"/>
                          <a:cs typeface="+mn-cs"/>
                        </a:rPr>
                        <a:t> the </a:t>
                      </a:r>
                      <a:r>
                        <a:rPr lang="it-IT" sz="1800" dirty="0" err="1">
                          <a:solidFill>
                            <a:schemeClr val="tx1"/>
                          </a:solidFill>
                          <a:effectLst/>
                          <a:latin typeface="+mn-lt"/>
                          <a:ea typeface="+mn-ea"/>
                          <a:cs typeface="+mn-cs"/>
                        </a:rPr>
                        <a:t>larger</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communities</a:t>
                      </a:r>
                      <a:r>
                        <a:rPr lang="it-IT" sz="1800" dirty="0">
                          <a:solidFill>
                            <a:schemeClr val="tx1"/>
                          </a:solidFill>
                          <a:effectLst/>
                          <a:latin typeface="+mn-lt"/>
                          <a:ea typeface="+mn-ea"/>
                          <a:cs typeface="+mn-cs"/>
                        </a:rPr>
                        <a:t> </a:t>
                      </a:r>
                      <a:r>
                        <a:rPr lang="it-IT" sz="1800" dirty="0" err="1">
                          <a:solidFill>
                            <a:schemeClr val="tx1"/>
                          </a:solidFill>
                          <a:effectLst/>
                          <a:latin typeface="+mn-lt"/>
                          <a:ea typeface="+mn-ea"/>
                          <a:cs typeface="+mn-cs"/>
                        </a:rPr>
                        <a:t>your</a:t>
                      </a:r>
                      <a:r>
                        <a:rPr lang="it-IT" sz="1800" dirty="0">
                          <a:solidFill>
                            <a:schemeClr val="tx1"/>
                          </a:solidFill>
                          <a:effectLst/>
                          <a:latin typeface="+mn-lt"/>
                          <a:ea typeface="+mn-ea"/>
                          <a:cs typeface="+mn-cs"/>
                        </a:rPr>
                        <a:t> work </a:t>
                      </a:r>
                      <a:r>
                        <a:rPr lang="it-IT" sz="1800" dirty="0" err="1">
                          <a:solidFill>
                            <a:schemeClr val="tx1"/>
                          </a:solidFill>
                          <a:effectLst/>
                          <a:latin typeface="+mn-lt"/>
                          <a:ea typeface="+mn-ea"/>
                          <a:cs typeface="+mn-cs"/>
                        </a:rPr>
                        <a:t>serves</a:t>
                      </a:r>
                      <a:r>
                        <a:rPr lang="it-IT" sz="1800" dirty="0">
                          <a:solidFill>
                            <a:schemeClr val="tx1"/>
                          </a:solidFill>
                          <a:effectLst/>
                          <a:latin typeface="+mn-lt"/>
                          <a:ea typeface="+mn-ea"/>
                          <a:cs typeface="+mn-cs"/>
                        </a:rPr>
                        <a:t>.</a:t>
                      </a:r>
                    </a:p>
                  </a:txBody>
                  <a:tcPr marL="68580" marR="71755" marT="0" marB="0">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3937076609"/>
                  </a:ext>
                </a:extLst>
              </a:tr>
            </a:tbl>
          </a:graphicData>
        </a:graphic>
      </p:graphicFrame>
      <p:graphicFrame>
        <p:nvGraphicFramePr>
          <p:cNvPr id="20" name="Tabella 19"/>
          <p:cNvGraphicFramePr>
            <a:graphicFrameLocks noGrp="1"/>
          </p:cNvGraphicFramePr>
          <p:nvPr>
            <p:extLst>
              <p:ext uri="{D42A27DB-BD31-4B8C-83A1-F6EECF244321}">
                <p14:modId xmlns:p14="http://schemas.microsoft.com/office/powerpoint/2010/main" val="2868779959"/>
              </p:ext>
            </p:extLst>
          </p:nvPr>
        </p:nvGraphicFramePr>
        <p:xfrm>
          <a:off x="10744200" y="5753100"/>
          <a:ext cx="6018562" cy="2804160"/>
        </p:xfrm>
        <a:graphic>
          <a:graphicData uri="http://schemas.openxmlformats.org/drawingml/2006/table">
            <a:tbl>
              <a:tblPr firstRow="1" firstCol="1" bandRow="1"/>
              <a:tblGrid>
                <a:gridCol w="6018562">
                  <a:extLst>
                    <a:ext uri="{9D8B030D-6E8A-4147-A177-3AD203B41FA5}">
                      <a16:colId xmlns:a16="http://schemas.microsoft.com/office/drawing/2014/main" val="3342413181"/>
                    </a:ext>
                  </a:extLst>
                </a:gridCol>
              </a:tblGrid>
              <a:tr h="676819">
                <a:tc>
                  <a:txBody>
                    <a:bodyPr/>
                    <a:lstStyle/>
                    <a:p>
                      <a:r>
                        <a:rPr lang="it-IT" sz="2400" b="1" dirty="0">
                          <a:solidFill>
                            <a:schemeClr val="tx1"/>
                          </a:solidFill>
                          <a:effectLst/>
                          <a:latin typeface="+mn-lt"/>
                          <a:ea typeface="+mn-ea"/>
                          <a:cs typeface="+mn-cs"/>
                        </a:rPr>
                        <a:t>AS AID (VALUE PROPOSALS)</a:t>
                      </a:r>
                      <a:endParaRPr lang="it-IT" sz="2400" dirty="0">
                        <a:solidFill>
                          <a:schemeClr val="tx1"/>
                        </a:solidFill>
                        <a:effectLst/>
                        <a:latin typeface="+mn-lt"/>
                        <a:ea typeface="+mn-ea"/>
                        <a:cs typeface="+mn-cs"/>
                      </a:endParaRPr>
                    </a:p>
                    <a:p>
                      <a:r>
                        <a:rPr lang="it-IT" sz="2000" dirty="0">
                          <a:solidFill>
                            <a:schemeClr val="tx1"/>
                          </a:solidFill>
                          <a:effectLst/>
                          <a:latin typeface="+mn-lt"/>
                          <a:ea typeface="+mn-ea"/>
                          <a:cs typeface="+mn-cs"/>
                        </a:rPr>
                        <a:t>In </a:t>
                      </a:r>
                      <a:r>
                        <a:rPr lang="it-IT" sz="2000" dirty="0" err="1">
                          <a:solidFill>
                            <a:schemeClr val="tx1"/>
                          </a:solidFill>
                          <a:effectLst/>
                          <a:latin typeface="+mn-lt"/>
                          <a:ea typeface="+mn-ea"/>
                          <a:cs typeface="+mn-cs"/>
                        </a:rPr>
                        <a:t>this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section</a:t>
                      </a:r>
                      <a:r>
                        <a:rPr lang="it-IT" sz="2000" dirty="0">
                          <a:solidFill>
                            <a:schemeClr val="tx1"/>
                          </a:solidFill>
                          <a:effectLst/>
                          <a:latin typeface="+mn-lt"/>
                          <a:ea typeface="+mn-ea"/>
                          <a:cs typeface="+mn-cs"/>
                        </a:rPr>
                        <a:t> of the </a:t>
                      </a:r>
                      <a:r>
                        <a:rPr lang="it-IT" sz="2000" dirty="0" err="1">
                          <a:solidFill>
                            <a:schemeClr val="tx1"/>
                          </a:solidFill>
                          <a:effectLst/>
                          <a:latin typeface="+mn-lt"/>
                          <a:ea typeface="+mn-ea"/>
                          <a:cs typeface="+mn-cs"/>
                        </a:rPr>
                        <a:t>canvas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describe</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how</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help </a:t>
                      </a:r>
                      <a:r>
                        <a:rPr lang="it-IT" sz="2000" dirty="0" err="1">
                          <a:solidFill>
                            <a:schemeClr val="tx1"/>
                          </a:solidFill>
                          <a:effectLst/>
                          <a:latin typeface="+mn-lt"/>
                          <a:ea typeface="+mn-ea"/>
                          <a:cs typeface="+mn-cs"/>
                        </a:rPr>
                        <a:t>people</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get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their</a:t>
                      </a:r>
                      <a:r>
                        <a:rPr lang="it-IT" sz="2000" dirty="0">
                          <a:solidFill>
                            <a:schemeClr val="tx1"/>
                          </a:solidFill>
                          <a:effectLst/>
                          <a:latin typeface="+mn-lt"/>
                          <a:ea typeface="+mn-ea"/>
                          <a:cs typeface="+mn-cs"/>
                        </a:rPr>
                        <a:t> work </a:t>
                      </a:r>
                      <a:r>
                        <a:rPr lang="it-IT" sz="2000" dirty="0" err="1">
                          <a:solidFill>
                            <a:schemeClr val="tx1"/>
                          </a:solidFill>
                          <a:effectLst/>
                          <a:latin typeface="+mn-lt"/>
                          <a:ea typeface="+mn-ea"/>
                          <a:cs typeface="+mn-cs"/>
                        </a:rPr>
                        <a:t>done</a:t>
                      </a:r>
                      <a:r>
                        <a:rPr lang="it-IT" sz="2000" dirty="0">
                          <a:solidFill>
                            <a:schemeClr val="tx1"/>
                          </a:solidFill>
                          <a:effectLst/>
                          <a:latin typeface="+mn-lt"/>
                          <a:ea typeface="+mn-ea"/>
                          <a:cs typeface="+mn-cs"/>
                        </a:rPr>
                        <a:t> and </a:t>
                      </a:r>
                      <a:r>
                        <a:rPr lang="it-IT" sz="2000" dirty="0" err="1">
                          <a:solidFill>
                            <a:schemeClr val="tx1"/>
                          </a:solidFill>
                          <a:effectLst/>
                          <a:latin typeface="+mn-lt"/>
                          <a:ea typeface="+mn-ea"/>
                          <a:cs typeface="+mn-cs"/>
                        </a:rPr>
                        <a:t>what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value</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it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brings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When</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reflect</a:t>
                      </a:r>
                      <a:r>
                        <a:rPr lang="it-IT" sz="2000" dirty="0">
                          <a:solidFill>
                            <a:schemeClr val="tx1"/>
                          </a:solidFill>
                          <a:effectLst/>
                          <a:latin typeface="+mn-lt"/>
                          <a:ea typeface="+mn-ea"/>
                          <a:cs typeface="+mn-cs"/>
                        </a:rPr>
                        <a:t> on </a:t>
                      </a:r>
                      <a:r>
                        <a:rPr lang="it-IT" sz="2000" dirty="0" err="1">
                          <a:solidFill>
                            <a:schemeClr val="tx1"/>
                          </a:solidFill>
                          <a:effectLst/>
                          <a:latin typeface="+mn-lt"/>
                          <a:ea typeface="+mn-ea"/>
                          <a:cs typeface="+mn-cs"/>
                        </a:rPr>
                        <a:t>your</a:t>
                      </a:r>
                      <a:r>
                        <a:rPr lang="it-IT" sz="2000" dirty="0">
                          <a:solidFill>
                            <a:schemeClr val="tx1"/>
                          </a:solidFill>
                          <a:effectLst/>
                          <a:latin typeface="+mn-lt"/>
                          <a:ea typeface="+mn-ea"/>
                          <a:cs typeface="+mn-cs"/>
                        </a:rPr>
                        <a:t> career, </a:t>
                      </a:r>
                      <a:r>
                        <a:rPr lang="it-IT" sz="2000" dirty="0" err="1">
                          <a:solidFill>
                            <a:schemeClr val="tx1"/>
                          </a:solidFill>
                          <a:effectLst/>
                          <a:latin typeface="+mn-lt"/>
                          <a:ea typeface="+mn-ea"/>
                          <a:cs typeface="+mn-cs"/>
                        </a:rPr>
                        <a:t>this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is</a:t>
                      </a:r>
                      <a:r>
                        <a:rPr lang="it-IT" sz="2000" dirty="0">
                          <a:solidFill>
                            <a:schemeClr val="tx1"/>
                          </a:solidFill>
                          <a:effectLst/>
                          <a:latin typeface="+mn-lt"/>
                          <a:ea typeface="+mn-ea"/>
                          <a:cs typeface="+mn-cs"/>
                        </a:rPr>
                        <a:t> the </a:t>
                      </a:r>
                      <a:r>
                        <a:rPr lang="it-IT" sz="2000" dirty="0" err="1">
                          <a:solidFill>
                            <a:schemeClr val="tx1"/>
                          </a:solidFill>
                          <a:effectLst/>
                          <a:latin typeface="+mn-lt"/>
                          <a:ea typeface="+mn-ea"/>
                          <a:cs typeface="+mn-cs"/>
                        </a:rPr>
                        <a:t>most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important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section</a:t>
                      </a:r>
                      <a:r>
                        <a:rPr lang="it-IT" sz="2000" dirty="0">
                          <a:solidFill>
                            <a:schemeClr val="tx1"/>
                          </a:solidFill>
                          <a:effectLst/>
                          <a:latin typeface="+mn-lt"/>
                          <a:ea typeface="+mn-ea"/>
                          <a:cs typeface="+mn-cs"/>
                        </a:rPr>
                        <a:t> of the </a:t>
                      </a:r>
                      <a:r>
                        <a:rPr lang="it-IT" sz="2000" dirty="0" err="1">
                          <a:solidFill>
                            <a:schemeClr val="tx1"/>
                          </a:solidFill>
                          <a:effectLst/>
                          <a:latin typeface="+mn-lt"/>
                          <a:ea typeface="+mn-ea"/>
                          <a:cs typeface="+mn-cs"/>
                        </a:rPr>
                        <a:t>canvas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What</a:t>
                      </a:r>
                      <a:r>
                        <a:rPr lang="it-IT" sz="2000" dirty="0">
                          <a:solidFill>
                            <a:schemeClr val="tx1"/>
                          </a:solidFill>
                          <a:effectLst/>
                          <a:latin typeface="+mn-lt"/>
                          <a:ea typeface="+mn-ea"/>
                          <a:cs typeface="+mn-cs"/>
                        </a:rPr>
                        <a:t> job are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hired</a:t>
                      </a:r>
                      <a:r>
                        <a:rPr lang="it-IT" sz="2000" dirty="0">
                          <a:solidFill>
                            <a:schemeClr val="tx1"/>
                          </a:solidFill>
                          <a:effectLst/>
                          <a:latin typeface="+mn-lt"/>
                          <a:ea typeface="+mn-ea"/>
                          <a:cs typeface="+mn-cs"/>
                        </a:rPr>
                        <a:t> for and </a:t>
                      </a:r>
                      <a:r>
                        <a:rPr lang="it-IT" sz="2000" dirty="0" err="1">
                          <a:solidFill>
                            <a:schemeClr val="tx1"/>
                          </a:solidFill>
                          <a:effectLst/>
                          <a:latin typeface="+mn-lt"/>
                          <a:ea typeface="+mn-ea"/>
                          <a:cs typeface="+mn-cs"/>
                        </a:rPr>
                        <a:t>what</a:t>
                      </a:r>
                      <a:r>
                        <a:rPr lang="it-IT" sz="2000" dirty="0">
                          <a:solidFill>
                            <a:schemeClr val="tx1"/>
                          </a:solidFill>
                          <a:effectLst/>
                          <a:latin typeface="+mn-lt"/>
                          <a:ea typeface="+mn-ea"/>
                          <a:cs typeface="+mn-cs"/>
                        </a:rPr>
                        <a:t> benefits do </a:t>
                      </a:r>
                      <a:r>
                        <a:rPr lang="it-IT" sz="2000" dirty="0" err="1">
                          <a:solidFill>
                            <a:schemeClr val="tx1"/>
                          </a:solidFill>
                          <a:effectLst/>
                          <a:latin typeface="+mn-lt"/>
                          <a:ea typeface="+mn-ea"/>
                          <a:cs typeface="+mn-cs"/>
                        </a:rPr>
                        <a:t>customers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get</a:t>
                      </a:r>
                      <a:r>
                        <a:rPr lang="it-IT" sz="2000" dirty="0">
                          <a:solidFill>
                            <a:schemeClr val="tx1"/>
                          </a:solidFill>
                          <a:effectLst/>
                          <a:latin typeface="+mn-lt"/>
                          <a:ea typeface="+mn-ea"/>
                          <a:cs typeface="+mn-cs"/>
                        </a:rPr>
                        <a:t>?</a:t>
                      </a:r>
                    </a:p>
                    <a:p>
                      <a:r>
                        <a:rPr lang="it-IT" sz="2000" dirty="0">
                          <a:solidFill>
                            <a:schemeClr val="tx1"/>
                          </a:solidFill>
                          <a:effectLst/>
                          <a:latin typeface="+mn-lt"/>
                          <a:ea typeface="+mn-ea"/>
                          <a:cs typeface="+mn-cs"/>
                        </a:rPr>
                        <a:t>To help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with </a:t>
                      </a:r>
                      <a:r>
                        <a:rPr lang="it-IT" sz="2000" dirty="0" err="1">
                          <a:solidFill>
                            <a:schemeClr val="tx1"/>
                          </a:solidFill>
                          <a:effectLst/>
                          <a:latin typeface="+mn-lt"/>
                          <a:ea typeface="+mn-ea"/>
                          <a:cs typeface="+mn-cs"/>
                        </a:rPr>
                        <a:t>this</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reflection</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a:t>
                      </a:r>
                      <a:r>
                        <a:rPr lang="it-IT" sz="2000" dirty="0">
                          <a:solidFill>
                            <a:schemeClr val="tx1"/>
                          </a:solidFill>
                          <a:effectLst/>
                          <a:latin typeface="+mn-lt"/>
                          <a:ea typeface="+mn-ea"/>
                          <a:cs typeface="+mn-cs"/>
                        </a:rPr>
                        <a:t> can </a:t>
                      </a:r>
                      <a:r>
                        <a:rPr lang="it-IT" sz="2000" dirty="0" err="1">
                          <a:solidFill>
                            <a:schemeClr val="tx1"/>
                          </a:solidFill>
                          <a:effectLst/>
                          <a:latin typeface="+mn-lt"/>
                          <a:ea typeface="+mn-ea"/>
                          <a:cs typeface="+mn-cs"/>
                        </a:rPr>
                        <a:t>also</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think</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about</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your</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key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activities</a:t>
                      </a:r>
                      <a:r>
                        <a:rPr lang="it-IT" sz="2000" dirty="0">
                          <a:solidFill>
                            <a:schemeClr val="tx1"/>
                          </a:solidFill>
                          <a:effectLst/>
                          <a:latin typeface="+mn-lt"/>
                          <a:ea typeface="+mn-ea"/>
                          <a:cs typeface="+mn-cs"/>
                        </a:rPr>
                        <a:t> and </a:t>
                      </a:r>
                      <a:r>
                        <a:rPr lang="it-IT" sz="2000" dirty="0" err="1">
                          <a:solidFill>
                            <a:schemeClr val="tx1"/>
                          </a:solidFill>
                          <a:effectLst/>
                          <a:latin typeface="+mn-lt"/>
                          <a:ea typeface="+mn-ea"/>
                          <a:cs typeface="+mn-cs"/>
                        </a:rPr>
                        <a:t>how</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they</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translate</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into</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value</a:t>
                      </a:r>
                      <a:r>
                        <a:rPr lang="it-IT" sz="2000" dirty="0">
                          <a:solidFill>
                            <a:schemeClr val="tx1"/>
                          </a:solidFill>
                          <a:effectLst/>
                          <a:latin typeface="+mn-lt"/>
                          <a:ea typeface="+mn-ea"/>
                          <a:cs typeface="+mn-cs"/>
                        </a:rPr>
                        <a:t> for </a:t>
                      </a:r>
                      <a:r>
                        <a:rPr lang="it-IT" sz="2000" dirty="0" err="1">
                          <a:solidFill>
                            <a:schemeClr val="tx1"/>
                          </a:solidFill>
                          <a:effectLst/>
                          <a:latin typeface="+mn-lt"/>
                          <a:ea typeface="+mn-ea"/>
                          <a:cs typeface="+mn-cs"/>
                        </a:rPr>
                        <a:t>your</a:t>
                      </a:r>
                      <a:r>
                        <a:rPr lang="it-IT" sz="2000" dirty="0">
                          <a:solidFill>
                            <a:schemeClr val="tx1"/>
                          </a:solidFill>
                          <a:effectLst/>
                          <a:latin typeface="+mn-lt"/>
                          <a:ea typeface="+mn-ea"/>
                          <a:cs typeface="+mn-cs"/>
                        </a:rPr>
                        <a:t> </a:t>
                      </a:r>
                      <a:r>
                        <a:rPr lang="it-IT" sz="2000" dirty="0" err="1">
                          <a:solidFill>
                            <a:schemeClr val="tx1"/>
                          </a:solidFill>
                          <a:effectLst/>
                          <a:latin typeface="+mn-lt"/>
                          <a:ea typeface="+mn-ea"/>
                          <a:cs typeface="+mn-cs"/>
                        </a:rPr>
                        <a:t>customers</a:t>
                      </a:r>
                      <a:r>
                        <a:rPr lang="it-IT" sz="2000" dirty="0">
                          <a:solidFill>
                            <a:schemeClr val="tx1"/>
                          </a:solidFill>
                          <a:effectLst/>
                          <a:latin typeface="+mn-lt"/>
                          <a:ea typeface="+mn-ea"/>
                          <a:cs typeface="+mn-cs"/>
                        </a:rPr>
                        <a:t>.</a:t>
                      </a:r>
                    </a:p>
                  </a:txBody>
                  <a:tcPr marL="68580" marR="71755" marT="0" marB="0">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2941207046"/>
                  </a:ext>
                </a:extLst>
              </a:tr>
            </a:tbl>
          </a:graphicData>
        </a:graphic>
      </p:graphicFrame>
    </p:spTree>
    <p:extLst>
      <p:ext uri="{BB962C8B-B14F-4D97-AF65-F5344CB8AC3E}">
        <p14:creationId xmlns:p14="http://schemas.microsoft.com/office/powerpoint/2010/main" val="224800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097937" y="1716165"/>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696200" y="5468497"/>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2323147" y="2362200"/>
            <a:ext cx="1322705" cy="2209800"/>
          </a:xfrm>
          <a:prstGeom prst="rect">
            <a:avLst/>
          </a:prstGeom>
        </p:spPr>
      </p:pic>
      <p:pic>
        <p:nvPicPr>
          <p:cNvPr id="14" name="Immagine 13"/>
          <p:cNvPicPr/>
          <p:nvPr/>
        </p:nvPicPr>
        <p:blipFill rotWithShape="1">
          <a:blip r:embed="rId5"/>
          <a:srcRect l="-5460"/>
          <a:stretch/>
        </p:blipFill>
        <p:spPr>
          <a:xfrm>
            <a:off x="8305800" y="6134099"/>
            <a:ext cx="1600200" cy="2133601"/>
          </a:xfrm>
          <a:prstGeom prst="rect">
            <a:avLst/>
          </a:prstGeom>
        </p:spPr>
      </p:pic>
      <p:sp>
        <p:nvSpPr>
          <p:cNvPr id="16" name="Rettangolo 15"/>
          <p:cNvSpPr/>
          <p:nvPr/>
        </p:nvSpPr>
        <p:spPr>
          <a:xfrm>
            <a:off x="10134600" y="6121399"/>
            <a:ext cx="5951182" cy="2616101"/>
          </a:xfrm>
          <a:prstGeom prst="rect">
            <a:avLst/>
          </a:prstGeom>
          <a:solidFill>
            <a:schemeClr val="bg1"/>
          </a:solidFill>
        </p:spPr>
        <p:txBody>
          <a:bodyPr wrap="square">
            <a:spAutoFit/>
          </a:bodyPr>
          <a:lstStyle/>
          <a:p>
            <a:r>
              <a:rPr lang="it-IT" sz="2400" b="1" dirty="0"/>
              <a:t>HOW YOU INTERACT (CUSTOMER RELATIONS)</a:t>
            </a:r>
            <a:endParaRPr lang="it-IT" sz="2400" dirty="0"/>
          </a:p>
          <a:p>
            <a:r>
              <a:rPr lang="it-IT" sz="2000" dirty="0"/>
              <a:t>In </a:t>
            </a:r>
            <a:r>
              <a:rPr lang="it-IT" sz="2000" dirty="0" err="1"/>
              <a:t>this</a:t>
            </a:r>
            <a:r>
              <a:rPr lang="it-IT" sz="2000" dirty="0"/>
              <a:t> building </a:t>
            </a:r>
            <a:r>
              <a:rPr lang="it-IT" sz="2000" dirty="0" err="1"/>
              <a:t>block</a:t>
            </a:r>
            <a:r>
              <a:rPr lang="it-IT" sz="2000" dirty="0"/>
              <a:t>, can </a:t>
            </a:r>
            <a:r>
              <a:rPr lang="it-IT" sz="2000" dirty="0" err="1"/>
              <a:t>you</a:t>
            </a:r>
            <a:r>
              <a:rPr lang="it-IT" sz="2000" dirty="0"/>
              <a:t> </a:t>
            </a:r>
            <a:r>
              <a:rPr lang="it-IT" sz="2000" dirty="0" err="1"/>
              <a:t>describe</a:t>
            </a:r>
            <a:r>
              <a:rPr lang="it-IT" sz="2000" dirty="0"/>
              <a:t> </a:t>
            </a:r>
            <a:r>
              <a:rPr lang="it-IT" sz="2000" dirty="0" err="1"/>
              <a:t>how</a:t>
            </a:r>
            <a:r>
              <a:rPr lang="it-IT" sz="2000" dirty="0"/>
              <a:t> </a:t>
            </a:r>
            <a:r>
              <a:rPr lang="it-IT" sz="2000" dirty="0" err="1"/>
              <a:t>you</a:t>
            </a:r>
            <a:r>
              <a:rPr lang="it-IT" sz="2000" dirty="0"/>
              <a:t> </a:t>
            </a:r>
            <a:r>
              <a:rPr lang="it-IT" sz="2000" dirty="0" err="1"/>
              <a:t>interact</a:t>
            </a:r>
            <a:r>
              <a:rPr lang="it-IT" sz="2000" dirty="0"/>
              <a:t> with </a:t>
            </a:r>
            <a:r>
              <a:rPr lang="it-IT" sz="2000" dirty="0" err="1"/>
              <a:t>customers</a:t>
            </a:r>
            <a:r>
              <a:rPr lang="it-IT" sz="2000" dirty="0"/>
              <a:t>? (face-to-face, </a:t>
            </a:r>
            <a:r>
              <a:rPr lang="it-IT" sz="2000" dirty="0" err="1"/>
              <a:t>remotely</a:t>
            </a:r>
            <a:r>
              <a:rPr lang="it-IT" sz="2000" dirty="0"/>
              <a:t>, by email or </a:t>
            </a:r>
            <a:r>
              <a:rPr lang="it-IT" sz="2000" dirty="0" err="1"/>
              <a:t>otherwise</a:t>
            </a:r>
            <a:r>
              <a:rPr lang="it-IT" sz="2000" dirty="0"/>
              <a:t>) Are </a:t>
            </a:r>
            <a:r>
              <a:rPr lang="it-IT" sz="2000" dirty="0" err="1"/>
              <a:t>your</a:t>
            </a:r>
            <a:r>
              <a:rPr lang="it-IT" sz="2000" dirty="0"/>
              <a:t> </a:t>
            </a:r>
            <a:r>
              <a:rPr lang="it-IT" sz="2000" dirty="0" err="1"/>
              <a:t>relationships</a:t>
            </a:r>
            <a:r>
              <a:rPr lang="it-IT" sz="2000" dirty="0"/>
              <a:t> </a:t>
            </a:r>
            <a:r>
              <a:rPr lang="it-IT" sz="2000" dirty="0" err="1"/>
              <a:t>characterized</a:t>
            </a:r>
            <a:r>
              <a:rPr lang="it-IT" sz="2000" dirty="0"/>
              <a:t> by single </a:t>
            </a:r>
            <a:r>
              <a:rPr lang="it-IT" sz="2000" dirty="0" err="1"/>
              <a:t>transactions</a:t>
            </a:r>
            <a:r>
              <a:rPr lang="it-IT" sz="2000" dirty="0"/>
              <a:t> or </a:t>
            </a:r>
            <a:r>
              <a:rPr lang="it-IT" sz="2000" dirty="0" err="1"/>
              <a:t>ongoing</a:t>
            </a:r>
            <a:r>
              <a:rPr lang="it-IT" sz="2000" dirty="0"/>
              <a:t> </a:t>
            </a:r>
            <a:r>
              <a:rPr lang="it-IT" sz="2000" dirty="0" err="1"/>
              <a:t>services</a:t>
            </a:r>
            <a:r>
              <a:rPr lang="it-IT" sz="2000" dirty="0"/>
              <a:t>? Do </a:t>
            </a:r>
            <a:r>
              <a:rPr lang="it-IT" sz="2000" dirty="0" err="1"/>
              <a:t>you</a:t>
            </a:r>
            <a:r>
              <a:rPr lang="it-IT" sz="2000" dirty="0"/>
              <a:t> focus on </a:t>
            </a:r>
            <a:r>
              <a:rPr lang="it-IT" sz="2000" dirty="0" err="1"/>
              <a:t>growing</a:t>
            </a:r>
            <a:r>
              <a:rPr lang="it-IT" sz="2000" dirty="0"/>
              <a:t> </a:t>
            </a:r>
            <a:r>
              <a:rPr lang="it-IT" sz="2000" dirty="0" err="1"/>
              <a:t>your</a:t>
            </a:r>
            <a:r>
              <a:rPr lang="it-IT" sz="2000" dirty="0"/>
              <a:t> </a:t>
            </a:r>
            <a:r>
              <a:rPr lang="it-IT" sz="2000" dirty="0" err="1"/>
              <a:t>customer</a:t>
            </a:r>
            <a:r>
              <a:rPr lang="it-IT" sz="2000" dirty="0"/>
              <a:t> base (</a:t>
            </a:r>
            <a:r>
              <a:rPr lang="it-IT" sz="2000" dirty="0" err="1"/>
              <a:t>acquisition</a:t>
            </a:r>
            <a:r>
              <a:rPr lang="it-IT" sz="2000" dirty="0"/>
              <a:t>) or on </a:t>
            </a:r>
            <a:r>
              <a:rPr lang="it-IT" sz="2000" dirty="0" err="1"/>
              <a:t>satisfying</a:t>
            </a:r>
            <a:r>
              <a:rPr lang="it-IT" sz="2000" dirty="0"/>
              <a:t> </a:t>
            </a:r>
            <a:r>
              <a:rPr lang="it-IT" sz="2000" dirty="0" err="1"/>
              <a:t>existing</a:t>
            </a:r>
            <a:r>
              <a:rPr lang="it-IT" sz="2000" dirty="0"/>
              <a:t> </a:t>
            </a:r>
            <a:r>
              <a:rPr lang="it-IT" sz="2000" dirty="0" err="1"/>
              <a:t>customers</a:t>
            </a:r>
            <a:r>
              <a:rPr lang="it-IT" sz="2000" dirty="0"/>
              <a:t> (</a:t>
            </a:r>
            <a:r>
              <a:rPr lang="it-IT" sz="2000" dirty="0" err="1"/>
              <a:t>retention</a:t>
            </a:r>
            <a:r>
              <a:rPr lang="it-IT" dirty="0"/>
              <a:t>)?</a:t>
            </a:r>
            <a:r>
              <a:rPr lang="en-GB" dirty="0">
                <a:solidFill>
                  <a:srgbClr val="808080"/>
                </a:solidFill>
                <a:latin typeface="Arial" panose="020B0604020202020204" pitchFamily="34" charset="0"/>
                <a:ea typeface="MS Mincho"/>
                <a:cs typeface="Times New Roman" panose="02020603050405020304" pitchFamily="18" charset="0"/>
              </a:rPr>
              <a:t>l</a:t>
            </a:r>
            <a:endParaRPr lang="it-IT" dirty="0"/>
          </a:p>
        </p:txBody>
      </p:sp>
      <p:sp>
        <p:nvSpPr>
          <p:cNvPr id="18" name="Rettangolo 17"/>
          <p:cNvSpPr/>
          <p:nvPr/>
        </p:nvSpPr>
        <p:spPr>
          <a:xfrm>
            <a:off x="3966484" y="1831447"/>
            <a:ext cx="7019055" cy="3447098"/>
          </a:xfrm>
          <a:prstGeom prst="rect">
            <a:avLst/>
          </a:prstGeom>
          <a:solidFill>
            <a:schemeClr val="bg1"/>
          </a:solidFill>
        </p:spPr>
        <p:txBody>
          <a:bodyPr wrap="square">
            <a:spAutoFit/>
          </a:bodyPr>
          <a:lstStyle/>
          <a:p>
            <a:r>
              <a:rPr lang="it-IT" sz="2000" b="1" dirty="0"/>
              <a:t>HOW DO THEY KNOW YOU/HOW DELIVERIES (CHANNELS)</a:t>
            </a:r>
            <a:endParaRPr lang="it-IT" sz="2000" dirty="0"/>
          </a:p>
          <a:p>
            <a:r>
              <a:rPr lang="it-IT" dirty="0" err="1"/>
              <a:t>This</a:t>
            </a:r>
            <a:r>
              <a:rPr lang="it-IT" dirty="0"/>
              <a:t> </a:t>
            </a:r>
            <a:r>
              <a:rPr lang="it-IT" dirty="0" err="1"/>
              <a:t>block</a:t>
            </a:r>
            <a:r>
              <a:rPr lang="it-IT" dirty="0"/>
              <a:t> </a:t>
            </a:r>
            <a:r>
              <a:rPr lang="it-IT" dirty="0" err="1"/>
              <a:t>includes</a:t>
            </a:r>
            <a:r>
              <a:rPr lang="it-IT" dirty="0"/>
              <a:t> </a:t>
            </a:r>
            <a:r>
              <a:rPr lang="it-IT" dirty="0" err="1"/>
              <a:t>five</a:t>
            </a:r>
            <a:r>
              <a:rPr lang="it-IT" dirty="0"/>
              <a:t> </a:t>
            </a:r>
            <a:r>
              <a:rPr lang="it-IT" dirty="0" err="1"/>
              <a:t>key</a:t>
            </a:r>
            <a:r>
              <a:rPr lang="it-IT" dirty="0"/>
              <a:t> </a:t>
            </a:r>
            <a:r>
              <a:rPr lang="it-IT" dirty="0" err="1"/>
              <a:t>questions</a:t>
            </a:r>
            <a:r>
              <a:rPr lang="it-IT" dirty="0"/>
              <a:t> </a:t>
            </a:r>
            <a:r>
              <a:rPr lang="it-IT" dirty="0" err="1"/>
              <a:t>related</a:t>
            </a:r>
            <a:r>
              <a:rPr lang="it-IT" dirty="0"/>
              <a:t> to the </a:t>
            </a:r>
            <a:r>
              <a:rPr lang="it-IT" dirty="0" err="1"/>
              <a:t>main</a:t>
            </a:r>
            <a:r>
              <a:rPr lang="it-IT" dirty="0"/>
              <a:t> marketing </a:t>
            </a:r>
            <a:r>
              <a:rPr lang="it-IT" dirty="0" err="1"/>
              <a:t>phases</a:t>
            </a:r>
            <a:r>
              <a:rPr lang="it-IT" dirty="0"/>
              <a:t>: </a:t>
            </a:r>
            <a:r>
              <a:rPr lang="it-IT" dirty="0" err="1"/>
              <a:t>awareness</a:t>
            </a:r>
            <a:r>
              <a:rPr lang="it-IT" dirty="0"/>
              <a:t>, </a:t>
            </a:r>
            <a:r>
              <a:rPr lang="it-IT" dirty="0" err="1"/>
              <a:t>evaluation</a:t>
            </a:r>
            <a:r>
              <a:rPr lang="it-IT" dirty="0"/>
              <a:t>, </a:t>
            </a:r>
            <a:r>
              <a:rPr lang="it-IT" dirty="0" err="1"/>
              <a:t>purchase</a:t>
            </a:r>
            <a:r>
              <a:rPr lang="it-IT" dirty="0"/>
              <a:t>, delivery and </a:t>
            </a:r>
            <a:r>
              <a:rPr lang="it-IT" dirty="0" err="1"/>
              <a:t>after</a:t>
            </a:r>
            <a:r>
              <a:rPr lang="it-IT" dirty="0"/>
              <a:t> sales. The </a:t>
            </a:r>
            <a:r>
              <a:rPr lang="it-IT" dirty="0" err="1"/>
              <a:t>questions</a:t>
            </a:r>
            <a:r>
              <a:rPr lang="it-IT" dirty="0"/>
              <a:t> to be </a:t>
            </a:r>
            <a:r>
              <a:rPr lang="it-IT" dirty="0" err="1"/>
              <a:t>answered</a:t>
            </a:r>
            <a:r>
              <a:rPr lang="it-IT" dirty="0"/>
              <a:t> are:</a:t>
            </a:r>
          </a:p>
          <a:p>
            <a:r>
              <a:rPr lang="it-IT" dirty="0"/>
              <a:t>How do </a:t>
            </a:r>
            <a:r>
              <a:rPr lang="it-IT" dirty="0" err="1"/>
              <a:t>potential</a:t>
            </a:r>
            <a:r>
              <a:rPr lang="it-IT" dirty="0"/>
              <a:t> </a:t>
            </a:r>
            <a:r>
              <a:rPr lang="it-IT" dirty="0" err="1"/>
              <a:t>customers</a:t>
            </a:r>
            <a:r>
              <a:rPr lang="it-IT" dirty="0"/>
              <a:t> </a:t>
            </a:r>
            <a:r>
              <a:rPr lang="it-IT" dirty="0" err="1"/>
              <a:t>find</a:t>
            </a:r>
            <a:r>
              <a:rPr lang="it-IT" dirty="0"/>
              <a:t> out </a:t>
            </a:r>
            <a:r>
              <a:rPr lang="it-IT" dirty="0" err="1"/>
              <a:t>about</a:t>
            </a:r>
            <a:r>
              <a:rPr lang="it-IT" dirty="0"/>
              <a:t> </a:t>
            </a:r>
            <a:r>
              <a:rPr lang="it-IT" dirty="0" err="1"/>
              <a:t>you</a:t>
            </a:r>
            <a:r>
              <a:rPr lang="it-IT" dirty="0"/>
              <a:t>?</a:t>
            </a:r>
          </a:p>
          <a:p>
            <a:r>
              <a:rPr lang="it-IT" dirty="0"/>
              <a:t>How </a:t>
            </a:r>
            <a:r>
              <a:rPr lang="it-IT" dirty="0" err="1"/>
              <a:t>does</a:t>
            </a:r>
            <a:r>
              <a:rPr lang="it-IT" dirty="0"/>
              <a:t> </a:t>
            </a:r>
            <a:r>
              <a:rPr lang="it-IT" dirty="0" err="1"/>
              <a:t>your</a:t>
            </a:r>
            <a:r>
              <a:rPr lang="it-IT" dirty="0"/>
              <a:t> help </a:t>
            </a:r>
            <a:r>
              <a:rPr lang="it-IT" dirty="0" err="1"/>
              <a:t>customers</a:t>
            </a:r>
            <a:r>
              <a:rPr lang="it-IT" dirty="0"/>
              <a:t> </a:t>
            </a:r>
            <a:r>
              <a:rPr lang="it-IT" dirty="0" err="1"/>
              <a:t>evaluate</a:t>
            </a:r>
            <a:r>
              <a:rPr lang="it-IT" dirty="0"/>
              <a:t> </a:t>
            </a:r>
            <a:r>
              <a:rPr lang="it-IT" dirty="0" err="1"/>
              <a:t>your</a:t>
            </a:r>
            <a:r>
              <a:rPr lang="it-IT" dirty="0"/>
              <a:t> </a:t>
            </a:r>
            <a:r>
              <a:rPr lang="it-IT" dirty="0" err="1"/>
              <a:t>value</a:t>
            </a:r>
            <a:r>
              <a:rPr lang="it-IT" dirty="0"/>
              <a:t>?</a:t>
            </a:r>
          </a:p>
          <a:p>
            <a:r>
              <a:rPr lang="it-IT" dirty="0"/>
              <a:t>How do new </a:t>
            </a:r>
            <a:r>
              <a:rPr lang="it-IT" dirty="0" err="1"/>
              <a:t>customers</a:t>
            </a:r>
            <a:r>
              <a:rPr lang="it-IT" dirty="0"/>
              <a:t> </a:t>
            </a:r>
            <a:r>
              <a:rPr lang="it-IT" dirty="0" err="1"/>
              <a:t>hire</a:t>
            </a:r>
            <a:r>
              <a:rPr lang="it-IT" dirty="0"/>
              <a:t> </a:t>
            </a:r>
            <a:r>
              <a:rPr lang="it-IT" dirty="0" err="1"/>
              <a:t>you</a:t>
            </a:r>
            <a:r>
              <a:rPr lang="it-IT" dirty="0"/>
              <a:t> or </a:t>
            </a:r>
            <a:r>
              <a:rPr lang="it-IT" dirty="0" err="1"/>
              <a:t>purchase</a:t>
            </a:r>
            <a:r>
              <a:rPr lang="it-IT" dirty="0"/>
              <a:t> </a:t>
            </a:r>
            <a:r>
              <a:rPr lang="it-IT" dirty="0" err="1"/>
              <a:t>your</a:t>
            </a:r>
            <a:r>
              <a:rPr lang="it-IT" dirty="0"/>
              <a:t> </a:t>
            </a:r>
            <a:r>
              <a:rPr lang="it-IT" dirty="0" err="1"/>
              <a:t>services</a:t>
            </a:r>
            <a:r>
              <a:rPr lang="it-IT" dirty="0"/>
              <a:t>?</a:t>
            </a:r>
          </a:p>
          <a:p>
            <a:r>
              <a:rPr lang="it-IT" dirty="0"/>
              <a:t>How do </a:t>
            </a:r>
            <a:r>
              <a:rPr lang="it-IT" dirty="0" err="1"/>
              <a:t>you</a:t>
            </a:r>
            <a:r>
              <a:rPr lang="it-IT" dirty="0"/>
              <a:t> </a:t>
            </a:r>
            <a:r>
              <a:rPr lang="it-IT" dirty="0" err="1"/>
              <a:t>deliver</a:t>
            </a:r>
            <a:r>
              <a:rPr lang="it-IT" dirty="0"/>
              <a:t> </a:t>
            </a:r>
            <a:r>
              <a:rPr lang="it-IT" dirty="0" err="1"/>
              <a:t>value</a:t>
            </a:r>
            <a:r>
              <a:rPr lang="it-IT" dirty="0"/>
              <a:t> to </a:t>
            </a:r>
            <a:r>
              <a:rPr lang="it-IT" dirty="0" err="1"/>
              <a:t>customers</a:t>
            </a:r>
            <a:r>
              <a:rPr lang="it-IT" dirty="0"/>
              <a:t>?</a:t>
            </a:r>
          </a:p>
          <a:p>
            <a:r>
              <a:rPr lang="it-IT" dirty="0"/>
              <a:t>How do </a:t>
            </a:r>
            <a:r>
              <a:rPr lang="it-IT" dirty="0" err="1"/>
              <a:t>you</a:t>
            </a:r>
            <a:r>
              <a:rPr lang="it-IT" dirty="0"/>
              <a:t> continue to </a:t>
            </a:r>
            <a:r>
              <a:rPr lang="it-IT" dirty="0" err="1"/>
              <a:t>support</a:t>
            </a:r>
            <a:r>
              <a:rPr lang="it-IT" dirty="0"/>
              <a:t> </a:t>
            </a:r>
            <a:r>
              <a:rPr lang="it-IT" dirty="0" err="1"/>
              <a:t>customers</a:t>
            </a:r>
            <a:r>
              <a:rPr lang="it-IT" dirty="0"/>
              <a:t> and </a:t>
            </a:r>
            <a:r>
              <a:rPr lang="it-IT" dirty="0" err="1"/>
              <a:t>make</a:t>
            </a:r>
            <a:r>
              <a:rPr lang="it-IT" dirty="0"/>
              <a:t> </a:t>
            </a:r>
            <a:r>
              <a:rPr lang="it-IT" dirty="0" err="1"/>
              <a:t>sure</a:t>
            </a:r>
            <a:r>
              <a:rPr lang="it-IT" dirty="0"/>
              <a:t> </a:t>
            </a:r>
            <a:r>
              <a:rPr lang="it-IT" dirty="0" err="1"/>
              <a:t>they</a:t>
            </a:r>
            <a:r>
              <a:rPr lang="it-IT" dirty="0"/>
              <a:t> are </a:t>
            </a:r>
            <a:r>
              <a:rPr lang="it-IT" dirty="0" err="1"/>
              <a:t>satisfied</a:t>
            </a:r>
            <a:r>
              <a:rPr lang="it-IT" dirty="0"/>
              <a:t>?</a:t>
            </a:r>
          </a:p>
          <a:p>
            <a:r>
              <a:rPr lang="it-IT" dirty="0"/>
              <a:t>To help </a:t>
            </a:r>
            <a:r>
              <a:rPr lang="it-IT" dirty="0" err="1"/>
              <a:t>you</a:t>
            </a:r>
            <a:r>
              <a:rPr lang="it-IT" dirty="0"/>
              <a:t> with </a:t>
            </a:r>
            <a:r>
              <a:rPr lang="it-IT" dirty="0" err="1"/>
              <a:t>this</a:t>
            </a:r>
            <a:r>
              <a:rPr lang="it-IT" dirty="0"/>
              <a:t> </a:t>
            </a:r>
            <a:r>
              <a:rPr lang="it-IT" dirty="0" err="1"/>
              <a:t>reflection</a:t>
            </a:r>
            <a:r>
              <a:rPr lang="it-IT" dirty="0"/>
              <a:t>, </a:t>
            </a:r>
            <a:r>
              <a:rPr lang="it-IT" dirty="0" err="1"/>
              <a:t>you</a:t>
            </a:r>
            <a:r>
              <a:rPr lang="it-IT" dirty="0"/>
              <a:t> can </a:t>
            </a:r>
            <a:r>
              <a:rPr lang="it-IT" dirty="0" err="1"/>
              <a:t>also</a:t>
            </a:r>
            <a:r>
              <a:rPr lang="it-IT" dirty="0"/>
              <a:t> </a:t>
            </a:r>
            <a:r>
              <a:rPr lang="it-IT" dirty="0" err="1"/>
              <a:t>think</a:t>
            </a:r>
            <a:r>
              <a:rPr lang="it-IT" dirty="0"/>
              <a:t> </a:t>
            </a:r>
            <a:r>
              <a:rPr lang="it-IT" dirty="0" err="1"/>
              <a:t>about</a:t>
            </a:r>
            <a:r>
              <a:rPr lang="it-IT" dirty="0"/>
              <a:t> </a:t>
            </a:r>
            <a:r>
              <a:rPr lang="it-IT" dirty="0" err="1"/>
              <a:t>your</a:t>
            </a:r>
            <a:r>
              <a:rPr lang="it-IT" dirty="0"/>
              <a:t> </a:t>
            </a:r>
            <a:r>
              <a:rPr lang="it-IT" dirty="0" err="1"/>
              <a:t>key</a:t>
            </a:r>
            <a:r>
              <a:rPr lang="it-IT" dirty="0"/>
              <a:t> </a:t>
            </a:r>
            <a:r>
              <a:rPr lang="it-IT" dirty="0" err="1"/>
              <a:t>activities</a:t>
            </a:r>
            <a:r>
              <a:rPr lang="it-IT" dirty="0"/>
              <a:t> and </a:t>
            </a:r>
            <a:r>
              <a:rPr lang="it-IT" dirty="0" err="1"/>
              <a:t>how</a:t>
            </a:r>
            <a:r>
              <a:rPr lang="it-IT" dirty="0"/>
              <a:t> </a:t>
            </a:r>
            <a:r>
              <a:rPr lang="it-IT" dirty="0" err="1"/>
              <a:t>they</a:t>
            </a:r>
            <a:r>
              <a:rPr lang="it-IT" dirty="0"/>
              <a:t> </a:t>
            </a:r>
            <a:r>
              <a:rPr lang="it-IT" dirty="0" err="1"/>
              <a:t>translate</a:t>
            </a:r>
            <a:r>
              <a:rPr lang="it-IT" dirty="0"/>
              <a:t> </a:t>
            </a:r>
            <a:r>
              <a:rPr lang="it-IT" dirty="0" err="1"/>
              <a:t>into</a:t>
            </a:r>
            <a:r>
              <a:rPr lang="it-IT" dirty="0"/>
              <a:t> </a:t>
            </a:r>
            <a:r>
              <a:rPr lang="it-IT" dirty="0" err="1"/>
              <a:t>value</a:t>
            </a:r>
            <a:r>
              <a:rPr lang="it-IT" dirty="0"/>
              <a:t> for </a:t>
            </a:r>
            <a:r>
              <a:rPr lang="it-IT" dirty="0" err="1"/>
              <a:t>your</a:t>
            </a:r>
            <a:r>
              <a:rPr lang="it-IT" dirty="0"/>
              <a:t> </a:t>
            </a:r>
            <a:r>
              <a:rPr lang="it-IT" dirty="0" err="1"/>
              <a:t>customers</a:t>
            </a:r>
            <a:r>
              <a:rPr lang="it-IT" dirty="0"/>
              <a:t>.</a:t>
            </a:r>
          </a:p>
        </p:txBody>
      </p:sp>
    </p:spTree>
    <p:extLst>
      <p:ext uri="{BB962C8B-B14F-4D97-AF65-F5344CB8AC3E}">
        <p14:creationId xmlns:p14="http://schemas.microsoft.com/office/powerpoint/2010/main" val="319916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14512" y="1300733"/>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2133600" y="2133835"/>
            <a:ext cx="1436370" cy="1957387"/>
          </a:xfrm>
          <a:prstGeom prst="rect">
            <a:avLst/>
          </a:prstGeom>
        </p:spPr>
      </p:pic>
      <p:sp>
        <p:nvSpPr>
          <p:cNvPr id="15" name="Rettangolo 14"/>
          <p:cNvSpPr/>
          <p:nvPr/>
        </p:nvSpPr>
        <p:spPr>
          <a:xfrm>
            <a:off x="4196497" y="1815743"/>
            <a:ext cx="5867400" cy="2616101"/>
          </a:xfrm>
          <a:prstGeom prst="rect">
            <a:avLst/>
          </a:prstGeom>
          <a:solidFill>
            <a:schemeClr val="bg1"/>
          </a:solidFill>
        </p:spPr>
        <p:txBody>
          <a:bodyPr wrap="square">
            <a:spAutoFit/>
          </a:bodyPr>
          <a:lstStyle/>
          <a:p>
            <a:r>
              <a:rPr lang="it-IT" sz="2400" b="1" dirty="0"/>
              <a:t>WHO HELPS YOU (KEY PARTNER)</a:t>
            </a:r>
            <a:endParaRPr lang="it-IT" sz="2400" dirty="0"/>
          </a:p>
          <a:p>
            <a:r>
              <a:rPr lang="it-IT" sz="2000" dirty="0"/>
              <a:t>List </a:t>
            </a:r>
            <a:r>
              <a:rPr lang="it-IT" sz="2000" dirty="0" err="1"/>
              <a:t>Key</a:t>
            </a:r>
            <a:r>
              <a:rPr lang="it-IT" sz="2000" dirty="0"/>
              <a:t> </a:t>
            </a:r>
            <a:r>
              <a:rPr lang="it-IT" sz="2000" dirty="0" err="1"/>
              <a:t>Partners</a:t>
            </a:r>
            <a:r>
              <a:rPr lang="it-IT" sz="2000" dirty="0"/>
              <a:t> </a:t>
            </a:r>
            <a:r>
              <a:rPr lang="it-IT" sz="2000" dirty="0" err="1"/>
              <a:t>here</a:t>
            </a:r>
            <a:r>
              <a:rPr lang="it-IT" sz="2000" dirty="0"/>
              <a:t> </a:t>
            </a:r>
            <a:r>
              <a:rPr lang="it-IT" sz="2000" dirty="0" err="1"/>
              <a:t>who</a:t>
            </a:r>
            <a:r>
              <a:rPr lang="it-IT" sz="2000" dirty="0"/>
              <a:t> </a:t>
            </a:r>
            <a:r>
              <a:rPr lang="it-IT" sz="2000" dirty="0" err="1"/>
              <a:t>support</a:t>
            </a:r>
            <a:r>
              <a:rPr lang="it-IT" sz="2000" dirty="0"/>
              <a:t> </a:t>
            </a:r>
            <a:r>
              <a:rPr lang="it-IT" sz="2000" dirty="0" err="1"/>
              <a:t>you</a:t>
            </a:r>
            <a:r>
              <a:rPr lang="it-IT" sz="2000" dirty="0"/>
              <a:t> </a:t>
            </a:r>
            <a:r>
              <a:rPr lang="it-IT" sz="2000" dirty="0" err="1"/>
              <a:t>as</a:t>
            </a:r>
            <a:r>
              <a:rPr lang="it-IT" sz="2000" dirty="0"/>
              <a:t> a </a:t>
            </a:r>
            <a:r>
              <a:rPr lang="it-IT" sz="2000" dirty="0" err="1"/>
              <a:t>professional</a:t>
            </a:r>
            <a:r>
              <a:rPr lang="it-IT" sz="2000" dirty="0"/>
              <a:t> or help </a:t>
            </a:r>
            <a:r>
              <a:rPr lang="it-IT" sz="2000" dirty="0" err="1"/>
              <a:t>you</a:t>
            </a:r>
            <a:r>
              <a:rPr lang="it-IT" sz="2000" dirty="0"/>
              <a:t> do </a:t>
            </a:r>
            <a:r>
              <a:rPr lang="it-IT" sz="2000" dirty="0" err="1"/>
              <a:t>your</a:t>
            </a:r>
            <a:r>
              <a:rPr lang="it-IT" sz="2000" dirty="0"/>
              <a:t> job </a:t>
            </a:r>
            <a:r>
              <a:rPr lang="it-IT" sz="2000" dirty="0" err="1"/>
              <a:t>successfully</a:t>
            </a:r>
            <a:r>
              <a:rPr lang="it-IT" sz="2000" dirty="0"/>
              <a:t>. </a:t>
            </a:r>
            <a:r>
              <a:rPr lang="it-IT" sz="2000" dirty="0" err="1"/>
              <a:t>They</a:t>
            </a:r>
            <a:r>
              <a:rPr lang="it-IT" sz="2000" dirty="0"/>
              <a:t> can </a:t>
            </a:r>
            <a:r>
              <a:rPr lang="it-IT" sz="2000" dirty="0" err="1"/>
              <a:t>provide</a:t>
            </a:r>
            <a:r>
              <a:rPr lang="it-IT" sz="2000" dirty="0"/>
              <a:t> </a:t>
            </a:r>
            <a:r>
              <a:rPr lang="it-IT" sz="2000" dirty="0" err="1"/>
              <a:t>you</a:t>
            </a:r>
            <a:r>
              <a:rPr lang="it-IT" sz="2000" dirty="0"/>
              <a:t> with </a:t>
            </a:r>
            <a:r>
              <a:rPr lang="it-IT" sz="2000" dirty="0" err="1"/>
              <a:t>motivation</a:t>
            </a:r>
            <a:r>
              <a:rPr lang="it-IT" sz="2000" dirty="0"/>
              <a:t>, </a:t>
            </a:r>
            <a:r>
              <a:rPr lang="it-IT" sz="2000" dirty="0" err="1"/>
              <a:t>advice</a:t>
            </a:r>
            <a:r>
              <a:rPr lang="it-IT" sz="2000" dirty="0"/>
              <a:t>, </a:t>
            </a:r>
            <a:r>
              <a:rPr lang="it-IT" sz="2000" dirty="0" err="1"/>
              <a:t>opportunities</a:t>
            </a:r>
            <a:r>
              <a:rPr lang="it-IT" sz="2000" dirty="0"/>
              <a:t>, or </a:t>
            </a:r>
            <a:r>
              <a:rPr lang="it-IT" sz="2000" dirty="0" err="1"/>
              <a:t>even</a:t>
            </a:r>
            <a:r>
              <a:rPr lang="it-IT" sz="2000" dirty="0"/>
              <a:t> </a:t>
            </a:r>
            <a:r>
              <a:rPr lang="it-IT" sz="2000" dirty="0" err="1"/>
              <a:t>resources</a:t>
            </a:r>
            <a:r>
              <a:rPr lang="it-IT" sz="2000" dirty="0"/>
              <a:t>.</a:t>
            </a:r>
          </a:p>
          <a:p>
            <a:r>
              <a:rPr lang="it-IT" sz="2000" dirty="0" err="1"/>
              <a:t>They</a:t>
            </a:r>
            <a:r>
              <a:rPr lang="it-IT" sz="2000" dirty="0"/>
              <a:t> </a:t>
            </a:r>
            <a:r>
              <a:rPr lang="it-IT" sz="2000" dirty="0" err="1"/>
              <a:t>could</a:t>
            </a:r>
            <a:r>
              <a:rPr lang="it-IT" sz="2000" dirty="0"/>
              <a:t> be </a:t>
            </a:r>
            <a:r>
              <a:rPr lang="it-IT" sz="2000" dirty="0" err="1"/>
              <a:t>colleagues</a:t>
            </a:r>
            <a:r>
              <a:rPr lang="it-IT" sz="2000" dirty="0"/>
              <a:t> or </a:t>
            </a:r>
            <a:r>
              <a:rPr lang="it-IT" sz="2000" dirty="0" err="1"/>
              <a:t>mentors</a:t>
            </a:r>
            <a:r>
              <a:rPr lang="it-IT" sz="2000" dirty="0"/>
              <a:t> </a:t>
            </a:r>
            <a:r>
              <a:rPr lang="it-IT" sz="2000" dirty="0" err="1"/>
              <a:t>at</a:t>
            </a:r>
            <a:r>
              <a:rPr lang="it-IT" sz="2000" dirty="0"/>
              <a:t> work, </a:t>
            </a:r>
            <a:r>
              <a:rPr lang="it-IT" sz="2000" dirty="0" err="1"/>
              <a:t>members</a:t>
            </a:r>
            <a:r>
              <a:rPr lang="it-IT" sz="2000" dirty="0"/>
              <a:t> of </a:t>
            </a:r>
            <a:r>
              <a:rPr lang="it-IT" sz="2000" dirty="0" err="1"/>
              <a:t>your</a:t>
            </a:r>
            <a:r>
              <a:rPr lang="it-IT" sz="2000" dirty="0"/>
              <a:t> </a:t>
            </a:r>
            <a:r>
              <a:rPr lang="it-IT" sz="2000" dirty="0" err="1"/>
              <a:t>professional</a:t>
            </a:r>
            <a:r>
              <a:rPr lang="it-IT" sz="2000" dirty="0"/>
              <a:t> network, family or friends, or </a:t>
            </a:r>
            <a:r>
              <a:rPr lang="it-IT" sz="2000" dirty="0" err="1"/>
              <a:t>professional</a:t>
            </a:r>
            <a:r>
              <a:rPr lang="it-IT" sz="2000" dirty="0"/>
              <a:t> </a:t>
            </a:r>
            <a:r>
              <a:rPr lang="it-IT" sz="2000" dirty="0" err="1"/>
              <a:t>counselors</a:t>
            </a:r>
            <a:r>
              <a:rPr lang="it-IT" sz="2000" dirty="0"/>
              <a:t>.</a:t>
            </a:r>
          </a:p>
        </p:txBody>
      </p:sp>
      <p:grpSp>
        <p:nvGrpSpPr>
          <p:cNvPr id="22" name="Gruppo 21"/>
          <p:cNvGrpSpPr/>
          <p:nvPr/>
        </p:nvGrpSpPr>
        <p:grpSpPr>
          <a:xfrm>
            <a:off x="7938733" y="5120837"/>
            <a:ext cx="9029700" cy="3969793"/>
            <a:chOff x="7961501" y="1311871"/>
            <a:chExt cx="9029700" cy="3969793"/>
          </a:xfrm>
        </p:grpSpPr>
        <p:sp>
          <p:nvSpPr>
            <p:cNvPr id="23" name="object 3"/>
            <p:cNvSpPr/>
            <p:nvPr/>
          </p:nvSpPr>
          <p:spPr>
            <a:xfrm>
              <a:off x="7961501" y="1311871"/>
              <a:ext cx="9029700" cy="3969793"/>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25" name="Rettangolo 24"/>
            <p:cNvSpPr/>
            <p:nvPr/>
          </p:nvSpPr>
          <p:spPr>
            <a:xfrm>
              <a:off x="10349265" y="1607046"/>
              <a:ext cx="6490935" cy="3231654"/>
            </a:xfrm>
            <a:prstGeom prst="rect">
              <a:avLst/>
            </a:prstGeom>
            <a:solidFill>
              <a:schemeClr val="bg1"/>
            </a:solidFill>
          </p:spPr>
          <p:txBody>
            <a:bodyPr wrap="square">
              <a:spAutoFit/>
            </a:bodyPr>
            <a:lstStyle/>
            <a:p>
              <a:r>
                <a:rPr lang="en-GB" sz="2400" b="1" dirty="0">
                  <a:latin typeface="Arial" panose="020B0604020202020204" pitchFamily="34" charset="0"/>
                  <a:ea typeface="MS Mincho"/>
                  <a:cs typeface="Times New Roman" panose="02020603050405020304" pitchFamily="18" charset="0"/>
                </a:rPr>
                <a:t>COST STRUCTURE </a:t>
              </a:r>
              <a:r>
                <a:rPr lang="it-IT" sz="2400" b="1" dirty="0"/>
                <a:t>WHAT YOU GIVE</a:t>
              </a:r>
            </a:p>
            <a:p>
              <a:r>
                <a:rPr lang="it-IT" sz="2000" dirty="0" err="1"/>
                <a:t>Costs</a:t>
              </a:r>
              <a:r>
                <a:rPr lang="it-IT" sz="2000" dirty="0"/>
                <a:t> are </a:t>
              </a:r>
              <a:r>
                <a:rPr lang="it-IT" sz="2000" dirty="0" err="1"/>
                <a:t>what</a:t>
              </a:r>
              <a:r>
                <a:rPr lang="it-IT" sz="2000" dirty="0"/>
                <a:t> </a:t>
              </a:r>
              <a:r>
                <a:rPr lang="it-IT" sz="2000" dirty="0" err="1"/>
                <a:t>you</a:t>
              </a:r>
              <a:r>
                <a:rPr lang="it-IT" sz="2000" dirty="0"/>
                <a:t> </a:t>
              </a:r>
              <a:r>
                <a:rPr lang="it-IT" sz="2000" dirty="0" err="1"/>
                <a:t>give</a:t>
              </a:r>
              <a:r>
                <a:rPr lang="it-IT" sz="2000" dirty="0"/>
                <a:t> and </a:t>
              </a:r>
              <a:r>
                <a:rPr lang="it-IT" sz="2000" dirty="0" err="1"/>
                <a:t>commit</a:t>
              </a:r>
              <a:r>
                <a:rPr lang="it-IT" sz="2000" dirty="0"/>
                <a:t> to </a:t>
              </a:r>
              <a:r>
                <a:rPr lang="it-IT" sz="2000" dirty="0" err="1"/>
                <a:t>your</a:t>
              </a:r>
              <a:r>
                <a:rPr lang="it-IT" sz="2000" dirty="0"/>
                <a:t> work: time, </a:t>
              </a:r>
              <a:r>
                <a:rPr lang="it-IT" sz="2000" dirty="0" err="1"/>
                <a:t>energy</a:t>
              </a:r>
              <a:r>
                <a:rPr lang="it-IT" sz="2000" dirty="0"/>
                <a:t> and </a:t>
              </a:r>
              <a:r>
                <a:rPr lang="it-IT" sz="2000" dirty="0" err="1"/>
                <a:t>money</a:t>
              </a:r>
              <a:r>
                <a:rPr lang="it-IT" sz="2000" dirty="0"/>
                <a:t>, </a:t>
              </a:r>
              <a:r>
                <a:rPr lang="it-IT" sz="2000" dirty="0" err="1"/>
                <a:t>mainly</a:t>
              </a:r>
              <a:r>
                <a:rPr lang="it-IT" sz="2000" dirty="0"/>
                <a:t>. List the soft and hard </a:t>
              </a:r>
              <a:r>
                <a:rPr lang="it-IT" sz="2000" dirty="0" err="1"/>
                <a:t>costs</a:t>
              </a:r>
              <a:r>
                <a:rPr lang="it-IT" sz="2000" dirty="0"/>
                <a:t> </a:t>
              </a:r>
              <a:r>
                <a:rPr lang="it-IT" sz="2000" dirty="0" err="1"/>
                <a:t>associated</a:t>
              </a:r>
              <a:r>
                <a:rPr lang="it-IT" sz="2000" dirty="0"/>
                <a:t> with </a:t>
              </a:r>
              <a:r>
                <a:rPr lang="it-IT" sz="2000" dirty="0" err="1"/>
                <a:t>your</a:t>
              </a:r>
              <a:r>
                <a:rPr lang="it-IT" sz="2000" dirty="0"/>
                <a:t> job.</a:t>
              </a:r>
            </a:p>
            <a:p>
              <a:r>
                <a:rPr lang="it-IT" sz="2000" dirty="0"/>
                <a:t>The soft </a:t>
              </a:r>
              <a:r>
                <a:rPr lang="it-IT" sz="2000" dirty="0" err="1"/>
                <a:t>cost</a:t>
              </a:r>
              <a:r>
                <a:rPr lang="it-IT" sz="2000" dirty="0"/>
                <a:t> can include: stress or </a:t>
              </a:r>
              <a:r>
                <a:rPr lang="it-IT" sz="2000" dirty="0" err="1"/>
                <a:t>dissatisfaction</a:t>
              </a:r>
              <a:r>
                <a:rPr lang="it-IT" sz="2000" dirty="0"/>
                <a:t>, </a:t>
              </a:r>
              <a:r>
                <a:rPr lang="it-IT" sz="2000" dirty="0" err="1"/>
                <a:t>lack</a:t>
              </a:r>
              <a:r>
                <a:rPr lang="it-IT" sz="2000" dirty="0"/>
                <a:t> of </a:t>
              </a:r>
              <a:r>
                <a:rPr lang="it-IT" sz="2000" dirty="0" err="1"/>
                <a:t>opportunities</a:t>
              </a:r>
              <a:r>
                <a:rPr lang="it-IT" sz="2000" dirty="0"/>
                <a:t> for personal or </a:t>
              </a:r>
              <a:r>
                <a:rPr lang="it-IT" sz="2000" dirty="0" err="1"/>
                <a:t>professional</a:t>
              </a:r>
              <a:r>
                <a:rPr lang="it-IT" sz="2000" dirty="0"/>
                <a:t> </a:t>
              </a:r>
              <a:r>
                <a:rPr lang="it-IT" sz="2000" dirty="0" err="1"/>
                <a:t>growth</a:t>
              </a:r>
              <a:r>
                <a:rPr lang="it-IT" sz="2000" dirty="0"/>
                <a:t>, </a:t>
              </a:r>
              <a:r>
                <a:rPr lang="it-IT" sz="2000" dirty="0" err="1"/>
                <a:t>little</a:t>
              </a:r>
              <a:r>
                <a:rPr lang="it-IT" sz="2000" dirty="0"/>
                <a:t> </a:t>
              </a:r>
              <a:r>
                <a:rPr lang="it-IT" sz="2000" dirty="0" err="1"/>
                <a:t>recognition</a:t>
              </a:r>
              <a:r>
                <a:rPr lang="it-IT" sz="2000" dirty="0"/>
                <a:t> or social </a:t>
              </a:r>
              <a:r>
                <a:rPr lang="it-IT" sz="2000" dirty="0" err="1"/>
                <a:t>contribution</a:t>
              </a:r>
              <a:r>
                <a:rPr lang="it-IT" sz="2000" dirty="0"/>
                <a:t>.</a:t>
              </a:r>
            </a:p>
            <a:p>
              <a:r>
                <a:rPr lang="it-IT" sz="2000" dirty="0" err="1"/>
                <a:t>Examples</a:t>
              </a:r>
              <a:r>
                <a:rPr lang="it-IT" sz="2000" dirty="0"/>
                <a:t> of high </a:t>
              </a:r>
              <a:r>
                <a:rPr lang="it-IT" sz="2000" dirty="0" err="1"/>
                <a:t>costs</a:t>
              </a:r>
              <a:r>
                <a:rPr lang="it-IT" sz="2000" dirty="0"/>
                <a:t> are: </a:t>
              </a:r>
              <a:r>
                <a:rPr lang="it-IT" sz="2000" dirty="0" err="1"/>
                <a:t>excessive</a:t>
              </a:r>
              <a:r>
                <a:rPr lang="it-IT" sz="2000" dirty="0"/>
                <a:t> </a:t>
              </a:r>
              <a:r>
                <a:rPr lang="it-IT" sz="2000" dirty="0" err="1"/>
                <a:t>travel</a:t>
              </a:r>
              <a:r>
                <a:rPr lang="it-IT" sz="2000" dirty="0"/>
                <a:t> time or </a:t>
              </a:r>
              <a:r>
                <a:rPr lang="it-IT" sz="2000" dirty="0" err="1"/>
                <a:t>commitments</a:t>
              </a:r>
              <a:r>
                <a:rPr lang="it-IT" sz="2000" dirty="0"/>
                <a:t>, </a:t>
              </a:r>
              <a:r>
                <a:rPr lang="it-IT" sz="2000" dirty="0" err="1"/>
                <a:t>unpaid</a:t>
              </a:r>
              <a:r>
                <a:rPr lang="it-IT" sz="2000" dirty="0"/>
                <a:t> </a:t>
              </a:r>
              <a:r>
                <a:rPr lang="it-IT" sz="2000" dirty="0" err="1"/>
                <a:t>commuting</a:t>
              </a:r>
              <a:r>
                <a:rPr lang="it-IT" sz="2000" dirty="0"/>
                <a:t>, </a:t>
              </a:r>
              <a:r>
                <a:rPr lang="it-IT" sz="2000" dirty="0" err="1"/>
                <a:t>travel</a:t>
              </a:r>
              <a:r>
                <a:rPr lang="it-IT" sz="2000" dirty="0"/>
                <a:t> </a:t>
              </a:r>
              <a:r>
                <a:rPr lang="it-IT" sz="2000" dirty="0" err="1"/>
                <a:t>expenses</a:t>
              </a:r>
              <a:r>
                <a:rPr lang="it-IT" sz="2000" dirty="0"/>
                <a:t>, training, </a:t>
              </a:r>
              <a:r>
                <a:rPr lang="it-IT" sz="2000" dirty="0" err="1"/>
                <a:t>education</a:t>
              </a:r>
              <a:r>
                <a:rPr lang="it-IT" sz="2000" dirty="0"/>
                <a:t>, </a:t>
              </a:r>
              <a:r>
                <a:rPr lang="it-IT" sz="2000" dirty="0" err="1"/>
                <a:t>tools</a:t>
              </a:r>
              <a:r>
                <a:rPr lang="it-IT" sz="2000" dirty="0"/>
                <a:t>, </a:t>
              </a:r>
              <a:r>
                <a:rPr lang="it-IT" sz="2000" dirty="0" err="1"/>
                <a:t>materials</a:t>
              </a:r>
              <a:r>
                <a:rPr lang="it-IT" sz="2000" dirty="0"/>
                <a:t>, or </a:t>
              </a:r>
              <a:r>
                <a:rPr lang="it-IT" sz="2000" dirty="0" err="1"/>
                <a:t>other</a:t>
              </a:r>
              <a:r>
                <a:rPr lang="it-IT" sz="2000" dirty="0"/>
                <a:t> </a:t>
              </a:r>
              <a:r>
                <a:rPr lang="it-IT" sz="2000" dirty="0" err="1"/>
                <a:t>costs</a:t>
              </a:r>
              <a:r>
                <a:rPr lang="it-IT" sz="2000" dirty="0"/>
                <a:t>.</a:t>
              </a:r>
            </a:p>
          </p:txBody>
        </p:sp>
      </p:grpSp>
      <p:pic>
        <p:nvPicPr>
          <p:cNvPr id="26" name="Immagine 25"/>
          <p:cNvPicPr/>
          <p:nvPr/>
        </p:nvPicPr>
        <p:blipFill>
          <a:blip r:embed="rId5"/>
          <a:stretch>
            <a:fillRect/>
          </a:stretch>
        </p:blipFill>
        <p:spPr>
          <a:xfrm>
            <a:off x="8534400" y="6107249"/>
            <a:ext cx="1447800" cy="1931851"/>
          </a:xfrm>
          <a:prstGeom prst="rect">
            <a:avLst/>
          </a:prstGeom>
        </p:spPr>
      </p:pic>
    </p:spTree>
    <p:extLst>
      <p:ext uri="{BB962C8B-B14F-4D97-AF65-F5344CB8AC3E}">
        <p14:creationId xmlns:p14="http://schemas.microsoft.com/office/powerpoint/2010/main" val="305188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143000" y="9534526"/>
            <a:ext cx="2235465" cy="492134"/>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grpSp>
        <p:nvGrpSpPr>
          <p:cNvPr id="16" name="Gruppo 15"/>
          <p:cNvGrpSpPr/>
          <p:nvPr/>
        </p:nvGrpSpPr>
        <p:grpSpPr>
          <a:xfrm>
            <a:off x="4191000" y="3162300"/>
            <a:ext cx="9551996" cy="4305300"/>
            <a:chOff x="7961662" y="5281665"/>
            <a:chExt cx="9029700" cy="3695700"/>
          </a:xfrm>
        </p:grpSpPr>
        <p:sp>
          <p:nvSpPr>
            <p:cNvPr id="17"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sp>
          <p:nvSpPr>
            <p:cNvPr id="19" name="Rettangolo 18"/>
            <p:cNvSpPr/>
            <p:nvPr/>
          </p:nvSpPr>
          <p:spPr>
            <a:xfrm>
              <a:off x="10562771" y="5448300"/>
              <a:ext cx="5896429" cy="3231654"/>
            </a:xfrm>
            <a:prstGeom prst="rect">
              <a:avLst/>
            </a:prstGeom>
            <a:solidFill>
              <a:schemeClr val="bg1"/>
            </a:solidFill>
          </p:spPr>
          <p:txBody>
            <a:bodyPr wrap="square">
              <a:spAutoFit/>
            </a:bodyPr>
            <a:lstStyle/>
            <a:p>
              <a:pPr>
                <a:spcAft>
                  <a:spcPts val="0"/>
                </a:spcAft>
              </a:pPr>
              <a:r>
                <a:rPr lang="en-US" sz="2400" b="1" dirty="0">
                  <a:latin typeface="Arial" panose="020B0604020202020204" pitchFamily="34" charset="0"/>
                  <a:ea typeface="MS Mincho"/>
                  <a:cs typeface="Times New Roman" panose="02020603050405020304" pitchFamily="18" charset="0"/>
                </a:rPr>
                <a:t>WHAT YOU GET (REVENUE STREAM)</a:t>
              </a:r>
            </a:p>
            <a:p>
              <a:pPr>
                <a:spcAft>
                  <a:spcPts val="0"/>
                </a:spcAft>
              </a:pPr>
              <a:r>
                <a:rPr lang="en-US" sz="2000" dirty="0">
                  <a:latin typeface="Arial" panose="020B0604020202020204" pitchFamily="34" charset="0"/>
                  <a:ea typeface="MS Mincho"/>
                  <a:cs typeface="Times New Roman" panose="02020603050405020304" pitchFamily="18" charset="0"/>
                </a:rPr>
                <a:t>That block is dedicated to sources of income (salary, contractor or professional fees, stock options, royalties, and any other cash payments). However, other benefits can be added ((health insurance, pension packages, school assistance, ...).As you go further in perfecting your personal business model, you can include soft factors, such as professional development, flexible hours, satisfaction, recognition, and social contribution</a:t>
              </a:r>
              <a:r>
                <a:rPr lang="en-US" sz="2000" dirty="0">
                  <a:solidFill>
                    <a:srgbClr val="808080"/>
                  </a:solidFill>
                  <a:latin typeface="Arial" panose="020B0604020202020204" pitchFamily="34" charset="0"/>
                  <a:ea typeface="MS Mincho"/>
                  <a:cs typeface="Times New Roman" panose="02020603050405020304" pitchFamily="18" charset="0"/>
                </a:rPr>
                <a:t>.</a:t>
              </a:r>
              <a:endParaRPr lang="it-IT" sz="3200" dirty="0">
                <a:effectLst/>
                <a:latin typeface="Cambria" panose="02040503050406030204" pitchFamily="18" charset="0"/>
                <a:ea typeface="MS Mincho"/>
                <a:cs typeface="Times New Roman" panose="02020603050405020304" pitchFamily="18" charset="0"/>
              </a:endParaRPr>
            </a:p>
          </p:txBody>
        </p:sp>
      </p:grpSp>
      <p:pic>
        <p:nvPicPr>
          <p:cNvPr id="20" name="Immagine 19"/>
          <p:cNvPicPr/>
          <p:nvPr/>
        </p:nvPicPr>
        <p:blipFill>
          <a:blip r:embed="rId5"/>
          <a:stretch>
            <a:fillRect/>
          </a:stretch>
        </p:blipFill>
        <p:spPr>
          <a:xfrm>
            <a:off x="4644435" y="3788716"/>
            <a:ext cx="1844693" cy="2138680"/>
          </a:xfrm>
          <a:prstGeom prst="rect">
            <a:avLst/>
          </a:prstGeom>
        </p:spPr>
      </p:pic>
    </p:spTree>
    <p:extLst>
      <p:ext uri="{BB962C8B-B14F-4D97-AF65-F5344CB8AC3E}">
        <p14:creationId xmlns:p14="http://schemas.microsoft.com/office/powerpoint/2010/main" val="78147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1076</TotalTime>
  <Words>3212</Words>
  <Application>Microsoft Office PowerPoint</Application>
  <PresentationFormat>Personalizzato</PresentationFormat>
  <Paragraphs>158</Paragraphs>
  <Slides>18</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Calibri</vt:lpstr>
      <vt:lpstr>Cambria</vt:lpstr>
      <vt:lpstr>Roboto</vt:lpstr>
      <vt:lpstr>Tahoma</vt:lpstr>
      <vt:lpstr>Times New Roman</vt:lpstr>
      <vt:lpstr>Office Theme</vt:lpstr>
      <vt:lpstr>Presentazione standard di PowerPoint</vt:lpstr>
      <vt:lpstr>Presentazione standard di PowerPoint</vt:lpstr>
      <vt:lpstr>Presentazione standard di PowerPoint</vt:lpstr>
      <vt:lpstr>Workshop Title</vt:lpstr>
      <vt:lpstr>Workshop Title</vt:lpstr>
      <vt:lpstr>Workshop Title</vt:lpstr>
      <vt:lpstr>Workshop Title</vt:lpstr>
      <vt:lpstr>Workshop Title</vt:lpstr>
      <vt:lpstr>Presentazione standard di PowerPoint</vt:lpstr>
      <vt:lpstr>Workshop Title</vt:lpstr>
      <vt:lpstr>Workshop Title</vt:lpstr>
      <vt:lpstr>Workshop Title</vt:lpstr>
      <vt:lpstr>Workshop Title</vt:lpstr>
      <vt:lpstr>Workshop Title</vt:lpstr>
      <vt:lpstr>Workshop Title</vt:lpstr>
      <vt:lpstr>Workshop Title</vt:lpstr>
      <vt:lpstr>Workshop Title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TUCEP - Dionisio Capuano</cp:lastModifiedBy>
  <cp:revision>43</cp:revision>
  <dcterms:created xsi:type="dcterms:W3CDTF">2022-02-02T10:39:34Z</dcterms:created>
  <dcterms:modified xsi:type="dcterms:W3CDTF">2023-04-27T14:51:24Z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