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77" r:id="rId3"/>
    <p:sldId id="264" r:id="rId4"/>
    <p:sldId id="282" r:id="rId5"/>
    <p:sldId id="283" r:id="rId6"/>
    <p:sldId id="284" r:id="rId7"/>
    <p:sldId id="260" r:id="rId8"/>
    <p:sldId id="287" r:id="rId9"/>
    <p:sldId id="263" r:id="rId10"/>
    <p:sldId id="266" r:id="rId11"/>
    <p:sldId id="285" r:id="rId12"/>
    <p:sldId id="286" r:id="rId13"/>
    <p:sldId id="262" r:id="rId14"/>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57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50" autoAdjust="0"/>
    <p:restoredTop sz="94720"/>
  </p:normalViewPr>
  <p:slideViewPr>
    <p:cSldViewPr>
      <p:cViewPr varScale="1">
        <p:scale>
          <a:sx n="66" d="100"/>
          <a:sy n="66" d="100"/>
        </p:scale>
        <p:origin x="1326"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45E30FFF-50C8-49AE-A383-19D5E75BC836}" type="datetimeFigureOut">
              <a:rPr lang="it-IT" smtClean="0"/>
              <a:t>29/06/2023</a:t>
            </a:fld>
            <a:endParaRPr lang="it-IT"/>
          </a:p>
        </p:txBody>
      </p:sp>
      <p:sp>
        <p:nvSpPr>
          <p:cNvPr id="4" name="Segnaposto immagin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37ED3FEB-02BE-40E3-8055-A805A298AD12}" type="slidenum">
              <a:rPr lang="it-IT" smtClean="0"/>
              <a:t>‹N›</a:t>
            </a:fld>
            <a:endParaRPr lang="it-IT"/>
          </a:p>
        </p:txBody>
      </p:sp>
    </p:spTree>
    <p:extLst>
      <p:ext uri="{BB962C8B-B14F-4D97-AF65-F5344CB8AC3E}">
        <p14:creationId xmlns:p14="http://schemas.microsoft.com/office/powerpoint/2010/main" val="4251233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3</a:t>
            </a:fld>
            <a:endParaRPr lang="it-IT"/>
          </a:p>
        </p:txBody>
      </p:sp>
    </p:spTree>
    <p:extLst>
      <p:ext uri="{BB962C8B-B14F-4D97-AF65-F5344CB8AC3E}">
        <p14:creationId xmlns:p14="http://schemas.microsoft.com/office/powerpoint/2010/main" val="1176672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4</a:t>
            </a:fld>
            <a:endParaRPr lang="it-IT"/>
          </a:p>
        </p:txBody>
      </p:sp>
    </p:spTree>
    <p:extLst>
      <p:ext uri="{BB962C8B-B14F-4D97-AF65-F5344CB8AC3E}">
        <p14:creationId xmlns:p14="http://schemas.microsoft.com/office/powerpoint/2010/main" val="2696268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5</a:t>
            </a:fld>
            <a:endParaRPr lang="it-IT"/>
          </a:p>
        </p:txBody>
      </p:sp>
    </p:spTree>
    <p:extLst>
      <p:ext uri="{BB962C8B-B14F-4D97-AF65-F5344CB8AC3E}">
        <p14:creationId xmlns:p14="http://schemas.microsoft.com/office/powerpoint/2010/main" val="1929036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7ED3FEB-02BE-40E3-8055-A805A298AD12}" type="slidenum">
              <a:rPr lang="it-IT" smtClean="0"/>
              <a:t>6</a:t>
            </a:fld>
            <a:endParaRPr lang="it-IT"/>
          </a:p>
        </p:txBody>
      </p:sp>
    </p:spTree>
    <p:extLst>
      <p:ext uri="{BB962C8B-B14F-4D97-AF65-F5344CB8AC3E}">
        <p14:creationId xmlns:p14="http://schemas.microsoft.com/office/powerpoint/2010/main" val="182630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6/29/2023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971878" y="1101217"/>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9" name="CasellaDiTesto 18">
            <a:extLst>
              <a:ext uri="{FF2B5EF4-FFF2-40B4-BE49-F238E27FC236}">
                <a16:creationId xmlns:a16="http://schemas.microsoft.com/office/drawing/2014/main" id="{3C87F90F-338C-A376-63EF-5B862BC402EE}"/>
              </a:ext>
            </a:extLst>
          </p:cNvPr>
          <p:cNvSpPr txBox="1"/>
          <p:nvPr/>
        </p:nvSpPr>
        <p:spPr>
          <a:xfrm>
            <a:off x="3657600" y="3294727"/>
            <a:ext cx="11049328" cy="2985433"/>
          </a:xfrm>
          <a:prstGeom prst="rect">
            <a:avLst/>
          </a:prstGeom>
          <a:noFill/>
        </p:spPr>
        <p:txBody>
          <a:bodyPr wrap="square">
            <a:spAutoFit/>
          </a:bodyPr>
          <a:lstStyle/>
          <a:p>
            <a:pPr algn="ctr"/>
            <a:r>
              <a:rPr lang="en-US" sz="5400" b="1" dirty="0">
                <a:effectLst/>
                <a:latin typeface="Calibri" panose="020F0502020204030204" pitchFamily="34" charset="0"/>
                <a:ea typeface="Calibri" panose="020F0502020204030204" pitchFamily="34" charset="0"/>
              </a:rPr>
              <a:t>Organize working groups assigning roles and responsibilities</a:t>
            </a:r>
            <a:endParaRPr lang="it-IT" sz="5400" dirty="0">
              <a:effectLst/>
              <a:latin typeface="Times New Roman" panose="02020603050405020304" pitchFamily="18" charset="0"/>
              <a:ea typeface="Calibri" panose="020F0502020204030204" pitchFamily="34" charset="0"/>
            </a:endParaRPr>
          </a:p>
          <a:p>
            <a:pPr algn="ctr"/>
            <a:endParaRPr lang="it-IT" sz="8000" dirty="0">
              <a:solidFill>
                <a:srgbClr val="AF5737"/>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dirty="0">
              <a:latin typeface="Tahoma"/>
              <a:cs typeface="Tahoma"/>
            </a:endParaRPr>
          </a:p>
        </p:txBody>
      </p:sp>
      <p:sp>
        <p:nvSpPr>
          <p:cNvPr id="3" name="object 3"/>
          <p:cNvSpPr/>
          <p:nvPr/>
        </p:nvSpPr>
        <p:spPr>
          <a:xfrm>
            <a:off x="1295400" y="3619500"/>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771900"/>
            <a:ext cx="13209256" cy="707886"/>
          </a:xfrm>
          <a:prstGeom prst="rect">
            <a:avLst/>
          </a:prstGeom>
        </p:spPr>
        <p:txBody>
          <a:bodyPr wrap="square">
            <a:spAutoFit/>
          </a:bodyPr>
          <a:lstStyle/>
          <a:p>
            <a:pPr algn="just">
              <a:spcBef>
                <a:spcPts val="600"/>
              </a:spcBef>
              <a:spcAft>
                <a:spcPts val="600"/>
              </a:spcAft>
            </a:pPr>
            <a:r>
              <a:rPr lang="en-US"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rPr>
              <a:t>ACTIVITY 2 – THE CIRCLE TIME</a:t>
            </a:r>
            <a:endParaRPr lang="it-IT"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p:cNvSpPr txBox="1"/>
          <p:nvPr/>
        </p:nvSpPr>
        <p:spPr>
          <a:xfrm>
            <a:off x="2400300" y="4537790"/>
            <a:ext cx="13563600" cy="3970318"/>
          </a:xfrm>
          <a:prstGeom prst="rect">
            <a:avLst/>
          </a:prstGeom>
          <a:noFill/>
        </p:spPr>
        <p:txBody>
          <a:bodyPr wrap="square" rtlCol="0">
            <a:spAutoFit/>
          </a:bodyPr>
          <a:lstStyle/>
          <a:p>
            <a:pPr>
              <a:spcAft>
                <a:spcPts val="1800"/>
              </a:spcAft>
            </a:pPr>
            <a:r>
              <a:rPr lang="en-US" sz="3200" dirty="0"/>
              <a:t>EACH GROUP READS ITS OWN ANSWERS IN THE CLASSROOM AND ANALYZES THE ANSWERS.</a:t>
            </a:r>
          </a:p>
          <a:p>
            <a:pPr>
              <a:spcAft>
                <a:spcPts val="1800"/>
              </a:spcAft>
            </a:pPr>
            <a:r>
              <a:rPr lang="en-US" sz="3200" dirty="0"/>
              <a:t>EACH GROUP HAS 10 MINUTES TO GIVE ITS OWN DEFINITIONS</a:t>
            </a:r>
          </a:p>
          <a:p>
            <a:pPr>
              <a:spcAft>
                <a:spcPts val="1800"/>
              </a:spcAft>
            </a:pPr>
            <a:r>
              <a:rPr lang="en-US" sz="3200" dirty="0"/>
              <a:t>THE TEACHER COORDINATES THE PERFORMANCE OF THE CIRCLE TIME SESSION</a:t>
            </a:r>
          </a:p>
          <a:p>
            <a:pPr>
              <a:spcAft>
                <a:spcPts val="1800"/>
              </a:spcAft>
            </a:pPr>
            <a:r>
              <a:rPr lang="en-US" sz="3200" dirty="0"/>
              <a:t>AT THE END WE HAVE TO HAVE A COMMON DEFINITION</a:t>
            </a:r>
          </a:p>
          <a:p>
            <a:pPr>
              <a:spcAft>
                <a:spcPts val="1800"/>
              </a:spcAft>
            </a:pPr>
            <a:r>
              <a:rPr lang="en-US" sz="3200" dirty="0"/>
              <a:t>AT THE END OF THE CIRCLE TIME WE SHOULD HAVE A COMMON DEFINITION</a:t>
            </a:r>
            <a:endParaRPr lang="it-IT" sz="3200" dirty="0"/>
          </a:p>
        </p:txBody>
      </p:sp>
      <p:sp>
        <p:nvSpPr>
          <p:cNvPr id="16" name="object 10">
            <a:extLst>
              <a:ext uri="{FF2B5EF4-FFF2-40B4-BE49-F238E27FC236}">
                <a16:creationId xmlns:a16="http://schemas.microsoft.com/office/drawing/2014/main" id="{172839AF-3E5F-B440-3762-5F1F213630B9}"/>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extLst>
      <p:ext uri="{BB962C8B-B14F-4D97-AF65-F5344CB8AC3E}">
        <p14:creationId xmlns:p14="http://schemas.microsoft.com/office/powerpoint/2010/main" val="2614545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dirty="0">
              <a:latin typeface="Tahoma"/>
              <a:cs typeface="Tahoma"/>
            </a:endParaRPr>
          </a:p>
        </p:txBody>
      </p:sp>
      <p:sp>
        <p:nvSpPr>
          <p:cNvPr id="3" name="object 3"/>
          <p:cNvSpPr/>
          <p:nvPr/>
        </p:nvSpPr>
        <p:spPr>
          <a:xfrm>
            <a:off x="1814512" y="370599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771900"/>
            <a:ext cx="13209256" cy="707886"/>
          </a:xfrm>
          <a:prstGeom prst="rect">
            <a:avLst/>
          </a:prstGeom>
        </p:spPr>
        <p:txBody>
          <a:bodyPr wrap="square">
            <a:spAutoFit/>
          </a:bodyPr>
          <a:lstStyle/>
          <a:p>
            <a:pPr algn="just">
              <a:spcBef>
                <a:spcPts val="600"/>
              </a:spcBef>
              <a:spcAft>
                <a:spcPts val="600"/>
              </a:spcAft>
            </a:pPr>
            <a:r>
              <a:rPr lang="en-US"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rPr>
              <a:t>ACTIVITY 3 – </a:t>
            </a:r>
            <a:r>
              <a:rPr lang="it-IT" sz="4000" dirty="0">
                <a:solidFill>
                  <a:schemeClr val="accent2">
                    <a:lumMod val="75000"/>
                  </a:schemeClr>
                </a:solidFill>
                <a:latin typeface="Söhne"/>
              </a:rPr>
              <a:t>T</a:t>
            </a:r>
            <a:r>
              <a:rPr lang="it-IT" sz="4000" b="0" i="0" u="none" strike="noStrike" dirty="0">
                <a:solidFill>
                  <a:schemeClr val="accent2">
                    <a:lumMod val="75000"/>
                  </a:schemeClr>
                </a:solidFill>
                <a:effectLst/>
                <a:latin typeface="Söhne"/>
              </a:rPr>
              <a:t>rust Fall Activity</a:t>
            </a:r>
            <a:endParaRPr lang="it-IT" sz="40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p:cNvSpPr txBox="1"/>
          <p:nvPr/>
        </p:nvSpPr>
        <p:spPr>
          <a:xfrm>
            <a:off x="2400300" y="4537790"/>
            <a:ext cx="13563600" cy="4031873"/>
          </a:xfrm>
          <a:prstGeom prst="rect">
            <a:avLst/>
          </a:prstGeom>
          <a:noFill/>
        </p:spPr>
        <p:txBody>
          <a:bodyPr wrap="square" rtlCol="0">
            <a:spAutoFit/>
          </a:bodyPr>
          <a:lstStyle/>
          <a:p>
            <a:pPr algn="l"/>
            <a:r>
              <a:rPr lang="it-IT" sz="3200" dirty="0">
                <a:solidFill>
                  <a:srgbClr val="374151"/>
                </a:solidFill>
                <a:latin typeface="Söhne"/>
              </a:rPr>
              <a:t>T</a:t>
            </a:r>
            <a:r>
              <a:rPr lang="it-IT" sz="3200" b="0" i="0" u="none" strike="noStrike" dirty="0">
                <a:solidFill>
                  <a:srgbClr val="374151"/>
                </a:solidFill>
                <a:effectLst/>
                <a:latin typeface="Söhne"/>
              </a:rPr>
              <a:t>rust Fall Activity: The trust </a:t>
            </a:r>
            <a:r>
              <a:rPr lang="it-IT" sz="3200" b="0" i="0" u="none" strike="noStrike" dirty="0" err="1">
                <a:solidFill>
                  <a:srgbClr val="374151"/>
                </a:solidFill>
                <a:effectLst/>
                <a:latin typeface="Söhne"/>
              </a:rPr>
              <a:t>fall</a:t>
            </a:r>
            <a:r>
              <a:rPr lang="it-IT" sz="3200" b="0" i="0" u="none" strike="noStrike" dirty="0">
                <a:solidFill>
                  <a:srgbClr val="374151"/>
                </a:solidFill>
                <a:effectLst/>
                <a:latin typeface="Söhne"/>
              </a:rPr>
              <a:t> activity </a:t>
            </a:r>
            <a:r>
              <a:rPr lang="it-IT" sz="3200" b="0" i="0" u="none" strike="noStrike" dirty="0" err="1">
                <a:solidFill>
                  <a:srgbClr val="374151"/>
                </a:solidFill>
                <a:effectLst/>
                <a:latin typeface="Söhne"/>
              </a:rPr>
              <a:t>is</a:t>
            </a:r>
            <a:r>
              <a:rPr lang="it-IT" sz="3200" b="0" i="0" u="none" strike="noStrike" dirty="0">
                <a:solidFill>
                  <a:srgbClr val="374151"/>
                </a:solidFill>
                <a:effectLst/>
                <a:latin typeface="Söhne"/>
              </a:rPr>
              <a:t> a </a:t>
            </a:r>
            <a:r>
              <a:rPr lang="it-IT" sz="3200" b="0" i="0" u="none" strike="noStrike" dirty="0" err="1">
                <a:solidFill>
                  <a:srgbClr val="374151"/>
                </a:solidFill>
                <a:effectLst/>
                <a:latin typeface="Söhne"/>
              </a:rPr>
              <a:t>classic</a:t>
            </a:r>
            <a:r>
              <a:rPr lang="it-IT" sz="3200" b="0" i="0" u="none" strike="noStrike" dirty="0">
                <a:solidFill>
                  <a:srgbClr val="374151"/>
                </a:solidFill>
                <a:effectLst/>
                <a:latin typeface="Söhne"/>
              </a:rPr>
              <a:t> team-building </a:t>
            </a:r>
            <a:r>
              <a:rPr lang="it-IT" sz="3200" b="0" i="0" u="none" strike="noStrike" dirty="0" err="1">
                <a:solidFill>
                  <a:srgbClr val="374151"/>
                </a:solidFill>
                <a:effectLst/>
                <a:latin typeface="Söhne"/>
              </a:rPr>
              <a:t>exercise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that</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focuses</a:t>
            </a:r>
            <a:r>
              <a:rPr lang="it-IT" sz="3200" b="0" i="0" u="none" strike="noStrike" dirty="0">
                <a:solidFill>
                  <a:srgbClr val="374151"/>
                </a:solidFill>
                <a:effectLst/>
                <a:latin typeface="Söhne"/>
              </a:rPr>
              <a:t> on building trust and </a:t>
            </a:r>
            <a:r>
              <a:rPr lang="it-IT" sz="3200" b="0" i="0" u="none" strike="noStrike" dirty="0" err="1">
                <a:solidFill>
                  <a:srgbClr val="374151"/>
                </a:solidFill>
                <a:effectLst/>
                <a:latin typeface="Söhne"/>
              </a:rPr>
              <a:t>developing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effective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communication</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within</a:t>
            </a:r>
            <a:r>
              <a:rPr lang="it-IT" sz="3200" b="0" i="0" u="none" strike="noStrike" dirty="0">
                <a:solidFill>
                  <a:srgbClr val="374151"/>
                </a:solidFill>
                <a:effectLst/>
                <a:latin typeface="Söhne"/>
              </a:rPr>
              <a:t> a team. In </a:t>
            </a:r>
            <a:r>
              <a:rPr lang="it-IT" sz="3200" b="0" i="0" u="none" strike="noStrike" dirty="0" err="1">
                <a:solidFill>
                  <a:srgbClr val="374151"/>
                </a:solidFill>
                <a:effectLst/>
                <a:latin typeface="Söhne"/>
              </a:rPr>
              <a:t>this</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exercise</a:t>
            </a:r>
            <a:r>
              <a:rPr lang="it-IT" sz="3200" b="0" i="0" u="none" strike="noStrike" dirty="0">
                <a:solidFill>
                  <a:srgbClr val="374151"/>
                </a:solidFill>
                <a:effectLst/>
                <a:latin typeface="Söhne"/>
              </a:rPr>
              <a:t>, one </a:t>
            </a:r>
            <a:r>
              <a:rPr lang="it-IT" sz="3200" b="0" i="0" u="none" strike="noStrike" dirty="0" err="1">
                <a:solidFill>
                  <a:srgbClr val="374151"/>
                </a:solidFill>
                <a:effectLst/>
                <a:latin typeface="Söhne"/>
              </a:rPr>
              <a:t>person</a:t>
            </a:r>
            <a:r>
              <a:rPr lang="it-IT" sz="3200" b="0" i="0" u="none" strike="noStrike" dirty="0">
                <a:solidFill>
                  <a:srgbClr val="374151"/>
                </a:solidFill>
                <a:effectLst/>
                <a:latin typeface="Söhne"/>
              </a:rPr>
              <a:t> stands on an </a:t>
            </a:r>
            <a:r>
              <a:rPr lang="it-IT" sz="3200" b="0" i="0" u="none" strike="noStrike" dirty="0" err="1">
                <a:solidFill>
                  <a:srgbClr val="374151"/>
                </a:solidFill>
                <a:effectLst/>
                <a:latin typeface="Söhne"/>
              </a:rPr>
              <a:t>elevated</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surface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while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facing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away</a:t>
            </a:r>
            <a:r>
              <a:rPr lang="it-IT" sz="3200" b="0" i="0" u="none" strike="noStrike" dirty="0">
                <a:solidFill>
                  <a:srgbClr val="374151"/>
                </a:solidFill>
                <a:effectLst/>
                <a:latin typeface="Söhne"/>
              </a:rPr>
              <a:t> from the group. </a:t>
            </a:r>
            <a:r>
              <a:rPr lang="it-IT" sz="3200" b="0" i="0" u="none" strike="noStrike" dirty="0" err="1">
                <a:solidFill>
                  <a:srgbClr val="374151"/>
                </a:solidFill>
                <a:effectLst/>
                <a:latin typeface="Söhne"/>
              </a:rPr>
              <a:t>They</a:t>
            </a:r>
            <a:r>
              <a:rPr lang="it-IT" sz="3200" b="0" i="0" u="none" strike="noStrike" dirty="0">
                <a:solidFill>
                  <a:srgbClr val="374151"/>
                </a:solidFill>
                <a:effectLst/>
                <a:latin typeface="Söhne"/>
              </a:rPr>
              <a:t> cross </a:t>
            </a:r>
            <a:r>
              <a:rPr lang="it-IT" sz="3200" b="0" i="0" u="none" strike="noStrike" dirty="0" err="1">
                <a:solidFill>
                  <a:srgbClr val="374151"/>
                </a:solidFill>
                <a:effectLst/>
                <a:latin typeface="Söhne"/>
              </a:rPr>
              <a:t>their</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arms</a:t>
            </a:r>
            <a:r>
              <a:rPr lang="it-IT" sz="3200" b="0" i="0" u="none" strike="noStrike" dirty="0">
                <a:solidFill>
                  <a:srgbClr val="374151"/>
                </a:solidFill>
                <a:effectLst/>
                <a:latin typeface="Söhne"/>
              </a:rPr>
              <a:t> over </a:t>
            </a:r>
            <a:r>
              <a:rPr lang="it-IT" sz="3200" b="0" i="0" u="none" strike="noStrike" dirty="0" err="1">
                <a:solidFill>
                  <a:srgbClr val="374151"/>
                </a:solidFill>
                <a:effectLst/>
                <a:latin typeface="Söhne"/>
              </a:rPr>
              <a:t>their</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chest</a:t>
            </a:r>
            <a:r>
              <a:rPr lang="it-IT" sz="3200" b="0" i="0" u="none" strike="noStrike" dirty="0">
                <a:solidFill>
                  <a:srgbClr val="374151"/>
                </a:solidFill>
                <a:effectLst/>
                <a:latin typeface="Söhne"/>
              </a:rPr>
              <a:t> and </a:t>
            </a:r>
            <a:r>
              <a:rPr lang="it-IT" sz="3200" b="0" i="0" u="none" strike="noStrike" dirty="0" err="1">
                <a:solidFill>
                  <a:srgbClr val="374151"/>
                </a:solidFill>
                <a:effectLst/>
                <a:latin typeface="Söhne"/>
              </a:rPr>
              <a:t>fall</a:t>
            </a:r>
            <a:r>
              <a:rPr lang="it-IT" sz="3200" b="0" i="0" u="none" strike="noStrike" dirty="0">
                <a:solidFill>
                  <a:srgbClr val="374151"/>
                </a:solidFill>
                <a:effectLst/>
                <a:latin typeface="Söhne"/>
              </a:rPr>
              <a:t> backward, </a:t>
            </a:r>
            <a:r>
              <a:rPr lang="it-IT" sz="3200" b="0" i="0" u="none" strike="noStrike" dirty="0" err="1">
                <a:solidFill>
                  <a:srgbClr val="374151"/>
                </a:solidFill>
                <a:effectLst/>
                <a:latin typeface="Söhne"/>
              </a:rPr>
              <a:t>trusting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their</a:t>
            </a:r>
            <a:r>
              <a:rPr lang="it-IT" sz="3200" b="0" i="0" u="none" strike="noStrike" dirty="0">
                <a:solidFill>
                  <a:srgbClr val="374151"/>
                </a:solidFill>
                <a:effectLst/>
                <a:latin typeface="Söhne"/>
              </a:rPr>
              <a:t> team </a:t>
            </a:r>
            <a:r>
              <a:rPr lang="it-IT" sz="3200" b="0" i="0" u="none" strike="noStrike" dirty="0" err="1">
                <a:solidFill>
                  <a:srgbClr val="374151"/>
                </a:solidFill>
                <a:effectLst/>
                <a:latin typeface="Söhne"/>
              </a:rPr>
              <a:t>members</a:t>
            </a:r>
            <a:r>
              <a:rPr lang="it-IT" sz="3200" b="0" i="0" u="none" strike="noStrike" dirty="0">
                <a:solidFill>
                  <a:srgbClr val="374151"/>
                </a:solidFill>
                <a:effectLst/>
                <a:latin typeface="Söhne"/>
              </a:rPr>
              <a:t> to catch </a:t>
            </a:r>
            <a:r>
              <a:rPr lang="it-IT" sz="3200" b="0" i="0" u="none" strike="noStrike" dirty="0" err="1">
                <a:solidFill>
                  <a:srgbClr val="374151"/>
                </a:solidFill>
                <a:effectLst/>
                <a:latin typeface="Söhne"/>
              </a:rPr>
              <a:t>them</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This</a:t>
            </a:r>
            <a:r>
              <a:rPr lang="it-IT" sz="3200" b="0" i="0" u="none" strike="noStrike" dirty="0">
                <a:solidFill>
                  <a:srgbClr val="374151"/>
                </a:solidFill>
                <a:effectLst/>
                <a:latin typeface="Söhne"/>
              </a:rPr>
              <a:t> activity </a:t>
            </a:r>
            <a:r>
              <a:rPr lang="it-IT" sz="3200" b="0" i="0" u="none" strike="noStrike" dirty="0" err="1">
                <a:solidFill>
                  <a:srgbClr val="374151"/>
                </a:solidFill>
                <a:effectLst/>
                <a:latin typeface="Söhne"/>
              </a:rPr>
              <a:t>requires</a:t>
            </a:r>
            <a:r>
              <a:rPr lang="it-IT" sz="3200" b="0" i="0" u="none" strike="noStrike" dirty="0">
                <a:solidFill>
                  <a:srgbClr val="374151"/>
                </a:solidFill>
                <a:effectLst/>
                <a:latin typeface="Söhne"/>
              </a:rPr>
              <a:t> trust, </a:t>
            </a:r>
            <a:r>
              <a:rPr lang="it-IT" sz="3200" b="0" i="0" u="none" strike="noStrike" dirty="0" err="1">
                <a:solidFill>
                  <a:srgbClr val="374151"/>
                </a:solidFill>
                <a:effectLst/>
                <a:latin typeface="Söhne"/>
              </a:rPr>
              <a:t>active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listening</a:t>
            </a:r>
            <a:r>
              <a:rPr lang="it-IT" sz="3200" b="0" i="0" u="none" strike="noStrike" dirty="0">
                <a:solidFill>
                  <a:srgbClr val="374151"/>
                </a:solidFill>
                <a:effectLst/>
                <a:latin typeface="Söhne"/>
              </a:rPr>
              <a:t>, and clear </a:t>
            </a:r>
            <a:r>
              <a:rPr lang="it-IT" sz="3200" b="0" i="0" u="none" strike="noStrike" dirty="0" err="1">
                <a:solidFill>
                  <a:srgbClr val="374151"/>
                </a:solidFill>
                <a:effectLst/>
                <a:latin typeface="Söhne"/>
              </a:rPr>
              <a:t>communication</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between</a:t>
            </a:r>
            <a:r>
              <a:rPr lang="it-IT" sz="3200" b="0" i="0" u="none" strike="noStrike" dirty="0">
                <a:solidFill>
                  <a:srgbClr val="374151"/>
                </a:solidFill>
                <a:effectLst/>
                <a:latin typeface="Söhne"/>
              </a:rPr>
              <a:t> the </a:t>
            </a:r>
            <a:r>
              <a:rPr lang="it-IT" sz="3200" b="0" i="0" u="none" strike="noStrike" dirty="0" err="1">
                <a:solidFill>
                  <a:srgbClr val="374151"/>
                </a:solidFill>
                <a:effectLst/>
                <a:latin typeface="Söhne"/>
              </a:rPr>
              <a:t>person</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falling</a:t>
            </a:r>
            <a:r>
              <a:rPr lang="it-IT" sz="3200" b="0" i="0" u="none" strike="noStrike" dirty="0">
                <a:solidFill>
                  <a:srgbClr val="374151"/>
                </a:solidFill>
                <a:effectLst/>
                <a:latin typeface="Söhne"/>
              </a:rPr>
              <a:t> and the team </a:t>
            </a:r>
            <a:r>
              <a:rPr lang="it-IT" sz="3200" b="0" i="0" u="none" strike="noStrike" dirty="0" err="1">
                <a:solidFill>
                  <a:srgbClr val="374151"/>
                </a:solidFill>
                <a:effectLst/>
                <a:latin typeface="Söhne"/>
              </a:rPr>
              <a:t>catching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It</a:t>
            </a:r>
            <a:r>
              <a:rPr lang="it-IT" sz="3200" b="0" i="0" u="none" strike="noStrike" dirty="0">
                <a:solidFill>
                  <a:srgbClr val="374151"/>
                </a:solidFill>
                <a:effectLst/>
                <a:latin typeface="Söhne"/>
              </a:rPr>
              <a:t> helps in building trust, </a:t>
            </a:r>
            <a:r>
              <a:rPr lang="it-IT" sz="3200" b="0" i="0" u="none" strike="noStrike" dirty="0" err="1">
                <a:solidFill>
                  <a:srgbClr val="374151"/>
                </a:solidFill>
                <a:effectLst/>
                <a:latin typeface="Söhne"/>
              </a:rPr>
              <a:t>improving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communication</a:t>
            </a:r>
            <a:r>
              <a:rPr lang="it-IT" sz="3200" b="0" i="0" u="none" strike="noStrike" dirty="0">
                <a:solidFill>
                  <a:srgbClr val="374151"/>
                </a:solidFill>
                <a:effectLst/>
                <a:latin typeface="Söhne"/>
              </a:rPr>
              <a:t> skills, and </a:t>
            </a:r>
            <a:r>
              <a:rPr lang="it-IT" sz="3200" b="0" i="0" u="none" strike="noStrike" dirty="0" err="1">
                <a:solidFill>
                  <a:srgbClr val="374151"/>
                </a:solidFill>
                <a:effectLst/>
                <a:latin typeface="Söhne"/>
              </a:rPr>
              <a:t>fostering</a:t>
            </a:r>
            <a:r>
              <a:rPr lang="it-IT" sz="3200" b="0" i="0" u="none" strike="noStrike" dirty="0">
                <a:solidFill>
                  <a:srgbClr val="374151"/>
                </a:solidFill>
                <a:effectLst/>
                <a:latin typeface="Söhne"/>
              </a:rPr>
              <a:t> a supportive </a:t>
            </a:r>
            <a:r>
              <a:rPr lang="it-IT" sz="3200" b="0" i="0" u="none" strike="noStrike" dirty="0" err="1">
                <a:solidFill>
                  <a:srgbClr val="374151"/>
                </a:solidFill>
                <a:effectLst/>
                <a:latin typeface="Söhne"/>
              </a:rPr>
              <a:t>environment</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within</a:t>
            </a:r>
            <a:r>
              <a:rPr lang="it-IT" sz="3200" b="0" i="0" u="none" strike="noStrike" dirty="0">
                <a:solidFill>
                  <a:srgbClr val="374151"/>
                </a:solidFill>
                <a:effectLst/>
                <a:latin typeface="Söhne"/>
              </a:rPr>
              <a:t> the team.</a:t>
            </a:r>
          </a:p>
        </p:txBody>
      </p:sp>
      <p:sp>
        <p:nvSpPr>
          <p:cNvPr id="16" name="object 10">
            <a:extLst>
              <a:ext uri="{FF2B5EF4-FFF2-40B4-BE49-F238E27FC236}">
                <a16:creationId xmlns:a16="http://schemas.microsoft.com/office/drawing/2014/main" id="{172839AF-3E5F-B440-3762-5F1F213630B9}"/>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extLst>
      <p:ext uri="{BB962C8B-B14F-4D97-AF65-F5344CB8AC3E}">
        <p14:creationId xmlns:p14="http://schemas.microsoft.com/office/powerpoint/2010/main" val="3985868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dirty="0">
              <a:latin typeface="Tahoma"/>
              <a:cs typeface="Tahoma"/>
            </a:endParaRPr>
          </a:p>
        </p:txBody>
      </p:sp>
      <p:sp>
        <p:nvSpPr>
          <p:cNvPr id="3" name="object 3"/>
          <p:cNvSpPr/>
          <p:nvPr/>
        </p:nvSpPr>
        <p:spPr>
          <a:xfrm>
            <a:off x="1814512" y="3705996"/>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771900"/>
            <a:ext cx="13209256" cy="707886"/>
          </a:xfrm>
          <a:prstGeom prst="rect">
            <a:avLst/>
          </a:prstGeom>
        </p:spPr>
        <p:txBody>
          <a:bodyPr wrap="square">
            <a:spAutoFit/>
          </a:bodyPr>
          <a:lstStyle/>
          <a:p>
            <a:pPr algn="just">
              <a:spcBef>
                <a:spcPts val="600"/>
              </a:spcBef>
              <a:spcAft>
                <a:spcPts val="600"/>
              </a:spcAft>
            </a:pPr>
            <a:r>
              <a:rPr lang="en-US"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rPr>
              <a:t>ACTIVITY 4 – </a:t>
            </a:r>
            <a:r>
              <a:rPr lang="it-IT" sz="4000" dirty="0">
                <a:solidFill>
                  <a:schemeClr val="accent2">
                    <a:lumMod val="75000"/>
                  </a:schemeClr>
                </a:solidFill>
                <a:latin typeface="Söhne"/>
              </a:rPr>
              <a:t> </a:t>
            </a:r>
            <a:r>
              <a:rPr lang="it-IT" sz="4000" b="0" i="0" u="none" strike="noStrike" dirty="0">
                <a:solidFill>
                  <a:schemeClr val="accent2">
                    <a:lumMod val="75000"/>
                  </a:schemeClr>
                </a:solidFill>
                <a:effectLst/>
                <a:latin typeface="Söhne"/>
              </a:rPr>
              <a:t>"Two Truths and a </a:t>
            </a:r>
            <a:r>
              <a:rPr lang="it-IT" sz="4000" b="0" i="0" u="none" strike="noStrike" dirty="0" err="1">
                <a:solidFill>
                  <a:schemeClr val="accent2">
                    <a:lumMod val="75000"/>
                  </a:schemeClr>
                </a:solidFill>
                <a:effectLst/>
                <a:latin typeface="Söhne"/>
              </a:rPr>
              <a:t>Lie</a:t>
            </a:r>
            <a:r>
              <a:rPr lang="it-IT" sz="4000" b="0" i="0" u="none" strike="noStrike" dirty="0">
                <a:solidFill>
                  <a:schemeClr val="accent2">
                    <a:lumMod val="75000"/>
                  </a:schemeClr>
                </a:solidFill>
                <a:effectLst/>
                <a:latin typeface="Söhne"/>
              </a:rPr>
              <a:t>" game</a:t>
            </a:r>
            <a:r>
              <a:rPr lang="it-IT" sz="4000" b="0" i="0" u="none" strike="noStrike" dirty="0">
                <a:solidFill>
                  <a:srgbClr val="374151"/>
                </a:solidFill>
                <a:effectLst/>
                <a:latin typeface="Söhne"/>
              </a:rPr>
              <a:t>.</a:t>
            </a:r>
            <a:endParaRPr lang="it-IT" sz="4000" b="1" dirty="0">
              <a:solidFill>
                <a:schemeClr val="accent2">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CasellaDiTesto 5"/>
          <p:cNvSpPr txBox="1"/>
          <p:nvPr/>
        </p:nvSpPr>
        <p:spPr>
          <a:xfrm>
            <a:off x="2400300" y="4537790"/>
            <a:ext cx="13563600" cy="3046988"/>
          </a:xfrm>
          <a:prstGeom prst="rect">
            <a:avLst/>
          </a:prstGeom>
          <a:noFill/>
        </p:spPr>
        <p:txBody>
          <a:bodyPr wrap="square" rtlCol="0">
            <a:spAutoFit/>
          </a:bodyPr>
          <a:lstStyle/>
          <a:p>
            <a:pPr algn="l"/>
            <a:r>
              <a:rPr lang="it-IT" sz="3200" b="0" i="0" u="none" strike="noStrike" dirty="0" err="1">
                <a:solidFill>
                  <a:srgbClr val="374151"/>
                </a:solidFill>
                <a:effectLst/>
                <a:latin typeface="Söhne"/>
              </a:rPr>
              <a:t>This</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exercise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encourages</a:t>
            </a:r>
            <a:r>
              <a:rPr lang="it-IT" sz="3200" b="0" i="0" u="none" strike="noStrike" dirty="0">
                <a:solidFill>
                  <a:srgbClr val="374151"/>
                </a:solidFill>
                <a:effectLst/>
                <a:latin typeface="Söhne"/>
              </a:rPr>
              <a:t> team </a:t>
            </a:r>
            <a:r>
              <a:rPr lang="it-IT" sz="3200" b="0" i="0" u="none" strike="noStrike" dirty="0" err="1">
                <a:solidFill>
                  <a:srgbClr val="374151"/>
                </a:solidFill>
                <a:effectLst/>
                <a:latin typeface="Söhne"/>
              </a:rPr>
              <a:t>members</a:t>
            </a:r>
            <a:r>
              <a:rPr lang="it-IT" sz="3200" b="0" i="0" u="none" strike="noStrike" dirty="0">
                <a:solidFill>
                  <a:srgbClr val="374151"/>
                </a:solidFill>
                <a:effectLst/>
                <a:latin typeface="Söhne"/>
              </a:rPr>
              <a:t> to </a:t>
            </a:r>
            <a:r>
              <a:rPr lang="it-IT" sz="3200" b="0" i="0" u="none" strike="noStrike" dirty="0" err="1">
                <a:solidFill>
                  <a:srgbClr val="374151"/>
                </a:solidFill>
                <a:effectLst/>
                <a:latin typeface="Söhne"/>
              </a:rPr>
              <a:t>ask</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thoughtful</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questions</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actively</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listen</a:t>
            </a:r>
            <a:r>
              <a:rPr lang="it-IT" sz="3200" b="0" i="0" u="none" strike="noStrike" dirty="0">
                <a:solidFill>
                  <a:srgbClr val="374151"/>
                </a:solidFill>
                <a:effectLst/>
                <a:latin typeface="Söhne"/>
              </a:rPr>
              <a:t> to the </a:t>
            </a:r>
            <a:r>
              <a:rPr lang="it-IT" sz="3200" b="0" i="0" u="none" strike="noStrike" dirty="0" err="1">
                <a:solidFill>
                  <a:srgbClr val="374151"/>
                </a:solidFill>
                <a:effectLst/>
                <a:latin typeface="Söhne"/>
              </a:rPr>
              <a:t>answers</a:t>
            </a:r>
            <a:r>
              <a:rPr lang="it-IT" sz="3200" b="0" i="0" u="none" strike="noStrike" dirty="0">
                <a:solidFill>
                  <a:srgbClr val="374151"/>
                </a:solidFill>
                <a:effectLst/>
                <a:latin typeface="Söhne"/>
              </a:rPr>
              <a:t>, and </a:t>
            </a:r>
            <a:r>
              <a:rPr lang="it-IT" sz="3200" b="0" i="0" u="none" strike="noStrike" dirty="0" err="1">
                <a:solidFill>
                  <a:srgbClr val="374151"/>
                </a:solidFill>
                <a:effectLst/>
                <a:latin typeface="Söhne"/>
              </a:rPr>
              <a:t>engage</a:t>
            </a:r>
            <a:r>
              <a:rPr lang="it-IT" sz="3200" b="0" i="0" u="none" strike="noStrike" dirty="0">
                <a:solidFill>
                  <a:srgbClr val="374151"/>
                </a:solidFill>
                <a:effectLst/>
                <a:latin typeface="Söhne"/>
              </a:rPr>
              <a:t> in </a:t>
            </a:r>
            <a:r>
              <a:rPr lang="it-IT" sz="3200" b="0" i="0" u="none" strike="noStrike" dirty="0" err="1">
                <a:solidFill>
                  <a:srgbClr val="374151"/>
                </a:solidFill>
                <a:effectLst/>
                <a:latin typeface="Söhne"/>
              </a:rPr>
              <a:t>discussions</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It</a:t>
            </a:r>
            <a:r>
              <a:rPr lang="it-IT" sz="3200" b="0" i="0" u="none" strike="noStrike" dirty="0">
                <a:solidFill>
                  <a:srgbClr val="374151"/>
                </a:solidFill>
                <a:effectLst/>
                <a:latin typeface="Söhne"/>
              </a:rPr>
              <a:t> helps team </a:t>
            </a:r>
            <a:r>
              <a:rPr lang="it-IT" sz="3200" b="0" i="0" u="none" strike="noStrike" dirty="0" err="1">
                <a:solidFill>
                  <a:srgbClr val="374151"/>
                </a:solidFill>
                <a:effectLst/>
                <a:latin typeface="Söhne"/>
              </a:rPr>
              <a:t>members</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get</a:t>
            </a:r>
            <a:r>
              <a:rPr lang="it-IT" sz="3200" b="0" i="0" u="none" strike="noStrike" dirty="0">
                <a:solidFill>
                  <a:srgbClr val="374151"/>
                </a:solidFill>
                <a:effectLst/>
                <a:latin typeface="Söhne"/>
              </a:rPr>
              <a:t> to know </a:t>
            </a:r>
            <a:r>
              <a:rPr lang="it-IT" sz="3200" b="0" i="0" u="none" strike="noStrike" dirty="0" err="1">
                <a:solidFill>
                  <a:srgbClr val="374151"/>
                </a:solidFill>
                <a:effectLst/>
                <a:latin typeface="Söhne"/>
              </a:rPr>
              <a:t>each</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other</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better</a:t>
            </a:r>
            <a:r>
              <a:rPr lang="it-IT" sz="3200" b="0" i="0" u="none" strike="noStrike" dirty="0">
                <a:solidFill>
                  <a:srgbClr val="374151"/>
                </a:solidFill>
                <a:effectLst/>
                <a:latin typeface="Söhne"/>
              </a:rPr>
              <a:t>, build trust, and create a more </a:t>
            </a:r>
            <a:r>
              <a:rPr lang="it-IT" sz="3200" b="0" i="0" u="none" strike="noStrike" dirty="0" err="1">
                <a:solidFill>
                  <a:srgbClr val="374151"/>
                </a:solidFill>
                <a:effectLst/>
                <a:latin typeface="Söhne"/>
              </a:rPr>
              <a:t>cohesive</a:t>
            </a:r>
            <a:r>
              <a:rPr lang="it-IT" sz="3200" b="0" i="0" u="none" strike="noStrike" dirty="0">
                <a:solidFill>
                  <a:srgbClr val="374151"/>
                </a:solidFill>
                <a:effectLst/>
                <a:latin typeface="Söhne"/>
              </a:rPr>
              <a:t> team </a:t>
            </a:r>
            <a:r>
              <a:rPr lang="it-IT" sz="3200" b="0" i="0" u="none" strike="noStrike" dirty="0" err="1">
                <a:solidFill>
                  <a:srgbClr val="374151"/>
                </a:solidFill>
                <a:effectLst/>
                <a:latin typeface="Söhne"/>
              </a:rPr>
              <a:t>dynamic</a:t>
            </a:r>
            <a:r>
              <a:rPr lang="it-IT" sz="3200" b="0" i="0" u="none" strike="noStrike" dirty="0">
                <a:solidFill>
                  <a:srgbClr val="374151"/>
                </a:solidFill>
                <a:effectLst/>
                <a:latin typeface="Söhne"/>
              </a:rPr>
              <a:t>. The activity can be </a:t>
            </a:r>
            <a:r>
              <a:rPr lang="it-IT" sz="3200" b="0" i="0" u="none" strike="noStrike" dirty="0" err="1">
                <a:solidFill>
                  <a:srgbClr val="374151"/>
                </a:solidFill>
                <a:effectLst/>
                <a:latin typeface="Söhne"/>
              </a:rPr>
              <a:t>lighthearted</a:t>
            </a:r>
            <a:r>
              <a:rPr lang="it-IT" sz="3200" b="0" i="0" u="none" strike="noStrike" dirty="0">
                <a:solidFill>
                  <a:srgbClr val="374151"/>
                </a:solidFill>
                <a:effectLst/>
                <a:latin typeface="Söhne"/>
              </a:rPr>
              <a:t> and </a:t>
            </a:r>
            <a:r>
              <a:rPr lang="it-IT" sz="3200" b="0" i="0" u="none" strike="noStrike" dirty="0" err="1">
                <a:solidFill>
                  <a:srgbClr val="374151"/>
                </a:solidFill>
                <a:effectLst/>
                <a:latin typeface="Söhne"/>
              </a:rPr>
              <a:t>fun</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while</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also</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providing</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opportunities</a:t>
            </a:r>
            <a:r>
              <a:rPr lang="it-IT" sz="3200" b="0" i="0" u="none" strike="noStrike" dirty="0">
                <a:solidFill>
                  <a:srgbClr val="374151"/>
                </a:solidFill>
                <a:effectLst/>
                <a:latin typeface="Söhne"/>
              </a:rPr>
              <a:t> for </a:t>
            </a:r>
            <a:r>
              <a:rPr lang="it-IT" sz="3200" b="0" i="0" u="none" strike="noStrike" dirty="0" err="1">
                <a:solidFill>
                  <a:srgbClr val="374151"/>
                </a:solidFill>
                <a:effectLst/>
                <a:latin typeface="Söhne"/>
              </a:rPr>
              <a:t>deeper</a:t>
            </a:r>
            <a:r>
              <a:rPr lang="it-IT" sz="3200" b="0" i="0" u="none" strike="noStrike" dirty="0">
                <a:solidFill>
                  <a:srgbClr val="374151"/>
                </a:solidFill>
                <a:effectLst/>
                <a:latin typeface="Söhne"/>
              </a:rPr>
              <a:t> </a:t>
            </a:r>
            <a:r>
              <a:rPr lang="it-IT" sz="3200" b="0" i="0" u="none" strike="noStrike" dirty="0" err="1">
                <a:solidFill>
                  <a:srgbClr val="374151"/>
                </a:solidFill>
                <a:effectLst/>
                <a:latin typeface="Söhne"/>
              </a:rPr>
              <a:t>conversations</a:t>
            </a:r>
            <a:r>
              <a:rPr lang="it-IT" sz="3200" b="0" i="0" u="none" strike="noStrike" dirty="0">
                <a:solidFill>
                  <a:srgbClr val="374151"/>
                </a:solidFill>
                <a:effectLst/>
                <a:latin typeface="Söhne"/>
              </a:rPr>
              <a:t> and connections </a:t>
            </a:r>
            <a:r>
              <a:rPr lang="it-IT" sz="3200" b="0" i="0" u="none" strike="noStrike" dirty="0" err="1">
                <a:solidFill>
                  <a:srgbClr val="374151"/>
                </a:solidFill>
                <a:effectLst/>
                <a:latin typeface="Söhne"/>
              </a:rPr>
              <a:t>among</a:t>
            </a:r>
            <a:r>
              <a:rPr lang="it-IT" sz="3200" b="0" i="0" u="none" strike="noStrike" dirty="0">
                <a:solidFill>
                  <a:srgbClr val="374151"/>
                </a:solidFill>
                <a:effectLst/>
                <a:latin typeface="Söhne"/>
              </a:rPr>
              <a:t> team </a:t>
            </a:r>
            <a:r>
              <a:rPr lang="it-IT" sz="3200" b="0" i="0" u="none" strike="noStrike" dirty="0" err="1">
                <a:solidFill>
                  <a:srgbClr val="374151"/>
                </a:solidFill>
                <a:effectLst/>
                <a:latin typeface="Söhne"/>
              </a:rPr>
              <a:t>members</a:t>
            </a:r>
            <a:r>
              <a:rPr lang="it-IT" sz="3200" b="0" i="0" u="none" strike="noStrike" dirty="0">
                <a:solidFill>
                  <a:srgbClr val="374151"/>
                </a:solidFill>
                <a:effectLst/>
                <a:latin typeface="Söhne"/>
              </a:rPr>
              <a:t>. </a:t>
            </a:r>
          </a:p>
          <a:p>
            <a:pPr algn="l"/>
            <a:endParaRPr lang="it-IT" sz="3200" b="0" i="0" u="none" strike="noStrike" dirty="0">
              <a:solidFill>
                <a:srgbClr val="374151"/>
              </a:solidFill>
              <a:effectLst/>
              <a:latin typeface="Söhne"/>
            </a:endParaRPr>
          </a:p>
        </p:txBody>
      </p:sp>
      <p:sp>
        <p:nvSpPr>
          <p:cNvPr id="16" name="object 10">
            <a:extLst>
              <a:ext uri="{FF2B5EF4-FFF2-40B4-BE49-F238E27FC236}">
                <a16:creationId xmlns:a16="http://schemas.microsoft.com/office/drawing/2014/main" id="{172839AF-3E5F-B440-3762-5F1F213630B9}"/>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extLst>
      <p:ext uri="{BB962C8B-B14F-4D97-AF65-F5344CB8AC3E}">
        <p14:creationId xmlns:p14="http://schemas.microsoft.com/office/powerpoint/2010/main" val="265454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98804"/>
          </a:xfrm>
          <a:prstGeom prst="rect">
            <a:avLst/>
          </a:prstGeom>
        </p:spPr>
        <p:txBody>
          <a:bodyPr vert="horz" wrap="square" lIns="0" tIns="12700" rIns="0" bIns="0" rtlCol="0">
            <a:spAutoFit/>
          </a:bodyPr>
          <a:lstStyle/>
          <a:p>
            <a:pPr marL="12065" marR="5080" indent="-635" algn="ctr">
              <a:lnSpc>
                <a:spcPct val="100000"/>
              </a:lnSpc>
              <a:spcBef>
                <a:spcPts val="100"/>
              </a:spcBef>
            </a:pPr>
            <a:r>
              <a:rPr lang="en-US" sz="5400" b="1" dirty="0">
                <a:effectLst/>
                <a:latin typeface="Calibri" panose="020F0502020204030204" pitchFamily="34" charset="0"/>
                <a:ea typeface="Calibri" panose="020F0502020204030204" pitchFamily="34" charset="0"/>
              </a:rPr>
              <a:t>The learner is expected to be able to reflect, enhance and learn from cooperations</a:t>
            </a:r>
            <a:endParaRPr sz="5400" dirty="0">
              <a:latin typeface="Tahoma"/>
              <a:cs typeface="Tahoma"/>
            </a:endParaRPr>
          </a:p>
        </p:txBody>
      </p:sp>
      <p:sp>
        <p:nvSpPr>
          <p:cNvPr id="3" name="object 3"/>
          <p:cNvSpPr/>
          <p:nvPr/>
        </p:nvSpPr>
        <p:spPr>
          <a:xfrm>
            <a:off x="8077200" y="1583699"/>
            <a:ext cx="861060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algn="just">
              <a:lnSpc>
                <a:spcPct val="115000"/>
              </a:lnSpc>
              <a:spcBef>
                <a:spcPts val="600"/>
              </a:spcBef>
              <a:spcAft>
                <a:spcPts val="100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The </a:t>
            </a:r>
            <a:r>
              <a:rPr lang="en-US" sz="2400" dirty="0">
                <a:effectLst/>
                <a:latin typeface="Calibri" panose="020F0502020204030204" pitchFamily="34" charset="0"/>
                <a:ea typeface="Calibri" panose="020F0502020204030204" pitchFamily="34" charset="0"/>
                <a:cs typeface="Calibri" panose="020F0502020204030204" pitchFamily="34" charset="0"/>
              </a:rPr>
              <a:t>student is expected to be able to create  value through group cooperation </a:t>
            </a:r>
            <a:endParaRPr lang="it-IT" sz="2400" dirty="0">
              <a:effectLst/>
              <a:latin typeface="Calibri" panose="020F0502020204030204" pitchFamily="34" charset="0"/>
              <a:ea typeface="Calibri" panose="020F0502020204030204" pitchFamily="34" charset="0"/>
            </a:endParaRPr>
          </a:p>
          <a:p>
            <a:pPr marL="342900" lvl="0" indent="-342900" algn="just">
              <a:lnSpc>
                <a:spcPct val="115000"/>
              </a:lnSpc>
              <a:spcAft>
                <a:spcPts val="1000"/>
              </a:spcAft>
              <a:buClr>
                <a:srgbClr val="374151"/>
              </a:buClr>
              <a:buSzPts val="1200"/>
              <a:buFont typeface="+mj-lt"/>
              <a:buAutoNum type="arabicPeriod"/>
            </a:pPr>
            <a:r>
              <a:rPr lang="en-US" sz="2400" u="none" strike="noStrike" dirty="0">
                <a:effectLst/>
                <a:latin typeface="Calibri" panose="020F0502020204030204" pitchFamily="34" charset="0"/>
                <a:ea typeface="Roboto" panose="02000000000000000000" pitchFamily="2" charset="0"/>
                <a:cs typeface="Calibri" panose="020F0502020204030204" pitchFamily="34" charset="0"/>
              </a:rPr>
              <a:t>Understand the significance of team dynamics for effective collaboration </a:t>
            </a:r>
            <a:endParaRPr lang="it-IT" sz="2400" u="none" strike="noStrike"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gn="just">
              <a:lnSpc>
                <a:spcPct val="115000"/>
              </a:lnSpc>
              <a:spcAft>
                <a:spcPts val="1000"/>
              </a:spcAft>
              <a:buClr>
                <a:srgbClr val="374151"/>
              </a:buClr>
              <a:buSzPts val="1200"/>
              <a:buFont typeface="+mj-lt"/>
              <a:buAutoNum type="arabicPeriod"/>
            </a:pPr>
            <a:r>
              <a:rPr lang="en-US" sz="2400" u="none" strike="noStrike" dirty="0">
                <a:effectLst/>
                <a:latin typeface="Calibri" panose="020F0502020204030204" pitchFamily="34" charset="0"/>
                <a:ea typeface="Roboto" panose="02000000000000000000" pitchFamily="2" charset="0"/>
                <a:cs typeface="Calibri" panose="020F0502020204030204" pitchFamily="34" charset="0"/>
              </a:rPr>
              <a:t>Improve communication skills for better team interaction   </a:t>
            </a:r>
            <a:endParaRPr lang="it-IT" sz="2400" u="none" strike="noStrike"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gn="just">
              <a:lnSpc>
                <a:spcPct val="115000"/>
              </a:lnSpc>
              <a:spcAft>
                <a:spcPts val="1000"/>
              </a:spcAft>
              <a:buClr>
                <a:srgbClr val="374151"/>
              </a:buClr>
              <a:buSzPts val="1200"/>
              <a:buFont typeface="+mj-lt"/>
              <a:buAutoNum type="arabicPeriod"/>
            </a:pPr>
            <a:r>
              <a:rPr lang="en-US" sz="2400" u="none" strike="noStrike" dirty="0">
                <a:effectLst/>
                <a:latin typeface="Calibri" panose="020F0502020204030204" pitchFamily="34" charset="0"/>
                <a:ea typeface="Roboto" panose="02000000000000000000" pitchFamily="2" charset="0"/>
                <a:cs typeface="Calibri" panose="020F0502020204030204" pitchFamily="34" charset="0"/>
              </a:rPr>
              <a:t>Strengthen collaboration and cooperation within the team.</a:t>
            </a:r>
            <a:endParaRPr lang="it-IT" sz="2400" u="none" strike="noStrike"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gn="just">
              <a:lnSpc>
                <a:spcPct val="115000"/>
              </a:lnSpc>
              <a:spcAft>
                <a:spcPts val="1000"/>
              </a:spcAft>
              <a:buClr>
                <a:srgbClr val="374151"/>
              </a:buClr>
              <a:buSzPts val="1200"/>
              <a:buFont typeface="+mj-lt"/>
              <a:buAutoNum type="arabicPeriod"/>
            </a:pPr>
            <a:r>
              <a:rPr lang="en-US" sz="2400" u="none" strike="noStrike" dirty="0">
                <a:effectLst/>
                <a:latin typeface="Calibri" panose="020F0502020204030204" pitchFamily="34" charset="0"/>
                <a:ea typeface="Roboto" panose="02000000000000000000" pitchFamily="2" charset="0"/>
                <a:cs typeface="Calibri" panose="020F0502020204030204" pitchFamily="34" charset="0"/>
              </a:rPr>
              <a:t>Develop conflict resolution skills to address and resolve conflicts effectively.</a:t>
            </a:r>
            <a:endParaRPr lang="it-IT" sz="2400" u="none" strike="noStrike" dirty="0">
              <a:effectLst/>
              <a:latin typeface="Roboto" panose="02000000000000000000" pitchFamily="2" charset="0"/>
              <a:ea typeface="Roboto" panose="02000000000000000000" pitchFamily="2" charset="0"/>
              <a:cs typeface="Roboto" panose="02000000000000000000" pitchFamily="2" charset="0"/>
            </a:endParaRPr>
          </a:p>
          <a:p>
            <a:pPr marL="342900" lvl="0" indent="-342900" algn="just">
              <a:lnSpc>
                <a:spcPct val="115000"/>
              </a:lnSpc>
              <a:spcAft>
                <a:spcPts val="1000"/>
              </a:spcAft>
              <a:buClr>
                <a:srgbClr val="374151"/>
              </a:buClr>
              <a:buSzPts val="1200"/>
              <a:buFont typeface="+mj-lt"/>
              <a:buAutoNum type="arabicPeriod"/>
            </a:pPr>
            <a:r>
              <a:rPr lang="en-US" sz="2400" u="none" strike="noStrike" dirty="0">
                <a:effectLst/>
                <a:latin typeface="Calibri" panose="020F0502020204030204" pitchFamily="34" charset="0"/>
                <a:ea typeface="Roboto" panose="02000000000000000000" pitchFamily="2" charset="0"/>
                <a:cs typeface="Calibri" panose="020F0502020204030204" pitchFamily="34" charset="0"/>
              </a:rPr>
              <a:t>Build trust and foster a cohesive team through open communication and mutual respect.</a:t>
            </a:r>
            <a:endParaRPr lang="it-IT" sz="2400" u="none" strike="noStrike" dirty="0">
              <a:effectLst/>
              <a:latin typeface="Roboto" panose="02000000000000000000" pitchFamily="2" charset="0"/>
              <a:ea typeface="Roboto" panose="02000000000000000000" pitchFamily="2" charset="0"/>
              <a:cs typeface="Roboto" panose="02000000000000000000" pitchFamily="2" charset="0"/>
            </a:endParaRPr>
          </a:p>
          <a:p>
            <a:pPr algn="just"/>
            <a:r>
              <a:rPr lang="en-US" sz="2400" dirty="0">
                <a:effectLst/>
                <a:latin typeface="Calibri" panose="020F0502020204030204" pitchFamily="34" charset="0"/>
                <a:ea typeface="Calibri" panose="020F0502020204030204" pitchFamily="34" charset="0"/>
              </a:rPr>
              <a:t>Implementing effective risk management strategies: Participants will learn the importance of identifying and managing risks within the team context.</a:t>
            </a:r>
            <a:endParaRPr lang="en-US" sz="2400" b="1"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17927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5" name="object 3"/>
          <p:cNvSpPr/>
          <p:nvPr/>
        </p:nvSpPr>
        <p:spPr>
          <a:xfrm>
            <a:off x="8001000" y="1714500"/>
            <a:ext cx="9135077" cy="6934199"/>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just">
              <a:lnSpc>
                <a:spcPct val="150000"/>
              </a:lnSpc>
            </a:pPr>
            <a:r>
              <a:rPr lang="en-US" sz="2400" dirty="0">
                <a:effectLst/>
                <a:latin typeface="Calibri" panose="020F0502020204030204" pitchFamily="34" charset="0"/>
                <a:ea typeface="Calibri" panose="020F0502020204030204" pitchFamily="34" charset="0"/>
              </a:rPr>
              <a:t>The workshop </a:t>
            </a:r>
            <a:r>
              <a:rPr lang="en-US" sz="2400" b="1" dirty="0">
                <a:effectLst/>
                <a:latin typeface="Calibri" panose="020F0502020204030204" pitchFamily="34" charset="0"/>
                <a:ea typeface="Calibri" panose="020F0502020204030204" pitchFamily="34" charset="0"/>
              </a:rPr>
              <a:t>"Building a Team capable to work effectively together" </a:t>
            </a:r>
            <a:r>
              <a:rPr lang="en-US" sz="2400" dirty="0">
                <a:effectLst/>
                <a:latin typeface="Calibri" panose="020F0502020204030204" pitchFamily="34" charset="0"/>
                <a:ea typeface="Calibri" panose="020F0502020204030204" pitchFamily="34" charset="0"/>
              </a:rPr>
              <a:t>focuses on equipping participants with the necessary skills to foster collaboration and productivity within their teams. By understanding the significance of team dynamics, participants will learn how to create a positive and cohesive team environment. Effective communication skills will be emphasized, enabling participants to express ideas clearly and provide valuable feedback. The workshop will also cover strategies for strengthening collaboration, promoting cooperation, and resolving conflicts in a constructive manner. By building trust and fostering an inclusive team culture, participants will be equipped with the tools to enhance team performance and achieve collective goals.</a:t>
            </a:r>
            <a:endParaRPr sz="2400" dirty="0"/>
          </a:p>
        </p:txBody>
      </p:sp>
      <p:sp>
        <p:nvSpPr>
          <p:cNvPr id="13" name="object 10">
            <a:extLst>
              <a:ext uri="{FF2B5EF4-FFF2-40B4-BE49-F238E27FC236}">
                <a16:creationId xmlns:a16="http://schemas.microsoft.com/office/drawing/2014/main" id="{8C927061-28CF-94F9-EA26-16597C4D167B}"/>
              </a:ext>
            </a:extLst>
          </p:cNvPr>
          <p:cNvSpPr txBox="1">
            <a:spLocks/>
          </p:cNvSpPr>
          <p:nvPr/>
        </p:nvSpPr>
        <p:spPr>
          <a:xfrm>
            <a:off x="4800600" y="293481"/>
            <a:ext cx="10744199"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b="1" kern="0">
                <a:latin typeface="Calibri" panose="020F0502020204030204" pitchFamily="34" charset="0"/>
                <a:ea typeface="Calibri" panose="020F0502020204030204" pitchFamily="34" charset="0"/>
              </a:rPr>
              <a:t>To reflect, enhance and learn from cooperations</a:t>
            </a:r>
            <a:endParaRPr lang="en-US" b="1" kern="0" spc="60" dirty="0"/>
          </a:p>
        </p:txBody>
      </p:sp>
      <p:sp>
        <p:nvSpPr>
          <p:cNvPr id="3" name="object 2">
            <a:extLst>
              <a:ext uri="{FF2B5EF4-FFF2-40B4-BE49-F238E27FC236}">
                <a16:creationId xmlns:a16="http://schemas.microsoft.com/office/drawing/2014/main" id="{D0C4DD2C-8759-7DEF-A69C-ABBE4B3CCCB2}"/>
              </a:ext>
            </a:extLst>
          </p:cNvPr>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Tree>
    <p:extLst>
      <p:ext uri="{BB962C8B-B14F-4D97-AF65-F5344CB8AC3E}">
        <p14:creationId xmlns:p14="http://schemas.microsoft.com/office/powerpoint/2010/main" val="1336542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5" name="object 3"/>
          <p:cNvSpPr/>
          <p:nvPr/>
        </p:nvSpPr>
        <p:spPr>
          <a:xfrm>
            <a:off x="8001000" y="1333500"/>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2400" dirty="0"/>
          </a:p>
          <a:p>
            <a:pPr lvl="1"/>
            <a:r>
              <a:rPr lang="en-US" sz="2400" dirty="0"/>
              <a:t>In general, in order to consider a group of people as a group, these basic premises are first of all necessary:</a:t>
            </a:r>
          </a:p>
          <a:p>
            <a:pPr lvl="1"/>
            <a:r>
              <a:rPr lang="en-US" sz="2400" dirty="0"/>
              <a:t>1- Interdependence between individuals</a:t>
            </a:r>
          </a:p>
          <a:p>
            <a:pPr lvl="1"/>
            <a:r>
              <a:rPr lang="en-US" sz="2400" dirty="0"/>
              <a:t>2- Pursuit of the same goal</a:t>
            </a:r>
          </a:p>
          <a:p>
            <a:pPr lvl="1"/>
            <a:r>
              <a:rPr lang="en-US" sz="2400" dirty="0"/>
              <a:t>3- The need for belonging and sharing</a:t>
            </a:r>
          </a:p>
          <a:p>
            <a:pPr lvl="1"/>
            <a:r>
              <a:rPr lang="en-US" sz="2400" dirty="0"/>
              <a:t>4- Cohesion</a:t>
            </a:r>
          </a:p>
          <a:p>
            <a:pPr lvl="1"/>
            <a:r>
              <a:rPr lang="en-US" sz="2400" dirty="0"/>
              <a:t>5- Presence of defined roles</a:t>
            </a:r>
            <a:endParaRPr sz="2400" dirty="0"/>
          </a:p>
        </p:txBody>
      </p:sp>
      <p:sp>
        <p:nvSpPr>
          <p:cNvPr id="36" name="object 4"/>
          <p:cNvSpPr/>
          <p:nvPr/>
        </p:nvSpPr>
        <p:spPr>
          <a:xfrm>
            <a:off x="7987062" y="5219700"/>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pPr>
              <a:spcAft>
                <a:spcPts val="1200"/>
              </a:spcAft>
            </a:pPr>
            <a:r>
              <a:rPr lang="en-US" sz="2400" dirty="0"/>
              <a:t>1- INTERDEPENDENCE</a:t>
            </a:r>
          </a:p>
          <a:p>
            <a:pPr>
              <a:spcAft>
                <a:spcPts val="1200"/>
              </a:spcAft>
            </a:pPr>
            <a:r>
              <a:rPr lang="en-US" sz="2400" dirty="0"/>
              <a:t>Belonging to a group determines a relationship of mutual dependence between the individual members of the group</a:t>
            </a:r>
          </a:p>
          <a:p>
            <a:pPr>
              <a:spcAft>
                <a:spcPts val="1200"/>
              </a:spcAft>
            </a:pPr>
            <a:r>
              <a:rPr lang="en-US" sz="2400" dirty="0"/>
              <a:t>A series of behaviors is determined, some belonging to the intimacy of each individual and others learned instead in contact with the group.</a:t>
            </a:r>
          </a:p>
          <a:p>
            <a:pPr algn="ctr">
              <a:spcAft>
                <a:spcPts val="1200"/>
              </a:spcAft>
            </a:pPr>
            <a:r>
              <a:rPr lang="en-US" sz="2400" dirty="0"/>
              <a:t>Practically</a:t>
            </a:r>
          </a:p>
          <a:p>
            <a:pPr algn="ctr">
              <a:spcAft>
                <a:spcPts val="1200"/>
              </a:spcAft>
            </a:pPr>
            <a:r>
              <a:rPr lang="en-US" sz="2800" b="1" dirty="0">
                <a:solidFill>
                  <a:srgbClr val="AF5737"/>
                </a:solidFill>
              </a:rPr>
              <a:t>IT IS NOT SUFFICIENT TO MAKE THE ADDITION OF TWO PEOPLE</a:t>
            </a:r>
            <a:endParaRPr sz="2800" b="1" dirty="0">
              <a:solidFill>
                <a:srgbClr val="AF5737"/>
              </a:solidFill>
            </a:endParaRPr>
          </a:p>
        </p:txBody>
      </p:sp>
      <p:sp>
        <p:nvSpPr>
          <p:cNvPr id="11" name="object 10">
            <a:extLst>
              <a:ext uri="{FF2B5EF4-FFF2-40B4-BE49-F238E27FC236}">
                <a16:creationId xmlns:a16="http://schemas.microsoft.com/office/drawing/2014/main" id="{D870B20E-0C67-CEE7-0D58-D35DEA1A3551}"/>
              </a:ext>
            </a:extLst>
          </p:cNvPr>
          <p:cNvSpPr txBox="1">
            <a:spLocks/>
          </p:cNvSpPr>
          <p:nvPr/>
        </p:nvSpPr>
        <p:spPr>
          <a:xfrm>
            <a:off x="4800600" y="293481"/>
            <a:ext cx="10744199"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b="1" kern="0">
                <a:latin typeface="Calibri" panose="020F0502020204030204" pitchFamily="34" charset="0"/>
                <a:ea typeface="Calibri" panose="020F0502020204030204" pitchFamily="34" charset="0"/>
              </a:rPr>
              <a:t>To reflect, enhance and learn from cooperations</a:t>
            </a:r>
            <a:endParaRPr lang="en-US" b="1" kern="0" spc="60" dirty="0"/>
          </a:p>
        </p:txBody>
      </p:sp>
    </p:spTree>
    <p:extLst>
      <p:ext uri="{BB962C8B-B14F-4D97-AF65-F5344CB8AC3E}">
        <p14:creationId xmlns:p14="http://schemas.microsoft.com/office/powerpoint/2010/main" val="211032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dirty="0">
              <a:latin typeface="Tahoma"/>
              <a:cs typeface="Tahoma"/>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5" name="object 3"/>
          <p:cNvSpPr/>
          <p:nvPr/>
        </p:nvSpPr>
        <p:spPr>
          <a:xfrm>
            <a:off x="7961662" y="1333500"/>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dirty="0"/>
              <a:t>2- SAME GOAL to reach</a:t>
            </a:r>
          </a:p>
          <a:p>
            <a:pPr lvl="1"/>
            <a:r>
              <a:rPr lang="en-US" sz="3000" dirty="0"/>
              <a:t>It must be clear and shared by all The greater the clarity of definition, the more intense and stimulating the work to achieve it will be</a:t>
            </a:r>
          </a:p>
          <a:p>
            <a:pPr lvl="1"/>
            <a:endParaRPr lang="en-US" sz="3000" dirty="0"/>
          </a:p>
          <a:p>
            <a:pPr lvl="1"/>
            <a:r>
              <a:rPr lang="en-US" sz="3000" dirty="0"/>
              <a:t>N.B. every single member of the group must know the purpose of his work….</a:t>
            </a:r>
            <a:endParaRPr sz="3000" dirty="0"/>
          </a:p>
        </p:txBody>
      </p:sp>
      <p:sp>
        <p:nvSpPr>
          <p:cNvPr id="36" name="object 4"/>
          <p:cNvSpPr/>
          <p:nvPr/>
        </p:nvSpPr>
        <p:spPr>
          <a:xfrm>
            <a:off x="7987062" y="5219700"/>
            <a:ext cx="9029700" cy="36957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pPr marL="449263">
              <a:spcAft>
                <a:spcPts val="1200"/>
              </a:spcAft>
            </a:pPr>
            <a:r>
              <a:rPr lang="en-US" sz="2800" dirty="0"/>
              <a:t>3- BELONGING – SHARING</a:t>
            </a:r>
          </a:p>
          <a:p>
            <a:pPr marL="449263">
              <a:spcAft>
                <a:spcPts val="1200"/>
              </a:spcAft>
            </a:pPr>
            <a:r>
              <a:rPr lang="en-US" sz="2800" dirty="0"/>
              <a:t>Sense of Belonging to others, feeling well accepted and accepting the other precisely by virtue of a common vision</a:t>
            </a:r>
          </a:p>
          <a:p>
            <a:pPr marL="449263">
              <a:spcAft>
                <a:spcPts val="1200"/>
              </a:spcAft>
            </a:pPr>
            <a:r>
              <a:rPr lang="en-US" sz="2800" dirty="0"/>
              <a:t>Sharing a common ideological basis that lies behind the behaviors and "beliefs" of the members</a:t>
            </a:r>
            <a:endParaRPr sz="2800" dirty="0"/>
          </a:p>
        </p:txBody>
      </p:sp>
      <p:sp>
        <p:nvSpPr>
          <p:cNvPr id="11" name="object 10">
            <a:extLst>
              <a:ext uri="{FF2B5EF4-FFF2-40B4-BE49-F238E27FC236}">
                <a16:creationId xmlns:a16="http://schemas.microsoft.com/office/drawing/2014/main" id="{1038C654-D660-8DE1-B5FB-5ACF9E855E56}"/>
              </a:ext>
            </a:extLst>
          </p:cNvPr>
          <p:cNvSpPr txBox="1">
            <a:spLocks/>
          </p:cNvSpPr>
          <p:nvPr/>
        </p:nvSpPr>
        <p:spPr>
          <a:xfrm>
            <a:off x="4800600" y="293481"/>
            <a:ext cx="10744199"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b="1" kern="0">
                <a:latin typeface="Calibri" panose="020F0502020204030204" pitchFamily="34" charset="0"/>
                <a:ea typeface="Calibri" panose="020F0502020204030204" pitchFamily="34" charset="0"/>
              </a:rPr>
              <a:t>To reflect, enhance and learn from cooperations</a:t>
            </a:r>
            <a:endParaRPr lang="en-US" b="1" kern="0" spc="60" dirty="0"/>
          </a:p>
        </p:txBody>
      </p:sp>
    </p:spTree>
    <p:extLst>
      <p:ext uri="{BB962C8B-B14F-4D97-AF65-F5344CB8AC3E}">
        <p14:creationId xmlns:p14="http://schemas.microsoft.com/office/powerpoint/2010/main" val="4149742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63212" y="2638488"/>
            <a:ext cx="5427345" cy="4902200"/>
          </a:xfrm>
          <a:prstGeom prst="rect">
            <a:avLst/>
          </a:prstGeom>
        </p:spPr>
        <p:txBody>
          <a:bodyPr vert="horz" wrap="square" lIns="0" tIns="12700" rIns="0" bIns="0" rtlCol="0">
            <a:spAutoFit/>
          </a:bodyPr>
          <a:lstStyle/>
          <a:p>
            <a:pPr marL="12700" marR="5080" algn="ctr">
              <a:lnSpc>
                <a:spcPct val="100000"/>
              </a:lnSpc>
              <a:spcBef>
                <a:spcPts val="100"/>
              </a:spcBef>
            </a:pPr>
            <a:r>
              <a:rPr sz="8000" spc="240" dirty="0">
                <a:latin typeface="Tahoma"/>
                <a:cs typeface="Tahoma"/>
              </a:rPr>
              <a:t>Any </a:t>
            </a:r>
            <a:r>
              <a:rPr sz="8000" spc="245" dirty="0">
                <a:latin typeface="Tahoma"/>
                <a:cs typeface="Tahoma"/>
              </a:rPr>
              <a:t> </a:t>
            </a:r>
            <a:r>
              <a:rPr sz="8000" spc="185" dirty="0">
                <a:latin typeface="Tahoma"/>
                <a:cs typeface="Tahoma"/>
              </a:rPr>
              <a:t>additional </a:t>
            </a:r>
            <a:r>
              <a:rPr sz="8000" spc="190" dirty="0">
                <a:latin typeface="Tahoma"/>
                <a:cs typeface="Tahoma"/>
              </a:rPr>
              <a:t> </a:t>
            </a:r>
            <a:r>
              <a:rPr sz="8000" spc="95" dirty="0">
                <a:latin typeface="Tahoma"/>
                <a:cs typeface="Tahoma"/>
              </a:rPr>
              <a:t>i</a:t>
            </a:r>
            <a:r>
              <a:rPr sz="8000" spc="75" dirty="0">
                <a:latin typeface="Tahoma"/>
                <a:cs typeface="Tahoma"/>
              </a:rPr>
              <a:t>n</a:t>
            </a:r>
            <a:r>
              <a:rPr sz="8000" spc="5" dirty="0">
                <a:latin typeface="Tahoma"/>
                <a:cs typeface="Tahoma"/>
              </a:rPr>
              <a:t>f</a:t>
            </a:r>
            <a:r>
              <a:rPr sz="8000" spc="455" dirty="0">
                <a:latin typeface="Tahoma"/>
                <a:cs typeface="Tahoma"/>
              </a:rPr>
              <a:t>o</a:t>
            </a:r>
            <a:r>
              <a:rPr sz="8000" spc="245" dirty="0">
                <a:latin typeface="Tahoma"/>
                <a:cs typeface="Tahoma"/>
              </a:rPr>
              <a:t>r</a:t>
            </a:r>
            <a:r>
              <a:rPr sz="8000" spc="345" dirty="0">
                <a:latin typeface="Tahoma"/>
                <a:cs typeface="Tahoma"/>
              </a:rPr>
              <a:t>m</a:t>
            </a:r>
            <a:r>
              <a:rPr sz="8000" spc="-70" dirty="0">
                <a:latin typeface="Tahoma"/>
                <a:cs typeface="Tahoma"/>
              </a:rPr>
              <a:t>a</a:t>
            </a:r>
            <a:r>
              <a:rPr sz="8000" spc="385" dirty="0">
                <a:latin typeface="Tahoma"/>
                <a:cs typeface="Tahoma"/>
              </a:rPr>
              <a:t>t</a:t>
            </a:r>
            <a:r>
              <a:rPr sz="8000" spc="95" dirty="0">
                <a:latin typeface="Tahoma"/>
                <a:cs typeface="Tahoma"/>
              </a:rPr>
              <a:t>i</a:t>
            </a:r>
            <a:r>
              <a:rPr sz="8000" spc="455" dirty="0">
                <a:latin typeface="Tahoma"/>
                <a:cs typeface="Tahoma"/>
              </a:rPr>
              <a:t>o</a:t>
            </a:r>
            <a:r>
              <a:rPr sz="8000" spc="55" dirty="0">
                <a:latin typeface="Tahoma"/>
                <a:cs typeface="Tahoma"/>
              </a:rPr>
              <a:t>n  </a:t>
            </a:r>
            <a:r>
              <a:rPr sz="8000" spc="195" dirty="0">
                <a:latin typeface="Tahoma"/>
                <a:cs typeface="Tahoma"/>
              </a:rPr>
              <a:t>required</a:t>
            </a:r>
            <a:endParaRPr sz="8000">
              <a:latin typeface="Tahoma"/>
              <a:cs typeface="Tahoma"/>
            </a:endParaRP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5" name="object 3"/>
          <p:cNvSpPr/>
          <p:nvPr/>
        </p:nvSpPr>
        <p:spPr>
          <a:xfrm>
            <a:off x="7961662" y="1333500"/>
            <a:ext cx="9029700" cy="36957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r>
              <a:rPr lang="en-US" sz="3000" dirty="0"/>
              <a:t>4 - COHESION = BOND BETWEEN COMPONENTS</a:t>
            </a:r>
          </a:p>
          <a:p>
            <a:pPr lvl="1"/>
            <a:r>
              <a:rPr lang="en-US" sz="3000" dirty="0"/>
              <a:t>Cohesion is a positive feature of one's own team- cohesive teams encourage cooperation: team goals exceed individual goals</a:t>
            </a:r>
          </a:p>
          <a:p>
            <a:pPr lvl="1"/>
            <a:r>
              <a:rPr lang="en-US" sz="3000" dirty="0"/>
              <a:t>- cohesive teams encourage greater social influence: it sets norms for its members- cohesive teams attract and retain valuable members: they help their members cope with difficulties</a:t>
            </a:r>
            <a:endParaRPr sz="3000" dirty="0"/>
          </a:p>
        </p:txBody>
      </p:sp>
      <p:sp>
        <p:nvSpPr>
          <p:cNvPr id="36" name="object 4"/>
          <p:cNvSpPr/>
          <p:nvPr/>
        </p:nvSpPr>
        <p:spPr>
          <a:xfrm>
            <a:off x="7987062" y="5219700"/>
            <a:ext cx="9029700" cy="4038600"/>
          </a:xfrm>
          <a:custGeom>
            <a:avLst/>
            <a:gdLst/>
            <a:ahLst/>
            <a:cxnLst/>
            <a:rect l="l" t="t" r="r" b="b"/>
            <a:pathLst>
              <a:path w="9029700" h="3695700">
                <a:moveTo>
                  <a:pt x="8858661" y="3695700"/>
                </a:moveTo>
                <a:lnTo>
                  <a:pt x="170684" y="3695700"/>
                </a:lnTo>
                <a:lnTo>
                  <a:pt x="125198" y="3689619"/>
                </a:lnTo>
                <a:lnTo>
                  <a:pt x="84394" y="3672445"/>
                </a:lnTo>
                <a:lnTo>
                  <a:pt x="49871" y="3645780"/>
                </a:lnTo>
                <a:lnTo>
                  <a:pt x="23232" y="3611225"/>
                </a:lnTo>
                <a:lnTo>
                  <a:pt x="6074" y="3570381"/>
                </a:lnTo>
                <a:lnTo>
                  <a:pt x="0" y="3524851"/>
                </a:lnTo>
                <a:lnTo>
                  <a:pt x="0" y="170848"/>
                </a:lnTo>
                <a:lnTo>
                  <a:pt x="6074" y="125318"/>
                </a:lnTo>
                <a:lnTo>
                  <a:pt x="23232" y="84474"/>
                </a:lnTo>
                <a:lnTo>
                  <a:pt x="49871" y="49919"/>
                </a:lnTo>
                <a:lnTo>
                  <a:pt x="84394" y="23254"/>
                </a:lnTo>
                <a:lnTo>
                  <a:pt x="125198" y="6080"/>
                </a:lnTo>
                <a:lnTo>
                  <a:pt x="170684" y="0"/>
                </a:lnTo>
                <a:lnTo>
                  <a:pt x="8858661" y="0"/>
                </a:lnTo>
                <a:lnTo>
                  <a:pt x="8904147" y="6080"/>
                </a:lnTo>
                <a:lnTo>
                  <a:pt x="8944951" y="23254"/>
                </a:lnTo>
                <a:lnTo>
                  <a:pt x="8979474" y="49919"/>
                </a:lnTo>
                <a:lnTo>
                  <a:pt x="9006114" y="84474"/>
                </a:lnTo>
                <a:lnTo>
                  <a:pt x="9023271" y="125318"/>
                </a:lnTo>
                <a:lnTo>
                  <a:pt x="9029346" y="170848"/>
                </a:lnTo>
                <a:lnTo>
                  <a:pt x="9029346" y="3524851"/>
                </a:lnTo>
                <a:lnTo>
                  <a:pt x="9023271" y="3570381"/>
                </a:lnTo>
                <a:lnTo>
                  <a:pt x="9006114" y="3611225"/>
                </a:lnTo>
                <a:lnTo>
                  <a:pt x="8979474" y="3645780"/>
                </a:lnTo>
                <a:lnTo>
                  <a:pt x="8944951" y="3672445"/>
                </a:lnTo>
                <a:lnTo>
                  <a:pt x="8904147" y="3689619"/>
                </a:lnTo>
                <a:lnTo>
                  <a:pt x="8858661" y="3695700"/>
                </a:lnTo>
                <a:close/>
              </a:path>
            </a:pathLst>
          </a:custGeom>
          <a:solidFill>
            <a:srgbClr val="F1D0C7"/>
          </a:solidFill>
        </p:spPr>
        <p:txBody>
          <a:bodyPr wrap="square" lIns="0" tIns="0" rIns="0" bIns="0" rtlCol="0"/>
          <a:lstStyle/>
          <a:p>
            <a:pPr marL="450850">
              <a:spcAft>
                <a:spcPts val="1200"/>
              </a:spcAft>
            </a:pPr>
            <a:r>
              <a:rPr lang="en-US" sz="2800" dirty="0"/>
              <a:t>5-DEFINED ROLES</a:t>
            </a:r>
          </a:p>
          <a:p>
            <a:pPr marL="450850">
              <a:spcAft>
                <a:spcPts val="1200"/>
              </a:spcAft>
            </a:pPr>
            <a:r>
              <a:rPr lang="en-US" sz="2600" dirty="0"/>
              <a:t>The role represents the part assigned to each member of the group according to the recognition of his skills and abilities;  Definition:</a:t>
            </a:r>
          </a:p>
          <a:p>
            <a:pPr marL="450850">
              <a:spcAft>
                <a:spcPts val="1200"/>
              </a:spcAft>
            </a:pPr>
            <a:r>
              <a:rPr lang="en-US" sz="2600" dirty="0"/>
              <a:t>the set of behaviors expected from those who occupy a certain position within the group itself creates expectations. For example :role of a teacher = what a teacher must do, must teach, evaluate, </a:t>
            </a:r>
            <a:r>
              <a:rPr lang="en-US" sz="2600" dirty="0" err="1"/>
              <a:t>etc.role</a:t>
            </a:r>
            <a:r>
              <a:rPr lang="en-US" sz="2600" dirty="0"/>
              <a:t> of a salesman = welcoming, listening, proposing, selling ...</a:t>
            </a:r>
            <a:endParaRPr sz="2600" dirty="0"/>
          </a:p>
        </p:txBody>
      </p:sp>
      <p:sp>
        <p:nvSpPr>
          <p:cNvPr id="11" name="object 10">
            <a:extLst>
              <a:ext uri="{FF2B5EF4-FFF2-40B4-BE49-F238E27FC236}">
                <a16:creationId xmlns:a16="http://schemas.microsoft.com/office/drawing/2014/main" id="{1A168CC2-7321-B3F4-6536-790130B07BA7}"/>
              </a:ext>
            </a:extLst>
          </p:cNvPr>
          <p:cNvSpPr txBox="1">
            <a:spLocks/>
          </p:cNvSpPr>
          <p:nvPr/>
        </p:nvSpPr>
        <p:spPr>
          <a:xfrm>
            <a:off x="4800600" y="293481"/>
            <a:ext cx="10744199"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lgn="ctr">
              <a:spcBef>
                <a:spcPts val="100"/>
              </a:spcBef>
            </a:pPr>
            <a:r>
              <a:rPr lang="en-US" b="1" kern="0">
                <a:latin typeface="Calibri" panose="020F0502020204030204" pitchFamily="34" charset="0"/>
                <a:ea typeface="Calibri" panose="020F0502020204030204" pitchFamily="34" charset="0"/>
              </a:rPr>
              <a:t>To reflect, enhance and learn from cooperations</a:t>
            </a:r>
            <a:endParaRPr lang="en-US" b="1" kern="0" spc="60" dirty="0"/>
          </a:p>
        </p:txBody>
      </p:sp>
    </p:spTree>
    <p:extLst>
      <p:ext uri="{BB962C8B-B14F-4D97-AF65-F5344CB8AC3E}">
        <p14:creationId xmlns:p14="http://schemas.microsoft.com/office/powerpoint/2010/main" val="1797042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i="1"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3146820" y="4767113"/>
            <a:ext cx="11483580" cy="2769989"/>
          </a:xfrm>
          <a:prstGeom prst="rect">
            <a:avLst/>
          </a:prstGeom>
        </p:spPr>
        <p:txBody>
          <a:bodyPr wrap="square">
            <a:spAutoFit/>
          </a:bodyPr>
          <a:lstStyle/>
          <a:p>
            <a:pPr>
              <a:spcAft>
                <a:spcPts val="1800"/>
              </a:spcAft>
            </a:pPr>
            <a:r>
              <a:rPr lang="en-US" sz="3600" dirty="0"/>
              <a:t>Within each group, each student must write their own answer to the question.</a:t>
            </a:r>
          </a:p>
          <a:p>
            <a:pPr>
              <a:spcAft>
                <a:spcPts val="1800"/>
              </a:spcAft>
            </a:pPr>
            <a:r>
              <a:rPr lang="en-US" sz="3600" dirty="0"/>
              <a:t>In turn, each of them reads the answer they gave.</a:t>
            </a:r>
          </a:p>
          <a:p>
            <a:pPr>
              <a:spcAft>
                <a:spcPts val="1800"/>
              </a:spcAft>
            </a:pPr>
            <a:r>
              <a:rPr lang="en-US" sz="3600" dirty="0"/>
              <a:t>A student writes a summary of what the group's answer is</a:t>
            </a:r>
            <a:endParaRPr lang="it-IT" sz="3600" dirty="0"/>
          </a:p>
        </p:txBody>
      </p:sp>
      <p:sp>
        <p:nvSpPr>
          <p:cNvPr id="15" name="object 10">
            <a:extLst>
              <a:ext uri="{FF2B5EF4-FFF2-40B4-BE49-F238E27FC236}">
                <a16:creationId xmlns:a16="http://schemas.microsoft.com/office/drawing/2014/main" id="{8A0633E6-D1BF-C4B1-96AE-A15251CDDDEB}"/>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695700"/>
            <a:ext cx="13707747" cy="3862596"/>
          </a:xfrm>
          <a:prstGeom prst="rect">
            <a:avLst/>
          </a:prstGeom>
        </p:spPr>
        <p:txBody>
          <a:bodyPr wrap="square">
            <a:spAutoFit/>
          </a:bodyPr>
          <a:lstStyle/>
          <a:p>
            <a:r>
              <a:rPr lang="en-US"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rPr>
              <a:t> </a:t>
            </a:r>
            <a:r>
              <a:rPr lang="it-IT" sz="4000" dirty="0">
                <a:effectLst/>
              </a:rPr>
              <a:t>The workshop features a </a:t>
            </a:r>
            <a:r>
              <a:rPr lang="it-IT" sz="4000" dirty="0" err="1">
                <a:effectLst/>
              </a:rPr>
              <a:t>series</a:t>
            </a:r>
            <a:r>
              <a:rPr lang="it-IT" sz="4000" dirty="0">
                <a:effectLst/>
              </a:rPr>
              <a:t> of interactive activities </a:t>
            </a:r>
            <a:r>
              <a:rPr lang="it-IT" sz="4000" dirty="0" err="1">
                <a:effectLst/>
              </a:rPr>
              <a:t>focused</a:t>
            </a:r>
            <a:r>
              <a:rPr lang="it-IT" sz="4000" dirty="0">
                <a:effectLst/>
              </a:rPr>
              <a:t> on team building. </a:t>
            </a:r>
            <a:r>
              <a:rPr lang="it-IT" sz="4000" dirty="0" err="1">
                <a:effectLst/>
              </a:rPr>
              <a:t>Participants</a:t>
            </a:r>
            <a:r>
              <a:rPr lang="it-IT" sz="4000" dirty="0">
                <a:effectLst/>
              </a:rPr>
              <a:t> </a:t>
            </a:r>
            <a:r>
              <a:rPr lang="it-IT" sz="4000" dirty="0" err="1">
                <a:effectLst/>
              </a:rPr>
              <a:t>will</a:t>
            </a:r>
            <a:r>
              <a:rPr lang="it-IT" sz="4000" dirty="0">
                <a:effectLst/>
              </a:rPr>
              <a:t> </a:t>
            </a:r>
            <a:r>
              <a:rPr lang="it-IT" sz="4000" dirty="0" err="1">
                <a:effectLst/>
              </a:rPr>
              <a:t>engage</a:t>
            </a:r>
            <a:r>
              <a:rPr lang="it-IT" sz="4000" dirty="0">
                <a:effectLst/>
              </a:rPr>
              <a:t> in </a:t>
            </a:r>
            <a:r>
              <a:rPr lang="it-IT" sz="4000" dirty="0" err="1">
                <a:effectLst/>
              </a:rPr>
              <a:t>various</a:t>
            </a:r>
            <a:r>
              <a:rPr lang="it-IT" sz="4000" dirty="0">
                <a:effectLst/>
              </a:rPr>
              <a:t> </a:t>
            </a:r>
            <a:r>
              <a:rPr lang="it-IT" sz="4000" dirty="0" err="1">
                <a:effectLst/>
              </a:rPr>
              <a:t>exercises</a:t>
            </a:r>
            <a:r>
              <a:rPr lang="it-IT" sz="4000" dirty="0">
                <a:effectLst/>
              </a:rPr>
              <a:t> and </a:t>
            </a:r>
            <a:r>
              <a:rPr lang="it-IT" sz="4000" dirty="0" err="1">
                <a:effectLst/>
              </a:rPr>
              <a:t>discussions</a:t>
            </a:r>
            <a:r>
              <a:rPr lang="it-IT" sz="4000" dirty="0">
                <a:effectLst/>
              </a:rPr>
              <a:t> </a:t>
            </a:r>
            <a:r>
              <a:rPr lang="it-IT" sz="4000" dirty="0" err="1">
                <a:effectLst/>
              </a:rPr>
              <a:t>aimed</a:t>
            </a:r>
            <a:r>
              <a:rPr lang="it-IT" sz="4000" dirty="0">
                <a:effectLst/>
              </a:rPr>
              <a:t> </a:t>
            </a:r>
            <a:r>
              <a:rPr lang="it-IT" sz="4000" dirty="0" err="1">
                <a:effectLst/>
              </a:rPr>
              <a:t>at</a:t>
            </a:r>
            <a:r>
              <a:rPr lang="it-IT" sz="4000" dirty="0">
                <a:effectLst/>
              </a:rPr>
              <a:t> </a:t>
            </a:r>
            <a:r>
              <a:rPr lang="it-IT" sz="4000" dirty="0" err="1">
                <a:effectLst/>
              </a:rPr>
              <a:t>strengthening</a:t>
            </a:r>
            <a:r>
              <a:rPr lang="it-IT" sz="4000" dirty="0">
                <a:effectLst/>
              </a:rPr>
              <a:t> </a:t>
            </a:r>
            <a:r>
              <a:rPr lang="it-IT" sz="4000" dirty="0" err="1">
                <a:effectLst/>
              </a:rPr>
              <a:t>teamwork</a:t>
            </a:r>
            <a:r>
              <a:rPr lang="it-IT" sz="4000" dirty="0">
                <a:effectLst/>
              </a:rPr>
              <a:t>, </a:t>
            </a:r>
            <a:r>
              <a:rPr lang="it-IT" sz="4000" dirty="0" err="1">
                <a:effectLst/>
              </a:rPr>
              <a:t>communication</a:t>
            </a:r>
            <a:r>
              <a:rPr lang="it-IT" sz="4000" dirty="0">
                <a:effectLst/>
              </a:rPr>
              <a:t>, and </a:t>
            </a:r>
            <a:r>
              <a:rPr lang="it-IT" sz="4000" dirty="0" err="1">
                <a:effectLst/>
              </a:rPr>
              <a:t>collaboration</a:t>
            </a:r>
            <a:r>
              <a:rPr lang="it-IT" sz="4000" dirty="0">
                <a:effectLst/>
              </a:rPr>
              <a:t> </a:t>
            </a:r>
            <a:r>
              <a:rPr lang="it-IT" sz="4000" dirty="0" err="1">
                <a:effectLst/>
              </a:rPr>
              <a:t>within</a:t>
            </a:r>
            <a:r>
              <a:rPr lang="it-IT" sz="4000" dirty="0">
                <a:effectLst/>
              </a:rPr>
              <a:t> the team.</a:t>
            </a:r>
            <a:br>
              <a:rPr lang="it-IT" sz="4000" dirty="0">
                <a:effectLst/>
              </a:rPr>
            </a:br>
            <a:endParaRPr lang="it-IT" sz="4000" dirty="0">
              <a:effectLst/>
            </a:endParaRPr>
          </a:p>
          <a:p>
            <a:pPr algn="just">
              <a:spcBef>
                <a:spcPts val="600"/>
              </a:spcBef>
              <a:spcAft>
                <a:spcPts val="1000"/>
              </a:spcAft>
            </a:pPr>
            <a:endParaRPr lang="it-IT"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object 10">
            <a:extLst>
              <a:ext uri="{FF2B5EF4-FFF2-40B4-BE49-F238E27FC236}">
                <a16:creationId xmlns:a16="http://schemas.microsoft.com/office/drawing/2014/main" id="{21B448E5-50EE-0340-7F6C-9CB7543E067B}"/>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extLst>
      <p:ext uri="{BB962C8B-B14F-4D97-AF65-F5344CB8AC3E}">
        <p14:creationId xmlns:p14="http://schemas.microsoft.com/office/powerpoint/2010/main" val="147580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249205" y="1746284"/>
            <a:ext cx="9789795" cy="1000760"/>
          </a:xfrm>
          <a:prstGeom prst="rect">
            <a:avLst/>
          </a:prstGeom>
        </p:spPr>
        <p:txBody>
          <a:bodyPr vert="horz" wrap="square" lIns="0" tIns="12700" rIns="0" bIns="0" rtlCol="0">
            <a:spAutoFit/>
          </a:bodyPr>
          <a:lstStyle/>
          <a:p>
            <a:pPr marL="12700">
              <a:lnSpc>
                <a:spcPct val="100000"/>
              </a:lnSpc>
              <a:spcBef>
                <a:spcPts val="100"/>
              </a:spcBef>
            </a:pPr>
            <a:r>
              <a:rPr sz="6400" spc="95" dirty="0">
                <a:latin typeface="Tahoma"/>
                <a:cs typeface="Tahoma"/>
              </a:rPr>
              <a:t>Activities</a:t>
            </a:r>
            <a:r>
              <a:rPr sz="6400" spc="-95" dirty="0">
                <a:latin typeface="Tahoma"/>
                <a:cs typeface="Tahoma"/>
              </a:rPr>
              <a:t> </a:t>
            </a:r>
            <a:r>
              <a:rPr sz="6400" spc="185" dirty="0">
                <a:latin typeface="Tahoma"/>
                <a:cs typeface="Tahoma"/>
              </a:rPr>
              <a:t>of</a:t>
            </a:r>
            <a:r>
              <a:rPr sz="6400" spc="-90" dirty="0">
                <a:latin typeface="Tahoma"/>
                <a:cs typeface="Tahoma"/>
              </a:rPr>
              <a:t> </a:t>
            </a:r>
            <a:r>
              <a:rPr sz="6400" spc="-35" dirty="0">
                <a:latin typeface="Tahoma"/>
                <a:cs typeface="Tahoma"/>
              </a:rPr>
              <a:t>this</a:t>
            </a:r>
            <a:r>
              <a:rPr sz="6400" spc="-90" dirty="0">
                <a:latin typeface="Tahoma"/>
                <a:cs typeface="Tahoma"/>
              </a:rPr>
              <a:t> </a:t>
            </a:r>
            <a:r>
              <a:rPr sz="6400" spc="150" dirty="0">
                <a:latin typeface="Tahoma"/>
                <a:cs typeface="Tahoma"/>
              </a:rPr>
              <a:t>Workshop</a:t>
            </a:r>
            <a:endParaRPr sz="6400">
              <a:latin typeface="Tahoma"/>
              <a:cs typeface="Tahoma"/>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Rettangolo 3"/>
          <p:cNvSpPr/>
          <p:nvPr/>
        </p:nvSpPr>
        <p:spPr>
          <a:xfrm>
            <a:off x="2599053" y="3695700"/>
            <a:ext cx="13707747" cy="6817251"/>
          </a:xfrm>
          <a:prstGeom prst="rect">
            <a:avLst/>
          </a:prstGeom>
        </p:spPr>
        <p:txBody>
          <a:bodyPr wrap="square">
            <a:spAutoFit/>
          </a:bodyPr>
          <a:lstStyle/>
          <a:p>
            <a:r>
              <a:rPr lang="en-US"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rPr>
              <a:t> </a:t>
            </a:r>
            <a:r>
              <a:rPr lang="it-IT" sz="4000" dirty="0">
                <a:solidFill>
                  <a:schemeClr val="accent2">
                    <a:lumMod val="75000"/>
                  </a:schemeClr>
                </a:solidFill>
                <a:effectLst/>
              </a:rPr>
              <a:t>QUESTIONS: </a:t>
            </a:r>
          </a:p>
          <a:p>
            <a:pPr algn="l">
              <a:buFont typeface="+mj-lt"/>
              <a:buAutoNum type="arabicPeriod"/>
            </a:pPr>
            <a:r>
              <a:rPr lang="it-IT" sz="2400" dirty="0">
                <a:effectLst/>
              </a:rPr>
              <a:t> </a:t>
            </a:r>
            <a:r>
              <a:rPr lang="it-IT" sz="2400" b="0" i="0" u="none" strike="noStrike" dirty="0" err="1">
                <a:solidFill>
                  <a:srgbClr val="374151"/>
                </a:solidFill>
                <a:effectLst/>
                <a:latin typeface="Söhne"/>
              </a:rPr>
              <a:t>What</a:t>
            </a:r>
            <a:r>
              <a:rPr lang="it-IT" sz="2400" b="0" i="0" u="none" strike="noStrike" dirty="0">
                <a:solidFill>
                  <a:srgbClr val="374151"/>
                </a:solidFill>
                <a:effectLst/>
                <a:latin typeface="Söhne"/>
              </a:rPr>
              <a:t> are the key </a:t>
            </a:r>
            <a:r>
              <a:rPr lang="it-IT" sz="2400" b="0" i="0" u="none" strike="noStrike" dirty="0" err="1">
                <a:solidFill>
                  <a:srgbClr val="374151"/>
                </a:solidFill>
                <a:effectLst/>
                <a:latin typeface="Söhne"/>
              </a:rPr>
              <a:t>elements</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that</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contribute</a:t>
            </a:r>
            <a:r>
              <a:rPr lang="it-IT" sz="2400" b="0" i="0" u="none" strike="noStrike" dirty="0">
                <a:solidFill>
                  <a:srgbClr val="374151"/>
                </a:solidFill>
                <a:effectLst/>
                <a:latin typeface="Söhne"/>
              </a:rPr>
              <a:t> to a </a:t>
            </a:r>
            <a:r>
              <a:rPr lang="it-IT" sz="2400" b="0" i="0" u="none" strike="noStrike" dirty="0" err="1">
                <a:solidFill>
                  <a:srgbClr val="374151"/>
                </a:solidFill>
                <a:effectLst/>
                <a:latin typeface="Söhne"/>
              </a:rPr>
              <a:t>successful</a:t>
            </a:r>
            <a:r>
              <a:rPr lang="it-IT" sz="2400" b="0" i="0" u="none" strike="noStrike" dirty="0">
                <a:solidFill>
                  <a:srgbClr val="374151"/>
                </a:solidFill>
                <a:effectLst/>
                <a:latin typeface="Söhne"/>
              </a:rPr>
              <a:t> team?</a:t>
            </a:r>
          </a:p>
          <a:p>
            <a:pPr algn="l">
              <a:buFont typeface="+mj-lt"/>
              <a:buAutoNum type="arabicPeriod"/>
            </a:pPr>
            <a:r>
              <a:rPr lang="it-IT" sz="2400" b="0" i="0" u="none" strike="noStrike" dirty="0">
                <a:solidFill>
                  <a:srgbClr val="374151"/>
                </a:solidFill>
                <a:effectLst/>
                <a:latin typeface="Söhne"/>
              </a:rPr>
              <a:t>How can </a:t>
            </a:r>
            <a:r>
              <a:rPr lang="it-IT" sz="2400" b="0" i="0" u="none" strike="noStrike" dirty="0" err="1">
                <a:solidFill>
                  <a:srgbClr val="374151"/>
                </a:solidFill>
                <a:effectLst/>
                <a:latin typeface="Söhne"/>
              </a:rPr>
              <a:t>effective</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communication</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fostered</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within</a:t>
            </a:r>
            <a:r>
              <a:rPr lang="it-IT" sz="2400" b="0" i="0" u="none" strike="noStrike" dirty="0">
                <a:solidFill>
                  <a:srgbClr val="374151"/>
                </a:solidFill>
                <a:effectLst/>
                <a:latin typeface="Söhne"/>
              </a:rPr>
              <a:t> a team?</a:t>
            </a:r>
          </a:p>
          <a:p>
            <a:pPr algn="l">
              <a:buFont typeface="+mj-lt"/>
              <a:buAutoNum type="arabicPeriod"/>
            </a:pPr>
            <a:r>
              <a:rPr lang="it-IT" sz="2400" b="0" i="0" u="none" strike="noStrike" dirty="0" err="1">
                <a:solidFill>
                  <a:srgbClr val="374151"/>
                </a:solidFill>
                <a:effectLst/>
                <a:latin typeface="Söhne"/>
              </a:rPr>
              <a:t>What</a:t>
            </a:r>
            <a:r>
              <a:rPr lang="it-IT" sz="2400" b="0" i="0" u="none" strike="noStrike" dirty="0">
                <a:solidFill>
                  <a:srgbClr val="374151"/>
                </a:solidFill>
                <a:effectLst/>
                <a:latin typeface="Söhne"/>
              </a:rPr>
              <a:t> are the </a:t>
            </a:r>
            <a:r>
              <a:rPr lang="it-IT" sz="2400" b="0" i="0" u="none" strike="noStrike" dirty="0" err="1">
                <a:solidFill>
                  <a:srgbClr val="374151"/>
                </a:solidFill>
                <a:effectLst/>
                <a:latin typeface="Söhne"/>
              </a:rPr>
              <a:t>different</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roles</a:t>
            </a:r>
            <a:r>
              <a:rPr lang="it-IT" sz="2400" b="0" i="0" u="none" strike="noStrike" dirty="0">
                <a:solidFill>
                  <a:srgbClr val="374151"/>
                </a:solidFill>
                <a:effectLst/>
                <a:latin typeface="Söhne"/>
              </a:rPr>
              <a:t> and </a:t>
            </a:r>
            <a:r>
              <a:rPr lang="it-IT" sz="2400" b="0" i="0" u="none" strike="noStrike" dirty="0" err="1">
                <a:solidFill>
                  <a:srgbClr val="374151"/>
                </a:solidFill>
                <a:effectLst/>
                <a:latin typeface="Söhne"/>
              </a:rPr>
              <a:t>strengths</a:t>
            </a:r>
            <a:r>
              <a:rPr lang="it-IT" sz="2400" b="0" i="0" u="none" strike="noStrike" dirty="0">
                <a:solidFill>
                  <a:srgbClr val="374151"/>
                </a:solidFill>
                <a:effectLst/>
                <a:latin typeface="Söhne"/>
              </a:rPr>
              <a:t> of team </a:t>
            </a:r>
            <a:r>
              <a:rPr lang="it-IT" sz="2400" b="0" i="0" u="none" strike="noStrike" dirty="0" err="1">
                <a:solidFill>
                  <a:srgbClr val="374151"/>
                </a:solidFill>
                <a:effectLst/>
                <a:latin typeface="Söhne"/>
              </a:rPr>
              <a:t>members</a:t>
            </a:r>
            <a:r>
              <a:rPr lang="it-IT" sz="2400" b="0" i="0" u="none" strike="noStrike" dirty="0">
                <a:solidFill>
                  <a:srgbClr val="374151"/>
                </a:solidFill>
                <a:effectLst/>
                <a:latin typeface="Söhne"/>
              </a:rPr>
              <a:t>, and </a:t>
            </a:r>
            <a:r>
              <a:rPr lang="it-IT" sz="2400" b="0" i="0" u="none" strike="noStrike" dirty="0" err="1">
                <a:solidFill>
                  <a:srgbClr val="374151"/>
                </a:solidFill>
                <a:effectLst/>
                <a:latin typeface="Söhne"/>
              </a:rPr>
              <a:t>how</a:t>
            </a:r>
            <a:r>
              <a:rPr lang="it-IT" sz="2400" b="0" i="0" u="none" strike="noStrike" dirty="0">
                <a:solidFill>
                  <a:srgbClr val="374151"/>
                </a:solidFill>
                <a:effectLst/>
                <a:latin typeface="Söhne"/>
              </a:rPr>
              <a:t> can </a:t>
            </a:r>
            <a:r>
              <a:rPr lang="it-IT" sz="2400" b="0" i="0" u="none" strike="noStrike" dirty="0" err="1">
                <a:solidFill>
                  <a:srgbClr val="374151"/>
                </a:solidFill>
                <a:effectLst/>
                <a:latin typeface="Söhne"/>
              </a:rPr>
              <a:t>they</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leveraged</a:t>
            </a:r>
            <a:r>
              <a:rPr lang="it-IT" sz="2400" b="0" i="0" u="none" strike="noStrike" dirty="0">
                <a:solidFill>
                  <a:srgbClr val="374151"/>
                </a:solidFill>
                <a:effectLst/>
                <a:latin typeface="Söhne"/>
              </a:rPr>
              <a:t> to </a:t>
            </a:r>
            <a:r>
              <a:rPr lang="it-IT" sz="2400" b="0" i="0" u="none" strike="noStrike" dirty="0" err="1">
                <a:solidFill>
                  <a:srgbClr val="374151"/>
                </a:solidFill>
                <a:effectLst/>
                <a:latin typeface="Söhne"/>
              </a:rPr>
              <a:t>enhance</a:t>
            </a:r>
            <a:r>
              <a:rPr lang="it-IT" sz="2400" b="0" i="0" u="none" strike="noStrike" dirty="0">
                <a:solidFill>
                  <a:srgbClr val="374151"/>
                </a:solidFill>
                <a:effectLst/>
                <a:latin typeface="Söhne"/>
              </a:rPr>
              <a:t> team performance?</a:t>
            </a:r>
          </a:p>
          <a:p>
            <a:pPr algn="l">
              <a:buFont typeface="+mj-lt"/>
              <a:buAutoNum type="arabicPeriod"/>
            </a:pPr>
            <a:r>
              <a:rPr lang="it-IT" sz="2400" b="0" i="0" u="none" strike="noStrike" dirty="0" err="1">
                <a:solidFill>
                  <a:srgbClr val="374151"/>
                </a:solidFill>
                <a:effectLst/>
                <a:latin typeface="Söhne"/>
              </a:rPr>
              <a:t>What</a:t>
            </a:r>
            <a:r>
              <a:rPr lang="it-IT" sz="2400" b="0" i="0" u="none" strike="noStrike" dirty="0">
                <a:solidFill>
                  <a:srgbClr val="374151"/>
                </a:solidFill>
                <a:effectLst/>
                <a:latin typeface="Söhne"/>
              </a:rPr>
              <a:t> strategies can be </a:t>
            </a:r>
            <a:r>
              <a:rPr lang="it-IT" sz="2400" b="0" i="0" u="none" strike="noStrike" dirty="0" err="1">
                <a:solidFill>
                  <a:srgbClr val="374151"/>
                </a:solidFill>
                <a:effectLst/>
                <a:latin typeface="Söhne"/>
              </a:rPr>
              <a:t>employed</a:t>
            </a:r>
            <a:r>
              <a:rPr lang="it-IT" sz="2400" b="0" i="0" u="none" strike="noStrike" dirty="0">
                <a:solidFill>
                  <a:srgbClr val="374151"/>
                </a:solidFill>
                <a:effectLst/>
                <a:latin typeface="Söhne"/>
              </a:rPr>
              <a:t> to </a:t>
            </a:r>
            <a:r>
              <a:rPr lang="it-IT" sz="2400" b="0" i="0" u="none" strike="noStrike" dirty="0" err="1">
                <a:solidFill>
                  <a:srgbClr val="374151"/>
                </a:solidFill>
                <a:effectLst/>
                <a:latin typeface="Söhne"/>
              </a:rPr>
              <a:t>promote</a:t>
            </a:r>
            <a:r>
              <a:rPr lang="it-IT" sz="2400" b="0" i="0" u="none" strike="noStrike" dirty="0">
                <a:solidFill>
                  <a:srgbClr val="374151"/>
                </a:solidFill>
                <a:effectLst/>
                <a:latin typeface="Söhne"/>
              </a:rPr>
              <a:t> trust and </a:t>
            </a:r>
            <a:r>
              <a:rPr lang="it-IT" sz="2400" b="0" i="0" u="none" strike="noStrike" dirty="0" err="1">
                <a:solidFill>
                  <a:srgbClr val="374151"/>
                </a:solidFill>
                <a:effectLst/>
                <a:latin typeface="Söhne"/>
              </a:rPr>
              <a:t>psychological</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safety</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within</a:t>
            </a:r>
            <a:r>
              <a:rPr lang="it-IT" sz="2400" b="0" i="0" u="none" strike="noStrike" dirty="0">
                <a:solidFill>
                  <a:srgbClr val="374151"/>
                </a:solidFill>
                <a:effectLst/>
                <a:latin typeface="Söhne"/>
              </a:rPr>
              <a:t> a team?</a:t>
            </a:r>
          </a:p>
          <a:p>
            <a:pPr algn="l">
              <a:buFont typeface="+mj-lt"/>
              <a:buAutoNum type="arabicPeriod"/>
            </a:pPr>
            <a:r>
              <a:rPr lang="it-IT" sz="2400" b="0" i="0" u="none" strike="noStrike" dirty="0">
                <a:solidFill>
                  <a:srgbClr val="374151"/>
                </a:solidFill>
                <a:effectLst/>
                <a:latin typeface="Söhne"/>
              </a:rPr>
              <a:t>How can </a:t>
            </a:r>
            <a:r>
              <a:rPr lang="it-IT" sz="2400" b="0" i="0" u="none" strike="noStrike" dirty="0" err="1">
                <a:solidFill>
                  <a:srgbClr val="374151"/>
                </a:solidFill>
                <a:effectLst/>
                <a:latin typeface="Söhne"/>
              </a:rPr>
              <a:t>conflict</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managed</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constructively</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within</a:t>
            </a:r>
            <a:r>
              <a:rPr lang="it-IT" sz="2400" b="0" i="0" u="none" strike="noStrike" dirty="0">
                <a:solidFill>
                  <a:srgbClr val="374151"/>
                </a:solidFill>
                <a:effectLst/>
                <a:latin typeface="Söhne"/>
              </a:rPr>
              <a:t> a team?</a:t>
            </a:r>
          </a:p>
          <a:p>
            <a:pPr algn="l">
              <a:buFont typeface="+mj-lt"/>
              <a:buAutoNum type="arabicPeriod"/>
            </a:pPr>
            <a:r>
              <a:rPr lang="it-IT" sz="2400" b="0" i="0" u="none" strike="noStrike" dirty="0" err="1">
                <a:solidFill>
                  <a:srgbClr val="374151"/>
                </a:solidFill>
                <a:effectLst/>
                <a:latin typeface="Söhne"/>
              </a:rPr>
              <a:t>What</a:t>
            </a:r>
            <a:r>
              <a:rPr lang="it-IT" sz="2400" b="0" i="0" u="none" strike="noStrike" dirty="0">
                <a:solidFill>
                  <a:srgbClr val="374151"/>
                </a:solidFill>
                <a:effectLst/>
                <a:latin typeface="Söhne"/>
              </a:rPr>
              <a:t> are the benefits of </a:t>
            </a:r>
            <a:r>
              <a:rPr lang="it-IT" sz="2400" b="0" i="0" u="none" strike="noStrike" dirty="0" err="1">
                <a:solidFill>
                  <a:srgbClr val="374151"/>
                </a:solidFill>
                <a:effectLst/>
                <a:latin typeface="Söhne"/>
              </a:rPr>
              <a:t>diversity</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within</a:t>
            </a:r>
            <a:r>
              <a:rPr lang="it-IT" sz="2400" b="0" i="0" u="none" strike="noStrike" dirty="0">
                <a:solidFill>
                  <a:srgbClr val="374151"/>
                </a:solidFill>
                <a:effectLst/>
                <a:latin typeface="Söhne"/>
              </a:rPr>
              <a:t> a team, and </a:t>
            </a:r>
            <a:r>
              <a:rPr lang="it-IT" sz="2400" b="0" i="0" u="none" strike="noStrike" dirty="0" err="1">
                <a:solidFill>
                  <a:srgbClr val="374151"/>
                </a:solidFill>
                <a:effectLst/>
                <a:latin typeface="Söhne"/>
              </a:rPr>
              <a:t>how</a:t>
            </a:r>
            <a:r>
              <a:rPr lang="it-IT" sz="2400" b="0" i="0" u="none" strike="noStrike" dirty="0">
                <a:solidFill>
                  <a:srgbClr val="374151"/>
                </a:solidFill>
                <a:effectLst/>
                <a:latin typeface="Söhne"/>
              </a:rPr>
              <a:t> can diverse </a:t>
            </a:r>
            <a:r>
              <a:rPr lang="it-IT" sz="2400" b="0" i="0" u="none" strike="noStrike" dirty="0" err="1">
                <a:solidFill>
                  <a:srgbClr val="374151"/>
                </a:solidFill>
                <a:effectLst/>
                <a:latin typeface="Söhne"/>
              </a:rPr>
              <a:t>perspectives</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effectively</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harnessed</a:t>
            </a:r>
            <a:r>
              <a:rPr lang="it-IT" sz="2400" b="0" i="0" u="none" strike="noStrike" dirty="0">
                <a:solidFill>
                  <a:srgbClr val="374151"/>
                </a:solidFill>
                <a:effectLst/>
                <a:latin typeface="Söhne"/>
              </a:rPr>
              <a:t>?</a:t>
            </a:r>
          </a:p>
          <a:p>
            <a:pPr algn="l">
              <a:buFont typeface="+mj-lt"/>
              <a:buAutoNum type="arabicPeriod"/>
            </a:pPr>
            <a:r>
              <a:rPr lang="it-IT" sz="2400" b="0" i="0" u="none" strike="noStrike" dirty="0">
                <a:solidFill>
                  <a:srgbClr val="374151"/>
                </a:solidFill>
                <a:effectLst/>
                <a:latin typeface="Söhne"/>
              </a:rPr>
              <a:t>How can team goals be set and </a:t>
            </a:r>
            <a:r>
              <a:rPr lang="it-IT" sz="2400" b="0" i="0" u="none" strike="noStrike" dirty="0" err="1">
                <a:solidFill>
                  <a:srgbClr val="374151"/>
                </a:solidFill>
                <a:effectLst/>
                <a:latin typeface="Söhne"/>
              </a:rPr>
              <a:t>aligned</a:t>
            </a:r>
            <a:r>
              <a:rPr lang="it-IT" sz="2400" b="0" i="0" u="none" strike="noStrike" dirty="0">
                <a:solidFill>
                  <a:srgbClr val="374151"/>
                </a:solidFill>
                <a:effectLst/>
                <a:latin typeface="Söhne"/>
              </a:rPr>
              <a:t> to </a:t>
            </a:r>
            <a:r>
              <a:rPr lang="it-IT" sz="2400" b="0" i="0" u="none" strike="noStrike" dirty="0" err="1">
                <a:solidFill>
                  <a:srgbClr val="374151"/>
                </a:solidFill>
                <a:effectLst/>
                <a:latin typeface="Söhne"/>
              </a:rPr>
              <a:t>ensure</a:t>
            </a:r>
            <a:r>
              <a:rPr lang="it-IT" sz="2400" b="0" i="0" u="none" strike="noStrike" dirty="0">
                <a:solidFill>
                  <a:srgbClr val="374151"/>
                </a:solidFill>
                <a:effectLst/>
                <a:latin typeface="Söhne"/>
              </a:rPr>
              <a:t> a </a:t>
            </a:r>
            <a:r>
              <a:rPr lang="it-IT" sz="2400" b="0" i="0" u="none" strike="noStrike" dirty="0" err="1">
                <a:solidFill>
                  <a:srgbClr val="374151"/>
                </a:solidFill>
                <a:effectLst/>
                <a:latin typeface="Söhne"/>
              </a:rPr>
              <a:t>shared</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sense</a:t>
            </a:r>
            <a:r>
              <a:rPr lang="it-IT" sz="2400" b="0" i="0" u="none" strike="noStrike" dirty="0">
                <a:solidFill>
                  <a:srgbClr val="374151"/>
                </a:solidFill>
                <a:effectLst/>
                <a:latin typeface="Söhne"/>
              </a:rPr>
              <a:t> of </a:t>
            </a:r>
            <a:r>
              <a:rPr lang="it-IT" sz="2400" b="0" i="0" u="none" strike="noStrike" dirty="0" err="1">
                <a:solidFill>
                  <a:srgbClr val="374151"/>
                </a:solidFill>
                <a:effectLst/>
                <a:latin typeface="Söhne"/>
              </a:rPr>
              <a:t>purpose</a:t>
            </a:r>
            <a:r>
              <a:rPr lang="it-IT" sz="2400" b="0" i="0" u="none" strike="noStrike" dirty="0">
                <a:solidFill>
                  <a:srgbClr val="374151"/>
                </a:solidFill>
                <a:effectLst/>
                <a:latin typeface="Söhne"/>
              </a:rPr>
              <a:t>?</a:t>
            </a:r>
          </a:p>
          <a:p>
            <a:pPr algn="l">
              <a:buFont typeface="+mj-lt"/>
              <a:buAutoNum type="arabicPeriod"/>
            </a:pPr>
            <a:r>
              <a:rPr lang="it-IT" sz="2400" b="0" i="0" u="none" strike="noStrike" dirty="0" err="1">
                <a:solidFill>
                  <a:srgbClr val="374151"/>
                </a:solidFill>
                <a:effectLst/>
                <a:latin typeface="Söhne"/>
              </a:rPr>
              <a:t>What</a:t>
            </a:r>
            <a:r>
              <a:rPr lang="it-IT" sz="2400" b="0" i="0" u="none" strike="noStrike" dirty="0">
                <a:solidFill>
                  <a:srgbClr val="374151"/>
                </a:solidFill>
                <a:effectLst/>
                <a:latin typeface="Söhne"/>
              </a:rPr>
              <a:t> are the challenges </a:t>
            </a:r>
            <a:r>
              <a:rPr lang="it-IT" sz="2400" b="0" i="0" u="none" strike="noStrike" dirty="0" err="1">
                <a:solidFill>
                  <a:srgbClr val="374151"/>
                </a:solidFill>
                <a:effectLst/>
                <a:latin typeface="Söhne"/>
              </a:rPr>
              <a:t>faced</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when</a:t>
            </a:r>
            <a:r>
              <a:rPr lang="it-IT" sz="2400" b="0" i="0" u="none" strike="noStrike" dirty="0">
                <a:solidFill>
                  <a:srgbClr val="374151"/>
                </a:solidFill>
                <a:effectLst/>
                <a:latin typeface="Söhne"/>
              </a:rPr>
              <a:t> working in </a:t>
            </a:r>
            <a:r>
              <a:rPr lang="it-IT" sz="2400" b="0" i="0" u="none" strike="noStrike" dirty="0" err="1">
                <a:solidFill>
                  <a:srgbClr val="374151"/>
                </a:solidFill>
                <a:effectLst/>
                <a:latin typeface="Söhne"/>
              </a:rPr>
              <a:t>virtual</a:t>
            </a:r>
            <a:r>
              <a:rPr lang="it-IT" sz="2400" b="0" i="0" u="none" strike="noStrike" dirty="0">
                <a:solidFill>
                  <a:srgbClr val="374151"/>
                </a:solidFill>
                <a:effectLst/>
                <a:latin typeface="Söhne"/>
              </a:rPr>
              <a:t> or remote teams, and </a:t>
            </a:r>
            <a:r>
              <a:rPr lang="it-IT" sz="2400" b="0" i="0" u="none" strike="noStrike" dirty="0" err="1">
                <a:solidFill>
                  <a:srgbClr val="374151"/>
                </a:solidFill>
                <a:effectLst/>
                <a:latin typeface="Söhne"/>
              </a:rPr>
              <a:t>how</a:t>
            </a:r>
            <a:r>
              <a:rPr lang="it-IT" sz="2400" b="0" i="0" u="none" strike="noStrike" dirty="0">
                <a:solidFill>
                  <a:srgbClr val="374151"/>
                </a:solidFill>
                <a:effectLst/>
                <a:latin typeface="Söhne"/>
              </a:rPr>
              <a:t> can </a:t>
            </a:r>
            <a:r>
              <a:rPr lang="it-IT" sz="2400" b="0" i="0" u="none" strike="noStrike" dirty="0" err="1">
                <a:solidFill>
                  <a:srgbClr val="374151"/>
                </a:solidFill>
                <a:effectLst/>
                <a:latin typeface="Söhne"/>
              </a:rPr>
              <a:t>they</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overcome</a:t>
            </a:r>
            <a:r>
              <a:rPr lang="it-IT" sz="2400" b="0" i="0" u="none" strike="noStrike" dirty="0">
                <a:solidFill>
                  <a:srgbClr val="374151"/>
                </a:solidFill>
                <a:effectLst/>
                <a:latin typeface="Söhne"/>
              </a:rPr>
              <a:t>?</a:t>
            </a:r>
          </a:p>
          <a:p>
            <a:pPr algn="l">
              <a:buFont typeface="+mj-lt"/>
              <a:buAutoNum type="arabicPeriod"/>
            </a:pPr>
            <a:r>
              <a:rPr lang="it-IT" sz="2400" b="0" i="0" u="none" strike="noStrike" dirty="0">
                <a:solidFill>
                  <a:srgbClr val="374151"/>
                </a:solidFill>
                <a:effectLst/>
                <a:latin typeface="Söhne"/>
              </a:rPr>
              <a:t>How can feedback and </a:t>
            </a:r>
            <a:r>
              <a:rPr lang="it-IT" sz="2400" b="0" i="0" u="none" strike="noStrike" dirty="0" err="1">
                <a:solidFill>
                  <a:srgbClr val="374151"/>
                </a:solidFill>
                <a:effectLst/>
                <a:latin typeface="Söhne"/>
              </a:rPr>
              <a:t>recognition</a:t>
            </a:r>
            <a:r>
              <a:rPr lang="it-IT" sz="2400" b="0" i="0" u="none" strike="noStrike" dirty="0">
                <a:solidFill>
                  <a:srgbClr val="374151"/>
                </a:solidFill>
                <a:effectLst/>
                <a:latin typeface="Söhne"/>
              </a:rPr>
              <a:t> be </a:t>
            </a:r>
            <a:r>
              <a:rPr lang="it-IT" sz="2400" b="0" i="0" u="none" strike="noStrike" dirty="0" err="1">
                <a:solidFill>
                  <a:srgbClr val="374151"/>
                </a:solidFill>
                <a:effectLst/>
                <a:latin typeface="Söhne"/>
              </a:rPr>
              <a:t>effectively</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provided</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within</a:t>
            </a:r>
            <a:r>
              <a:rPr lang="it-IT" sz="2400" b="0" i="0" u="none" strike="noStrike" dirty="0">
                <a:solidFill>
                  <a:srgbClr val="374151"/>
                </a:solidFill>
                <a:effectLst/>
                <a:latin typeface="Söhne"/>
              </a:rPr>
              <a:t> a team to </a:t>
            </a:r>
            <a:r>
              <a:rPr lang="it-IT" sz="2400" b="0" i="0" u="none" strike="noStrike" dirty="0" err="1">
                <a:solidFill>
                  <a:srgbClr val="374151"/>
                </a:solidFill>
                <a:effectLst/>
                <a:latin typeface="Söhne"/>
              </a:rPr>
              <a:t>enhance</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motivation</a:t>
            </a:r>
            <a:r>
              <a:rPr lang="it-IT" sz="2400" b="0" i="0" u="none" strike="noStrike" dirty="0">
                <a:solidFill>
                  <a:srgbClr val="374151"/>
                </a:solidFill>
                <a:effectLst/>
                <a:latin typeface="Söhne"/>
              </a:rPr>
              <a:t> and </a:t>
            </a:r>
            <a:r>
              <a:rPr lang="it-IT" sz="2400" b="0" i="0" u="none" strike="noStrike" dirty="0" err="1">
                <a:solidFill>
                  <a:srgbClr val="374151"/>
                </a:solidFill>
                <a:effectLst/>
                <a:latin typeface="Söhne"/>
              </a:rPr>
              <a:t>productivity</a:t>
            </a:r>
            <a:r>
              <a:rPr lang="it-IT" sz="2400" b="0" i="0" u="none" strike="noStrike" dirty="0">
                <a:solidFill>
                  <a:srgbClr val="374151"/>
                </a:solidFill>
                <a:effectLst/>
                <a:latin typeface="Söhne"/>
              </a:rPr>
              <a:t>?</a:t>
            </a:r>
          </a:p>
          <a:p>
            <a:pPr algn="l">
              <a:buFont typeface="+mj-lt"/>
              <a:buAutoNum type="arabicPeriod"/>
            </a:pPr>
            <a:r>
              <a:rPr lang="it-IT" sz="2400" b="0" i="0" u="none" strike="noStrike" dirty="0">
                <a:solidFill>
                  <a:srgbClr val="374151"/>
                </a:solidFill>
                <a:effectLst/>
                <a:latin typeface="Söhne"/>
              </a:rPr>
              <a:t>How can team </a:t>
            </a:r>
            <a:r>
              <a:rPr lang="it-IT" sz="2400" b="0" i="0" u="none" strike="noStrike" dirty="0" err="1">
                <a:solidFill>
                  <a:srgbClr val="374151"/>
                </a:solidFill>
                <a:effectLst/>
                <a:latin typeface="Söhne"/>
              </a:rPr>
              <a:t>members</a:t>
            </a:r>
            <a:r>
              <a:rPr lang="it-IT" sz="2400" b="0" i="0" u="none" strike="noStrike" dirty="0">
                <a:solidFill>
                  <a:srgbClr val="374151"/>
                </a:solidFill>
                <a:effectLst/>
                <a:latin typeface="Söhne"/>
              </a:rPr>
              <a:t> support </a:t>
            </a:r>
            <a:r>
              <a:rPr lang="it-IT" sz="2400" b="0" i="0" u="none" strike="noStrike" dirty="0" err="1">
                <a:solidFill>
                  <a:srgbClr val="374151"/>
                </a:solidFill>
                <a:effectLst/>
                <a:latin typeface="Söhne"/>
              </a:rPr>
              <a:t>each</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other's</a:t>
            </a:r>
            <a:r>
              <a:rPr lang="it-IT" sz="2400" b="0" i="0" u="none" strike="noStrike" dirty="0">
                <a:solidFill>
                  <a:srgbClr val="374151"/>
                </a:solidFill>
                <a:effectLst/>
                <a:latin typeface="Söhne"/>
              </a:rPr>
              <a:t> </a:t>
            </a:r>
            <a:r>
              <a:rPr lang="it-IT" sz="2400" b="0" i="0" u="none" strike="noStrike" dirty="0" err="1">
                <a:solidFill>
                  <a:srgbClr val="374151"/>
                </a:solidFill>
                <a:effectLst/>
                <a:latin typeface="Söhne"/>
              </a:rPr>
              <a:t>professional</a:t>
            </a:r>
            <a:r>
              <a:rPr lang="it-IT" sz="2400" b="0" i="0" u="none" strike="noStrike" dirty="0">
                <a:solidFill>
                  <a:srgbClr val="374151"/>
                </a:solidFill>
                <a:effectLst/>
                <a:latin typeface="Söhne"/>
              </a:rPr>
              <a:t> and personal </a:t>
            </a:r>
            <a:r>
              <a:rPr lang="it-IT" sz="2400" b="0" i="0" u="none" strike="noStrike" dirty="0" err="1">
                <a:solidFill>
                  <a:srgbClr val="374151"/>
                </a:solidFill>
                <a:effectLst/>
                <a:latin typeface="Söhne"/>
              </a:rPr>
              <a:t>development</a:t>
            </a:r>
            <a:r>
              <a:rPr lang="it-IT" sz="2400" b="0" i="0" u="none" strike="noStrike" dirty="0">
                <a:solidFill>
                  <a:srgbClr val="374151"/>
                </a:solidFill>
                <a:effectLst/>
                <a:latin typeface="Söhne"/>
              </a:rPr>
              <a:t>?</a:t>
            </a:r>
          </a:p>
          <a:p>
            <a:endParaRPr lang="it-IT" sz="4000" dirty="0">
              <a:effectLst/>
            </a:endParaRPr>
          </a:p>
          <a:p>
            <a:pPr algn="just">
              <a:spcBef>
                <a:spcPts val="600"/>
              </a:spcBef>
              <a:spcAft>
                <a:spcPts val="1000"/>
              </a:spcAft>
            </a:pPr>
            <a:endParaRPr lang="it-IT" sz="4000" b="1" dirty="0">
              <a:solidFill>
                <a:srgbClr val="AF5737"/>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object 10">
            <a:extLst>
              <a:ext uri="{FF2B5EF4-FFF2-40B4-BE49-F238E27FC236}">
                <a16:creationId xmlns:a16="http://schemas.microsoft.com/office/drawing/2014/main" id="{21B448E5-50EE-0340-7F6C-9CB7543E067B}"/>
              </a:ext>
            </a:extLst>
          </p:cNvPr>
          <p:cNvSpPr txBox="1">
            <a:spLocks noGrp="1"/>
          </p:cNvSpPr>
          <p:nvPr>
            <p:ph type="ctrTitle"/>
          </p:nvPr>
        </p:nvSpPr>
        <p:spPr>
          <a:xfrm>
            <a:off x="4800600" y="293481"/>
            <a:ext cx="10744199" cy="443711"/>
          </a:xfrm>
          <a:prstGeom prst="rect">
            <a:avLst/>
          </a:prstGeom>
        </p:spPr>
        <p:txBody>
          <a:bodyPr vert="horz" wrap="square" lIns="0" tIns="12700" rIns="0" bIns="0" rtlCol="0">
            <a:spAutoFit/>
          </a:bodyPr>
          <a:lstStyle/>
          <a:p>
            <a:pPr marL="12700" algn="ctr">
              <a:lnSpc>
                <a:spcPct val="100000"/>
              </a:lnSpc>
              <a:spcBef>
                <a:spcPts val="100"/>
              </a:spcBef>
            </a:pPr>
            <a:r>
              <a:rPr lang="en-US" b="1" dirty="0">
                <a:latin typeface="Calibri" panose="020F0502020204030204" pitchFamily="34" charset="0"/>
                <a:ea typeface="Calibri" panose="020F0502020204030204" pitchFamily="34" charset="0"/>
              </a:rPr>
              <a:t>T</a:t>
            </a:r>
            <a:r>
              <a:rPr lang="en-US" sz="2800" b="1" dirty="0">
                <a:effectLst/>
                <a:latin typeface="Calibri" panose="020F0502020204030204" pitchFamily="34" charset="0"/>
                <a:ea typeface="Calibri" panose="020F0502020204030204" pitchFamily="34" charset="0"/>
              </a:rPr>
              <a:t>o reflect, enhance and learn from cooperations</a:t>
            </a:r>
            <a:endParaRPr b="1" spc="60" dirty="0"/>
          </a:p>
        </p:txBody>
      </p:sp>
    </p:spTree>
    <p:extLst>
      <p:ext uri="{BB962C8B-B14F-4D97-AF65-F5344CB8AC3E}">
        <p14:creationId xmlns:p14="http://schemas.microsoft.com/office/powerpoint/2010/main" val="20434202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2080</TotalTime>
  <Words>1800</Words>
  <Application>Microsoft Office PowerPoint</Application>
  <PresentationFormat>Personalizzato</PresentationFormat>
  <Paragraphs>101</Paragraphs>
  <Slides>13</Slides>
  <Notes>4</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Calibri</vt:lpstr>
      <vt:lpstr>Roboto</vt:lpstr>
      <vt:lpstr>Söhne</vt:lpstr>
      <vt:lpstr>Tahoma</vt:lpstr>
      <vt:lpstr>Times New Roman</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To reflect, enhance and learn from cooperations</vt:lpstr>
      <vt:lpstr>To reflect, enhance and learn from cooperations</vt:lpstr>
      <vt:lpstr>To reflect, enhance and learn from cooperations</vt:lpstr>
      <vt:lpstr>To reflect, enhance and learn from cooperations</vt:lpstr>
      <vt:lpstr>To reflect, enhance and learn from cooperations</vt:lpstr>
      <vt:lpstr>To reflect, enhance and learn from cooperations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Catia</cp:lastModifiedBy>
  <cp:revision>68</cp:revision>
  <dcterms:created xsi:type="dcterms:W3CDTF">2022-02-02T10:39:34Z</dcterms:created>
  <dcterms:modified xsi:type="dcterms:W3CDTF">2023-06-29T16:29:57Z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