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9" r:id="rId5"/>
    <p:sldId id="270" r:id="rId6"/>
    <p:sldId id="272" r:id="rId7"/>
    <p:sldId id="271" r:id="rId8"/>
    <p:sldId id="274" r:id="rId9"/>
    <p:sldId id="273" r:id="rId10"/>
    <p:sldId id="275" r:id="rId11"/>
    <p:sldId id="276" r:id="rId12"/>
    <p:sldId id="260" r:id="rId13"/>
    <p:sldId id="267" r:id="rId14"/>
    <p:sldId id="262" r:id="rId15"/>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3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15625-167A-4D0B-926B-6C4A1531036C}" type="doc">
      <dgm:prSet loTypeId="urn:microsoft.com/office/officeart/2005/8/layout/chevron1" loCatId="process" qsTypeId="urn:microsoft.com/office/officeart/2005/8/quickstyle/simple1" qsCatId="simple" csTypeId="urn:microsoft.com/office/officeart/2005/8/colors/colorful2" csCatId="colorful" phldr="1"/>
      <dgm:spPr/>
    </dgm:pt>
    <dgm:pt modelId="{810366C4-3936-49A8-B084-B76121B3AA56}">
      <dgm:prSet phldrT="[Testo]"/>
      <dgm:spPr/>
      <dgm:t>
        <a:bodyPr/>
        <a:lstStyle/>
        <a:p>
          <a:r>
            <a:rPr lang="it-IT" dirty="0"/>
            <a:t>CLARIFY	</a:t>
          </a:r>
        </a:p>
      </dgm:t>
    </dgm:pt>
    <dgm:pt modelId="{9F7500F8-0A13-41C5-9316-C8B27DCB1574}" type="parTrans" cxnId="{61078E73-33B3-4A56-9A86-D1772C4E0B9F}">
      <dgm:prSet/>
      <dgm:spPr/>
      <dgm:t>
        <a:bodyPr/>
        <a:lstStyle/>
        <a:p>
          <a:endParaRPr lang="it-IT"/>
        </a:p>
      </dgm:t>
    </dgm:pt>
    <dgm:pt modelId="{EC854BC0-A37C-41C4-9B96-82FB116F28BB}" type="sibTrans" cxnId="{61078E73-33B3-4A56-9A86-D1772C4E0B9F}">
      <dgm:prSet/>
      <dgm:spPr/>
      <dgm:t>
        <a:bodyPr/>
        <a:lstStyle/>
        <a:p>
          <a:endParaRPr lang="it-IT"/>
        </a:p>
      </dgm:t>
    </dgm:pt>
    <dgm:pt modelId="{479535F3-0D6E-41F5-B679-B8DB41FE6A55}">
      <dgm:prSet phldrT="[Testo]"/>
      <dgm:spPr/>
      <dgm:t>
        <a:bodyPr/>
        <a:lstStyle/>
        <a:p>
          <a:r>
            <a:rPr lang="it-IT" dirty="0"/>
            <a:t>IDEATE	</a:t>
          </a:r>
        </a:p>
      </dgm:t>
    </dgm:pt>
    <dgm:pt modelId="{AD5981AC-FD93-4C54-AB70-AEA12950B5D0}" type="parTrans" cxnId="{DCC844D8-FFF6-496B-8AA5-B6E5C1AB3831}">
      <dgm:prSet/>
      <dgm:spPr/>
      <dgm:t>
        <a:bodyPr/>
        <a:lstStyle/>
        <a:p>
          <a:endParaRPr lang="it-IT"/>
        </a:p>
      </dgm:t>
    </dgm:pt>
    <dgm:pt modelId="{9C3D08C0-ECB7-4FC4-9FA1-A444334AF47A}" type="sibTrans" cxnId="{DCC844D8-FFF6-496B-8AA5-B6E5C1AB3831}">
      <dgm:prSet/>
      <dgm:spPr/>
      <dgm:t>
        <a:bodyPr/>
        <a:lstStyle/>
        <a:p>
          <a:endParaRPr lang="it-IT"/>
        </a:p>
      </dgm:t>
    </dgm:pt>
    <dgm:pt modelId="{E22D12E9-96C5-48B9-A78B-CCAAA89224BD}">
      <dgm:prSet phldrT="[Testo]"/>
      <dgm:spPr/>
      <dgm:t>
        <a:bodyPr/>
        <a:lstStyle/>
        <a:p>
          <a:r>
            <a:rPr lang="it-IT" dirty="0"/>
            <a:t>IMPLEMENT</a:t>
          </a:r>
        </a:p>
      </dgm:t>
    </dgm:pt>
    <dgm:pt modelId="{220EAEF5-FEA1-4035-BCC5-17D3092EBF7C}" type="parTrans" cxnId="{A23C668D-08EC-4F71-A1DF-73B4B6BB3EF5}">
      <dgm:prSet/>
      <dgm:spPr/>
      <dgm:t>
        <a:bodyPr/>
        <a:lstStyle/>
        <a:p>
          <a:endParaRPr lang="it-IT"/>
        </a:p>
      </dgm:t>
    </dgm:pt>
    <dgm:pt modelId="{131844B1-4E8C-4A9F-98DE-6B8FBC776E15}" type="sibTrans" cxnId="{A23C668D-08EC-4F71-A1DF-73B4B6BB3EF5}">
      <dgm:prSet/>
      <dgm:spPr/>
      <dgm:t>
        <a:bodyPr/>
        <a:lstStyle/>
        <a:p>
          <a:endParaRPr lang="it-IT"/>
        </a:p>
      </dgm:t>
    </dgm:pt>
    <dgm:pt modelId="{A272229E-74A8-4FDD-9F5F-3A6C30F9EA5D}">
      <dgm:prSet/>
      <dgm:spPr/>
      <dgm:t>
        <a:bodyPr/>
        <a:lstStyle/>
        <a:p>
          <a:r>
            <a:rPr lang="it-IT" dirty="0"/>
            <a:t>DEVELOP </a:t>
          </a:r>
        </a:p>
      </dgm:t>
    </dgm:pt>
    <dgm:pt modelId="{C2A66CAE-90B7-4F88-BFE4-C24CE8F8C220}" type="parTrans" cxnId="{EFD82559-4C77-46E4-83C8-DADEF0128644}">
      <dgm:prSet/>
      <dgm:spPr/>
      <dgm:t>
        <a:bodyPr/>
        <a:lstStyle/>
        <a:p>
          <a:endParaRPr lang="it-IT"/>
        </a:p>
      </dgm:t>
    </dgm:pt>
    <dgm:pt modelId="{F0DB1562-7A3A-4DBE-8474-6E8AEA66C251}" type="sibTrans" cxnId="{EFD82559-4C77-46E4-83C8-DADEF0128644}">
      <dgm:prSet/>
      <dgm:spPr/>
      <dgm:t>
        <a:bodyPr/>
        <a:lstStyle/>
        <a:p>
          <a:endParaRPr lang="it-IT"/>
        </a:p>
      </dgm:t>
    </dgm:pt>
    <dgm:pt modelId="{AC3107B2-03C5-42A0-9EA5-B3745E22C4C8}">
      <dgm:prSet/>
      <dgm:spPr/>
      <dgm:t>
        <a:bodyPr/>
        <a:lstStyle/>
        <a:p>
          <a:r>
            <a:rPr lang="it-IT" dirty="0"/>
            <a:t>EVALUATE</a:t>
          </a:r>
        </a:p>
      </dgm:t>
    </dgm:pt>
    <dgm:pt modelId="{B15928F5-D108-42EB-AB26-9534E950655B}" type="parTrans" cxnId="{5D04C5B7-B0C5-4690-913E-A2473DC70F3A}">
      <dgm:prSet/>
      <dgm:spPr/>
      <dgm:t>
        <a:bodyPr/>
        <a:lstStyle/>
        <a:p>
          <a:endParaRPr lang="it-IT"/>
        </a:p>
      </dgm:t>
    </dgm:pt>
    <dgm:pt modelId="{B5A31154-2B78-45E1-A109-FAD6090F3DA4}" type="sibTrans" cxnId="{5D04C5B7-B0C5-4690-913E-A2473DC70F3A}">
      <dgm:prSet/>
      <dgm:spPr/>
      <dgm:t>
        <a:bodyPr/>
        <a:lstStyle/>
        <a:p>
          <a:endParaRPr lang="it-IT"/>
        </a:p>
      </dgm:t>
    </dgm:pt>
    <dgm:pt modelId="{532596EA-8376-48B2-99C0-9B538DC72C77}" type="pres">
      <dgm:prSet presAssocID="{22815625-167A-4D0B-926B-6C4A1531036C}" presName="Name0" presStyleCnt="0">
        <dgm:presLayoutVars>
          <dgm:dir/>
          <dgm:animLvl val="lvl"/>
          <dgm:resizeHandles val="exact"/>
        </dgm:presLayoutVars>
      </dgm:prSet>
      <dgm:spPr/>
    </dgm:pt>
    <dgm:pt modelId="{AD2344BA-EC66-4983-B722-CDC4DDB5EDE7}" type="pres">
      <dgm:prSet presAssocID="{810366C4-3936-49A8-B084-B76121B3AA56}" presName="parTxOnly" presStyleLbl="node1" presStyleIdx="0" presStyleCnt="5">
        <dgm:presLayoutVars>
          <dgm:chMax val="0"/>
          <dgm:chPref val="0"/>
          <dgm:bulletEnabled val="1"/>
        </dgm:presLayoutVars>
      </dgm:prSet>
      <dgm:spPr/>
    </dgm:pt>
    <dgm:pt modelId="{26B34568-0D46-430B-9FD9-4DF8D680B142}" type="pres">
      <dgm:prSet presAssocID="{EC854BC0-A37C-41C4-9B96-82FB116F28BB}" presName="parTxOnlySpace" presStyleCnt="0"/>
      <dgm:spPr/>
    </dgm:pt>
    <dgm:pt modelId="{379CD7BA-7FE7-45C7-A5DF-E547F467C9E4}" type="pres">
      <dgm:prSet presAssocID="{479535F3-0D6E-41F5-B679-B8DB41FE6A55}" presName="parTxOnly" presStyleLbl="node1" presStyleIdx="1" presStyleCnt="5">
        <dgm:presLayoutVars>
          <dgm:chMax val="0"/>
          <dgm:chPref val="0"/>
          <dgm:bulletEnabled val="1"/>
        </dgm:presLayoutVars>
      </dgm:prSet>
      <dgm:spPr/>
    </dgm:pt>
    <dgm:pt modelId="{CF15173A-0A5E-42E3-BBE3-C3DEDBC24F79}" type="pres">
      <dgm:prSet presAssocID="{9C3D08C0-ECB7-4FC4-9FA1-A444334AF47A}" presName="parTxOnlySpace" presStyleCnt="0"/>
      <dgm:spPr/>
    </dgm:pt>
    <dgm:pt modelId="{1D942CB4-61F8-4127-B491-2D5AE6F7C287}" type="pres">
      <dgm:prSet presAssocID="{A272229E-74A8-4FDD-9F5F-3A6C30F9EA5D}" presName="parTxOnly" presStyleLbl="node1" presStyleIdx="2" presStyleCnt="5">
        <dgm:presLayoutVars>
          <dgm:chMax val="0"/>
          <dgm:chPref val="0"/>
          <dgm:bulletEnabled val="1"/>
        </dgm:presLayoutVars>
      </dgm:prSet>
      <dgm:spPr/>
    </dgm:pt>
    <dgm:pt modelId="{3A7F32E0-4846-4748-ADE4-8C26B7BA987D}" type="pres">
      <dgm:prSet presAssocID="{F0DB1562-7A3A-4DBE-8474-6E8AEA66C251}" presName="parTxOnlySpace" presStyleCnt="0"/>
      <dgm:spPr/>
    </dgm:pt>
    <dgm:pt modelId="{C47A701E-8EC8-4D74-91B4-522AE2D2BF86}" type="pres">
      <dgm:prSet presAssocID="{E22D12E9-96C5-48B9-A78B-CCAAA89224BD}" presName="parTxOnly" presStyleLbl="node1" presStyleIdx="3" presStyleCnt="5">
        <dgm:presLayoutVars>
          <dgm:chMax val="0"/>
          <dgm:chPref val="0"/>
          <dgm:bulletEnabled val="1"/>
        </dgm:presLayoutVars>
      </dgm:prSet>
      <dgm:spPr/>
    </dgm:pt>
    <dgm:pt modelId="{C9FFCF76-E67D-49D6-ABF9-7512B215C70A}" type="pres">
      <dgm:prSet presAssocID="{131844B1-4E8C-4A9F-98DE-6B8FBC776E15}" presName="parTxOnlySpace" presStyleCnt="0"/>
      <dgm:spPr/>
    </dgm:pt>
    <dgm:pt modelId="{F4CB1B9D-7756-45F8-ABF3-9FDB01CE4D83}" type="pres">
      <dgm:prSet presAssocID="{AC3107B2-03C5-42A0-9EA5-B3745E22C4C8}" presName="parTxOnly" presStyleLbl="node1" presStyleIdx="4" presStyleCnt="5">
        <dgm:presLayoutVars>
          <dgm:chMax val="0"/>
          <dgm:chPref val="0"/>
          <dgm:bulletEnabled val="1"/>
        </dgm:presLayoutVars>
      </dgm:prSet>
      <dgm:spPr/>
    </dgm:pt>
  </dgm:ptLst>
  <dgm:cxnLst>
    <dgm:cxn modelId="{8835E02E-0AAC-4522-A912-F23FF72EB820}" type="presOf" srcId="{AC3107B2-03C5-42A0-9EA5-B3745E22C4C8}" destId="{F4CB1B9D-7756-45F8-ABF3-9FDB01CE4D83}" srcOrd="0" destOrd="0" presId="urn:microsoft.com/office/officeart/2005/8/layout/chevron1"/>
    <dgm:cxn modelId="{4AA47447-3B07-4A07-83B7-5309449007CF}" type="presOf" srcId="{810366C4-3936-49A8-B084-B76121B3AA56}" destId="{AD2344BA-EC66-4983-B722-CDC4DDB5EDE7}" srcOrd="0" destOrd="0" presId="urn:microsoft.com/office/officeart/2005/8/layout/chevron1"/>
    <dgm:cxn modelId="{498EE767-E5CA-46CA-81B4-CE62D5F529AA}" type="presOf" srcId="{479535F3-0D6E-41F5-B679-B8DB41FE6A55}" destId="{379CD7BA-7FE7-45C7-A5DF-E547F467C9E4}" srcOrd="0" destOrd="0" presId="urn:microsoft.com/office/officeart/2005/8/layout/chevron1"/>
    <dgm:cxn modelId="{61078E73-33B3-4A56-9A86-D1772C4E0B9F}" srcId="{22815625-167A-4D0B-926B-6C4A1531036C}" destId="{810366C4-3936-49A8-B084-B76121B3AA56}" srcOrd="0" destOrd="0" parTransId="{9F7500F8-0A13-41C5-9316-C8B27DCB1574}" sibTransId="{EC854BC0-A37C-41C4-9B96-82FB116F28BB}"/>
    <dgm:cxn modelId="{EFD82559-4C77-46E4-83C8-DADEF0128644}" srcId="{22815625-167A-4D0B-926B-6C4A1531036C}" destId="{A272229E-74A8-4FDD-9F5F-3A6C30F9EA5D}" srcOrd="2" destOrd="0" parTransId="{C2A66CAE-90B7-4F88-BFE4-C24CE8F8C220}" sibTransId="{F0DB1562-7A3A-4DBE-8474-6E8AEA66C251}"/>
    <dgm:cxn modelId="{20E83A7A-85DD-4A64-918E-FE65D57F6362}" type="presOf" srcId="{22815625-167A-4D0B-926B-6C4A1531036C}" destId="{532596EA-8376-48B2-99C0-9B538DC72C77}" srcOrd="0" destOrd="0" presId="urn:microsoft.com/office/officeart/2005/8/layout/chevron1"/>
    <dgm:cxn modelId="{02C4AB8C-D3D7-4AF1-9704-FEF3E354EB4B}" type="presOf" srcId="{A272229E-74A8-4FDD-9F5F-3A6C30F9EA5D}" destId="{1D942CB4-61F8-4127-B491-2D5AE6F7C287}" srcOrd="0" destOrd="0" presId="urn:microsoft.com/office/officeart/2005/8/layout/chevron1"/>
    <dgm:cxn modelId="{A23C668D-08EC-4F71-A1DF-73B4B6BB3EF5}" srcId="{22815625-167A-4D0B-926B-6C4A1531036C}" destId="{E22D12E9-96C5-48B9-A78B-CCAAA89224BD}" srcOrd="3" destOrd="0" parTransId="{220EAEF5-FEA1-4035-BCC5-17D3092EBF7C}" sibTransId="{131844B1-4E8C-4A9F-98DE-6B8FBC776E15}"/>
    <dgm:cxn modelId="{5D04C5B7-B0C5-4690-913E-A2473DC70F3A}" srcId="{22815625-167A-4D0B-926B-6C4A1531036C}" destId="{AC3107B2-03C5-42A0-9EA5-B3745E22C4C8}" srcOrd="4" destOrd="0" parTransId="{B15928F5-D108-42EB-AB26-9534E950655B}" sibTransId="{B5A31154-2B78-45E1-A109-FAD6090F3DA4}"/>
    <dgm:cxn modelId="{DCC844D8-FFF6-496B-8AA5-B6E5C1AB3831}" srcId="{22815625-167A-4D0B-926B-6C4A1531036C}" destId="{479535F3-0D6E-41F5-B679-B8DB41FE6A55}" srcOrd="1" destOrd="0" parTransId="{AD5981AC-FD93-4C54-AB70-AEA12950B5D0}" sibTransId="{9C3D08C0-ECB7-4FC4-9FA1-A444334AF47A}"/>
    <dgm:cxn modelId="{D274F4FA-EA4E-4AEF-BFC5-F54F3BFDDEB1}" type="presOf" srcId="{E22D12E9-96C5-48B9-A78B-CCAAA89224BD}" destId="{C47A701E-8EC8-4D74-91B4-522AE2D2BF86}" srcOrd="0" destOrd="0" presId="urn:microsoft.com/office/officeart/2005/8/layout/chevron1"/>
    <dgm:cxn modelId="{6308B482-7361-4862-BD68-74EA15023E23}" type="presParOf" srcId="{532596EA-8376-48B2-99C0-9B538DC72C77}" destId="{AD2344BA-EC66-4983-B722-CDC4DDB5EDE7}" srcOrd="0" destOrd="0" presId="urn:microsoft.com/office/officeart/2005/8/layout/chevron1"/>
    <dgm:cxn modelId="{BA07A80C-925D-471F-A8CB-898FBE016C69}" type="presParOf" srcId="{532596EA-8376-48B2-99C0-9B538DC72C77}" destId="{26B34568-0D46-430B-9FD9-4DF8D680B142}" srcOrd="1" destOrd="0" presId="urn:microsoft.com/office/officeart/2005/8/layout/chevron1"/>
    <dgm:cxn modelId="{A046986E-F502-4DBA-B29B-AE35B6D2035F}" type="presParOf" srcId="{532596EA-8376-48B2-99C0-9B538DC72C77}" destId="{379CD7BA-7FE7-45C7-A5DF-E547F467C9E4}" srcOrd="2" destOrd="0" presId="urn:microsoft.com/office/officeart/2005/8/layout/chevron1"/>
    <dgm:cxn modelId="{F8260672-BFB8-4BE3-B0B1-E03EAEA317FA}" type="presParOf" srcId="{532596EA-8376-48B2-99C0-9B538DC72C77}" destId="{CF15173A-0A5E-42E3-BBE3-C3DEDBC24F79}" srcOrd="3" destOrd="0" presId="urn:microsoft.com/office/officeart/2005/8/layout/chevron1"/>
    <dgm:cxn modelId="{77C4E3E5-25CA-4D1E-B478-EFEDF8E0600F}" type="presParOf" srcId="{532596EA-8376-48B2-99C0-9B538DC72C77}" destId="{1D942CB4-61F8-4127-B491-2D5AE6F7C287}" srcOrd="4" destOrd="0" presId="urn:microsoft.com/office/officeart/2005/8/layout/chevron1"/>
    <dgm:cxn modelId="{D814C8A2-E731-48D1-ABBD-862D401E201D}" type="presParOf" srcId="{532596EA-8376-48B2-99C0-9B538DC72C77}" destId="{3A7F32E0-4846-4748-ADE4-8C26B7BA987D}" srcOrd="5" destOrd="0" presId="urn:microsoft.com/office/officeart/2005/8/layout/chevron1"/>
    <dgm:cxn modelId="{A27BC1C9-F5B1-4E66-8D69-954E557B679E}" type="presParOf" srcId="{532596EA-8376-48B2-99C0-9B538DC72C77}" destId="{C47A701E-8EC8-4D74-91B4-522AE2D2BF86}" srcOrd="6" destOrd="0" presId="urn:microsoft.com/office/officeart/2005/8/layout/chevron1"/>
    <dgm:cxn modelId="{6669B140-FC0D-4420-BA0F-83B09902D584}" type="presParOf" srcId="{532596EA-8376-48B2-99C0-9B538DC72C77}" destId="{C9FFCF76-E67D-49D6-ABF9-7512B215C70A}" srcOrd="7" destOrd="0" presId="urn:microsoft.com/office/officeart/2005/8/layout/chevron1"/>
    <dgm:cxn modelId="{90CA8050-E962-43EE-AE9A-806B4370E84B}" type="presParOf" srcId="{532596EA-8376-48B2-99C0-9B538DC72C77}" destId="{F4CB1B9D-7756-45F8-ABF3-9FDB01CE4D83}" srcOrd="8"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344BA-EC66-4983-B722-CDC4DDB5EDE7}">
      <dsp:nvSpPr>
        <dsp:cNvPr id="0" name=""/>
        <dsp:cNvSpPr/>
      </dsp:nvSpPr>
      <dsp:spPr>
        <a:xfrm>
          <a:off x="2344" y="1062432"/>
          <a:ext cx="2086198" cy="83447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it-IT" sz="1800" kern="1200" dirty="0"/>
            <a:t>CLARIFY	</a:t>
          </a:r>
        </a:p>
      </dsp:txBody>
      <dsp:txXfrm>
        <a:off x="419584" y="1062432"/>
        <a:ext cx="1251719" cy="834479"/>
      </dsp:txXfrm>
    </dsp:sp>
    <dsp:sp modelId="{379CD7BA-7FE7-45C7-A5DF-E547F467C9E4}">
      <dsp:nvSpPr>
        <dsp:cNvPr id="0" name=""/>
        <dsp:cNvSpPr/>
      </dsp:nvSpPr>
      <dsp:spPr>
        <a:xfrm>
          <a:off x="1879922" y="1062432"/>
          <a:ext cx="2086198" cy="834479"/>
        </a:xfrm>
        <a:prstGeom prst="chevron">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it-IT" sz="1800" kern="1200" dirty="0"/>
            <a:t>IDEATE	</a:t>
          </a:r>
        </a:p>
      </dsp:txBody>
      <dsp:txXfrm>
        <a:off x="2297162" y="1062432"/>
        <a:ext cx="1251719" cy="834479"/>
      </dsp:txXfrm>
    </dsp:sp>
    <dsp:sp modelId="{1D942CB4-61F8-4127-B491-2D5AE6F7C287}">
      <dsp:nvSpPr>
        <dsp:cNvPr id="0" name=""/>
        <dsp:cNvSpPr/>
      </dsp:nvSpPr>
      <dsp:spPr>
        <a:xfrm>
          <a:off x="3757500" y="1062432"/>
          <a:ext cx="2086198" cy="834479"/>
        </a:xfrm>
        <a:prstGeom prst="chevron">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it-IT" sz="1800" kern="1200" dirty="0"/>
            <a:t>DEVELOP </a:t>
          </a:r>
        </a:p>
      </dsp:txBody>
      <dsp:txXfrm>
        <a:off x="4174740" y="1062432"/>
        <a:ext cx="1251719" cy="834479"/>
      </dsp:txXfrm>
    </dsp:sp>
    <dsp:sp modelId="{C47A701E-8EC8-4D74-91B4-522AE2D2BF86}">
      <dsp:nvSpPr>
        <dsp:cNvPr id="0" name=""/>
        <dsp:cNvSpPr/>
      </dsp:nvSpPr>
      <dsp:spPr>
        <a:xfrm>
          <a:off x="5635079" y="1062432"/>
          <a:ext cx="2086198" cy="834479"/>
        </a:xfrm>
        <a:prstGeom prst="chevron">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it-IT" sz="1800" kern="1200" dirty="0"/>
            <a:t>IMPLEMENT</a:t>
          </a:r>
        </a:p>
      </dsp:txBody>
      <dsp:txXfrm>
        <a:off x="6052319" y="1062432"/>
        <a:ext cx="1251719" cy="834479"/>
      </dsp:txXfrm>
    </dsp:sp>
    <dsp:sp modelId="{F4CB1B9D-7756-45F8-ABF3-9FDB01CE4D83}">
      <dsp:nvSpPr>
        <dsp:cNvPr id="0" name=""/>
        <dsp:cNvSpPr/>
      </dsp:nvSpPr>
      <dsp:spPr>
        <a:xfrm>
          <a:off x="7512657" y="1062432"/>
          <a:ext cx="2086198" cy="834479"/>
        </a:xfrm>
        <a:prstGeom prst="chevron">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it-IT" sz="1800" kern="1200" dirty="0"/>
            <a:t>EVALUATE</a:t>
          </a:r>
        </a:p>
      </dsp:txBody>
      <dsp:txXfrm>
        <a:off x="7929897" y="1062432"/>
        <a:ext cx="1251719" cy="83447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70245" y="1194219"/>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2402900" y="4084482"/>
            <a:ext cx="13482200" cy="1490152"/>
          </a:xfrm>
          <a:prstGeom prst="rect">
            <a:avLst/>
          </a:prstGeom>
        </p:spPr>
        <p:txBody>
          <a:bodyPr vert="horz" wrap="square" lIns="0" tIns="12700" rIns="0" bIns="0" rtlCol="0">
            <a:spAutoFit/>
          </a:bodyPr>
          <a:lstStyle/>
          <a:p>
            <a:pPr algn="ctr"/>
            <a:r>
              <a:rPr lang="en-GB" sz="4800" b="1" dirty="0">
                <a:solidFill>
                  <a:srgbClr val="4F81BD"/>
                </a:solidFill>
                <a:effectLst/>
                <a:latin typeface="Calibri" panose="020F0502020204030204" pitchFamily="34" charset="0"/>
                <a:ea typeface="Times New Roman" panose="02020603050405020304" pitchFamily="18" charset="0"/>
              </a:rPr>
              <a:t>N</a:t>
            </a:r>
            <a:r>
              <a:rPr lang="el-GR" sz="4800" b="1" dirty="0">
                <a:solidFill>
                  <a:srgbClr val="4F81BD"/>
                </a:solidFill>
                <a:effectLst/>
                <a:latin typeface="Calibri" panose="020F0502020204030204" pitchFamily="34" charset="0"/>
                <a:ea typeface="Times New Roman" panose="02020603050405020304" pitchFamily="18" charset="0"/>
              </a:rPr>
              <a:t>ew creative and innovative answers when dealing with unpredictable situations</a:t>
            </a:r>
            <a:endParaRPr lang="it-IT" sz="4800" dirty="0">
              <a:effectLst/>
              <a:latin typeface="Times New Roman" panose="02020603050405020304" pitchFamily="18" charset="0"/>
              <a:ea typeface="Times New Roman" panose="02020603050405020304" pitchFamily="18" charset="0"/>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3771900"/>
            <a:ext cx="5796915" cy="1859483"/>
          </a:xfrm>
          <a:prstGeom prst="rect">
            <a:avLst/>
          </a:prstGeom>
        </p:spPr>
        <p:txBody>
          <a:bodyPr vert="horz" wrap="square" lIns="0" tIns="12700" rIns="0" bIns="0" rtlCol="0">
            <a:spAutoFit/>
          </a:bodyPr>
          <a:lstStyle/>
          <a:p>
            <a:pPr marL="12700" marR="5080" indent="1666239">
              <a:lnSpc>
                <a:spcPct val="100000"/>
              </a:lnSpc>
              <a:spcBef>
                <a:spcPts val="100"/>
              </a:spcBef>
            </a:pPr>
            <a:r>
              <a:rPr sz="6000" spc="70" dirty="0">
                <a:latin typeface="Tahoma"/>
                <a:cs typeface="Tahoma"/>
              </a:rPr>
              <a:t>Short </a:t>
            </a:r>
            <a:r>
              <a:rPr sz="6000" spc="75" dirty="0">
                <a:latin typeface="Tahoma"/>
                <a:cs typeface="Tahoma"/>
              </a:rPr>
              <a:t> </a:t>
            </a:r>
            <a:r>
              <a:rPr sz="6000" spc="-869" dirty="0">
                <a:latin typeface="Tahoma"/>
                <a:cs typeface="Tahoma"/>
              </a:rPr>
              <a:t>I</a:t>
            </a:r>
            <a:r>
              <a:rPr sz="6000" spc="75" dirty="0">
                <a:latin typeface="Tahoma"/>
                <a:cs typeface="Tahoma"/>
              </a:rPr>
              <a:t>n</a:t>
            </a:r>
            <a:r>
              <a:rPr sz="6000" spc="385" dirty="0">
                <a:latin typeface="Tahoma"/>
                <a:cs typeface="Tahoma"/>
              </a:rPr>
              <a:t>t</a:t>
            </a:r>
            <a:r>
              <a:rPr sz="6000" spc="245" dirty="0">
                <a:latin typeface="Tahoma"/>
                <a:cs typeface="Tahoma"/>
              </a:rPr>
              <a:t>r</a:t>
            </a:r>
            <a:r>
              <a:rPr sz="6000" spc="455" dirty="0">
                <a:latin typeface="Tahoma"/>
                <a:cs typeface="Tahoma"/>
              </a:rPr>
              <a:t>o</a:t>
            </a:r>
            <a:r>
              <a:rPr sz="6000" spc="405" dirty="0">
                <a:latin typeface="Tahoma"/>
                <a:cs typeface="Tahoma"/>
              </a:rPr>
              <a:t>d</a:t>
            </a:r>
            <a:r>
              <a:rPr sz="6000" spc="75" dirty="0">
                <a:latin typeface="Tahoma"/>
                <a:cs typeface="Tahoma"/>
              </a:rPr>
              <a:t>u</a:t>
            </a:r>
            <a:r>
              <a:rPr sz="6000" spc="340" dirty="0">
                <a:latin typeface="Tahoma"/>
                <a:cs typeface="Tahoma"/>
              </a:rPr>
              <a:t>c</a:t>
            </a:r>
            <a:r>
              <a:rPr sz="6000" spc="385" dirty="0">
                <a:latin typeface="Tahoma"/>
                <a:cs typeface="Tahoma"/>
              </a:rPr>
              <a:t>t</a:t>
            </a:r>
            <a:r>
              <a:rPr sz="6000" spc="95" dirty="0">
                <a:latin typeface="Tahoma"/>
                <a:cs typeface="Tahoma"/>
              </a:rPr>
              <a:t>i</a:t>
            </a:r>
            <a:r>
              <a:rPr sz="6000" spc="455" dirty="0">
                <a:latin typeface="Tahoma"/>
                <a:cs typeface="Tahoma"/>
              </a:rPr>
              <a:t>o</a:t>
            </a:r>
            <a:r>
              <a:rPr sz="6000" spc="80" dirty="0">
                <a:latin typeface="Tahoma"/>
                <a:cs typeface="Tahoma"/>
              </a:rPr>
              <a:t>n</a:t>
            </a:r>
            <a:endParaRPr sz="6000" dirty="0">
              <a:latin typeface="Tahoma"/>
              <a:cs typeface="Tahoma"/>
            </a:endParaRPr>
          </a:p>
        </p:txBody>
      </p:sp>
      <p:sp>
        <p:nvSpPr>
          <p:cNvPr id="3" name="object 3"/>
          <p:cNvSpPr/>
          <p:nvPr/>
        </p:nvSpPr>
        <p:spPr>
          <a:xfrm>
            <a:off x="6954834" y="2036568"/>
            <a:ext cx="9847266" cy="6764532"/>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just">
              <a:lnSpc>
                <a:spcPct val="150000"/>
              </a:lnSpc>
            </a:pPr>
            <a:endParaRPr lang="en-US" sz="2400" b="0" i="0" dirty="0">
              <a:effectLst/>
              <a:latin typeface="Poppins" panose="00000500000000000000" pitchFamily="2" charset="0"/>
            </a:endParaRP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7" name="object 13">
            <a:extLst>
              <a:ext uri="{FF2B5EF4-FFF2-40B4-BE49-F238E27FC236}">
                <a16:creationId xmlns:a16="http://schemas.microsoft.com/office/drawing/2014/main" id="{BD241516-1EBC-BBC6-E260-2E5EC98115E8}"/>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pic>
        <p:nvPicPr>
          <p:cNvPr id="1026" name="Picture 2" descr="The risk management process">
            <a:extLst>
              <a:ext uri="{FF2B5EF4-FFF2-40B4-BE49-F238E27FC236}">
                <a16:creationId xmlns:a16="http://schemas.microsoft.com/office/drawing/2014/main" id="{BCECDE88-BC15-E0FC-D96C-D513429554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1867" y="2106386"/>
            <a:ext cx="6553200" cy="6717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824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3771900"/>
            <a:ext cx="5796915" cy="1859483"/>
          </a:xfrm>
          <a:prstGeom prst="rect">
            <a:avLst/>
          </a:prstGeom>
        </p:spPr>
        <p:txBody>
          <a:bodyPr vert="horz" wrap="square" lIns="0" tIns="12700" rIns="0" bIns="0" rtlCol="0">
            <a:spAutoFit/>
          </a:bodyPr>
          <a:lstStyle/>
          <a:p>
            <a:pPr marL="12700" marR="5080" indent="1666239">
              <a:lnSpc>
                <a:spcPct val="100000"/>
              </a:lnSpc>
              <a:spcBef>
                <a:spcPts val="100"/>
              </a:spcBef>
            </a:pPr>
            <a:r>
              <a:rPr sz="6000" spc="70" dirty="0">
                <a:latin typeface="Tahoma"/>
                <a:cs typeface="Tahoma"/>
              </a:rPr>
              <a:t>Short </a:t>
            </a:r>
            <a:r>
              <a:rPr sz="6000" spc="75" dirty="0">
                <a:latin typeface="Tahoma"/>
                <a:cs typeface="Tahoma"/>
              </a:rPr>
              <a:t> </a:t>
            </a:r>
            <a:r>
              <a:rPr sz="6000" spc="-869" dirty="0">
                <a:latin typeface="Tahoma"/>
                <a:cs typeface="Tahoma"/>
              </a:rPr>
              <a:t>I</a:t>
            </a:r>
            <a:r>
              <a:rPr sz="6000" spc="75" dirty="0">
                <a:latin typeface="Tahoma"/>
                <a:cs typeface="Tahoma"/>
              </a:rPr>
              <a:t>n</a:t>
            </a:r>
            <a:r>
              <a:rPr sz="6000" spc="385" dirty="0">
                <a:latin typeface="Tahoma"/>
                <a:cs typeface="Tahoma"/>
              </a:rPr>
              <a:t>t</a:t>
            </a:r>
            <a:r>
              <a:rPr sz="6000" spc="245" dirty="0">
                <a:latin typeface="Tahoma"/>
                <a:cs typeface="Tahoma"/>
              </a:rPr>
              <a:t>r</a:t>
            </a:r>
            <a:r>
              <a:rPr sz="6000" spc="455" dirty="0">
                <a:latin typeface="Tahoma"/>
                <a:cs typeface="Tahoma"/>
              </a:rPr>
              <a:t>o</a:t>
            </a:r>
            <a:r>
              <a:rPr sz="6000" spc="405" dirty="0">
                <a:latin typeface="Tahoma"/>
                <a:cs typeface="Tahoma"/>
              </a:rPr>
              <a:t>d</a:t>
            </a:r>
            <a:r>
              <a:rPr sz="6000" spc="75" dirty="0">
                <a:latin typeface="Tahoma"/>
                <a:cs typeface="Tahoma"/>
              </a:rPr>
              <a:t>u</a:t>
            </a:r>
            <a:r>
              <a:rPr sz="6000" spc="340" dirty="0">
                <a:latin typeface="Tahoma"/>
                <a:cs typeface="Tahoma"/>
              </a:rPr>
              <a:t>c</a:t>
            </a:r>
            <a:r>
              <a:rPr sz="6000" spc="385" dirty="0">
                <a:latin typeface="Tahoma"/>
                <a:cs typeface="Tahoma"/>
              </a:rPr>
              <a:t>t</a:t>
            </a:r>
            <a:r>
              <a:rPr sz="6000" spc="95" dirty="0">
                <a:latin typeface="Tahoma"/>
                <a:cs typeface="Tahoma"/>
              </a:rPr>
              <a:t>i</a:t>
            </a:r>
            <a:r>
              <a:rPr sz="6000" spc="455" dirty="0">
                <a:latin typeface="Tahoma"/>
                <a:cs typeface="Tahoma"/>
              </a:rPr>
              <a:t>o</a:t>
            </a:r>
            <a:r>
              <a:rPr sz="6000" spc="80" dirty="0">
                <a:latin typeface="Tahoma"/>
                <a:cs typeface="Tahoma"/>
              </a:rPr>
              <a:t>n</a:t>
            </a:r>
            <a:endParaRPr sz="6000" dirty="0">
              <a:latin typeface="Tahoma"/>
              <a:cs typeface="Tahoma"/>
            </a:endParaRPr>
          </a:p>
        </p:txBody>
      </p:sp>
      <p:sp>
        <p:nvSpPr>
          <p:cNvPr id="3" name="object 3"/>
          <p:cNvSpPr/>
          <p:nvPr/>
        </p:nvSpPr>
        <p:spPr>
          <a:xfrm>
            <a:off x="6856863" y="1887322"/>
            <a:ext cx="9847266" cy="6764532"/>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just">
              <a:lnSpc>
                <a:spcPct val="150000"/>
              </a:lnSpc>
            </a:pPr>
            <a:endParaRPr lang="en-US" sz="2400" b="0" i="0" dirty="0">
              <a:effectLst/>
              <a:latin typeface="Poppins" panose="00000500000000000000" pitchFamily="2" charset="0"/>
            </a:endParaRP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7" name="object 13">
            <a:extLst>
              <a:ext uri="{FF2B5EF4-FFF2-40B4-BE49-F238E27FC236}">
                <a16:creationId xmlns:a16="http://schemas.microsoft.com/office/drawing/2014/main" id="{BD241516-1EBC-BBC6-E260-2E5EC98115E8}"/>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sp>
        <p:nvSpPr>
          <p:cNvPr id="13" name="CasellaDiTesto 12">
            <a:extLst>
              <a:ext uri="{FF2B5EF4-FFF2-40B4-BE49-F238E27FC236}">
                <a16:creationId xmlns:a16="http://schemas.microsoft.com/office/drawing/2014/main" id="{33BD40B9-B928-B516-C481-1C9D198148A8}"/>
              </a:ext>
            </a:extLst>
          </p:cNvPr>
          <p:cNvSpPr txBox="1"/>
          <p:nvPr/>
        </p:nvSpPr>
        <p:spPr>
          <a:xfrm>
            <a:off x="7086600" y="2511718"/>
            <a:ext cx="9144000" cy="5021055"/>
          </a:xfrm>
          <a:prstGeom prst="rect">
            <a:avLst/>
          </a:prstGeom>
          <a:noFill/>
        </p:spPr>
        <p:txBody>
          <a:bodyPr wrap="square">
            <a:spAutoFit/>
          </a:bodyPr>
          <a:lstStyle/>
          <a:p>
            <a:pPr algn="just">
              <a:lnSpc>
                <a:spcPct val="150000"/>
              </a:lnSpc>
            </a:pPr>
            <a:r>
              <a:rPr lang="en-US" sz="2400" b="1" i="0" dirty="0">
                <a:solidFill>
                  <a:srgbClr val="0A4644"/>
                </a:solidFill>
                <a:effectLst/>
              </a:rPr>
              <a:t>Risk analysis</a:t>
            </a:r>
            <a:r>
              <a:rPr lang="en-US" sz="2400" b="0" i="0" dirty="0">
                <a:solidFill>
                  <a:srgbClr val="0A4644"/>
                </a:solidFill>
                <a:effectLst/>
              </a:rPr>
              <a:t> provides guidance on where the greatest vulnerabilities lie. Because risk analysis is fundamentally perception based, it is important for the project professional to engage stakeholders early to identify risks.</a:t>
            </a:r>
          </a:p>
          <a:p>
            <a:pPr algn="just">
              <a:lnSpc>
                <a:spcPct val="150000"/>
              </a:lnSpc>
            </a:pPr>
            <a:r>
              <a:rPr lang="en-US" sz="2400" b="0" i="0" dirty="0">
                <a:solidFill>
                  <a:srgbClr val="0A4644"/>
                </a:solidFill>
                <a:effectLst/>
              </a:rPr>
              <a:t>To make sense of differing perceptions, it is important to describe risk events clearly, separating causes (facts now), from risk events (situations that may occur), from effects (that have an impact on one or more of the project measures). This enables subsequent analysis and management of risks.</a:t>
            </a:r>
          </a:p>
        </p:txBody>
      </p:sp>
    </p:spTree>
    <p:extLst>
      <p:ext uri="{BB962C8B-B14F-4D97-AF65-F5344CB8AC3E}">
        <p14:creationId xmlns:p14="http://schemas.microsoft.com/office/powerpoint/2010/main" val="3172763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318021" y="369570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gn="just">
              <a:lnSpc>
                <a:spcPct val="105000"/>
              </a:lnSpc>
              <a:spcAft>
                <a:spcPts val="10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ACTIVITY 1 (hour)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1:</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Learners are invited to express their consideration about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buFont typeface="Wingdings" panose="05000000000000000000" pitchFamily="2" charset="2"/>
              <a:buChar char=""/>
            </a:pPr>
            <a:r>
              <a:rPr lang="it-IT" sz="2400" i="1" dirty="0">
                <a:effectLst/>
                <a:latin typeface="Calibri" panose="020F0502020204030204" pitchFamily="34" charset="0"/>
                <a:ea typeface="Calibri" panose="020F0502020204030204" pitchFamily="34" charset="0"/>
                <a:cs typeface="Calibri" panose="020F0502020204030204" pitchFamily="34" charset="0"/>
              </a:rPr>
              <a:t>Creative </a:t>
            </a:r>
            <a:r>
              <a:rPr lang="it-IT" sz="2400" i="1" dirty="0" err="1">
                <a:effectLst/>
                <a:latin typeface="Calibri" panose="020F0502020204030204" pitchFamily="34" charset="0"/>
                <a:ea typeface="Calibri" panose="020F0502020204030204" pitchFamily="34" charset="0"/>
                <a:cs typeface="Calibri" panose="020F0502020204030204" pitchFamily="34" charset="0"/>
              </a:rPr>
              <a:t>Problem</a:t>
            </a:r>
            <a:r>
              <a:rPr lang="it-IT" sz="2400" i="1" dirty="0">
                <a:effectLst/>
                <a:latin typeface="Calibri" panose="020F0502020204030204" pitchFamily="34" charset="0"/>
                <a:ea typeface="Calibri" panose="020F0502020204030204" pitchFamily="34" charset="0"/>
                <a:cs typeface="Calibri" panose="020F0502020204030204" pitchFamily="34" charset="0"/>
              </a:rPr>
              <a:t> Solving concept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buFont typeface="Wingdings" panose="05000000000000000000" pitchFamily="2" charset="2"/>
              <a:buChar char=""/>
            </a:pPr>
            <a:r>
              <a:rPr lang="en-GB" sz="2400" i="1" dirty="0">
                <a:effectLst/>
                <a:latin typeface="Calibri" panose="020F0502020204030204" pitchFamily="34" charset="0"/>
                <a:ea typeface="Calibri" panose="020F0502020204030204" pitchFamily="34" charset="0"/>
                <a:cs typeface="Calibri" panose="020F0502020204030204" pitchFamily="34" charset="0"/>
              </a:rPr>
              <a:t>The evaluation of the impact of decisions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000"/>
              </a:spcAft>
              <a:buFont typeface="Wingdings" panose="05000000000000000000" pitchFamily="2" charset="2"/>
              <a:buChar char=""/>
            </a:pPr>
            <a:r>
              <a:rPr lang="it-IT" sz="2400" i="1" dirty="0">
                <a:effectLst/>
                <a:latin typeface="Calibri" panose="020F0502020204030204" pitchFamily="34" charset="0"/>
                <a:ea typeface="Calibri" panose="020F0502020204030204" pitchFamily="34" charset="0"/>
                <a:cs typeface="Calibri" panose="020F0502020204030204" pitchFamily="34" charset="0"/>
              </a:rPr>
              <a:t>Risk Management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2:</a:t>
            </a:r>
            <a:r>
              <a:rPr lang="en-US" sz="2400" dirty="0">
                <a:effectLst/>
                <a:latin typeface="Calibri" panose="020F0502020204030204" pitchFamily="34" charset="0"/>
                <a:ea typeface="Calibri" panose="020F0502020204030204" pitchFamily="34" charset="0"/>
                <a:cs typeface="Calibri" panose="020F0502020204030204" pitchFamily="34" charset="0"/>
              </a:rPr>
              <a:t> Presentation of the concept of entrepreneurship and the principles of decision-making strategies through situations and cases by the trainer/facilitators in a as much as possible neutral way</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object 13">
            <a:extLst>
              <a:ext uri="{FF2B5EF4-FFF2-40B4-BE49-F238E27FC236}">
                <a16:creationId xmlns:a16="http://schemas.microsoft.com/office/drawing/2014/main" id="{52362913-293A-640F-DB45-A753720845C6}"/>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gn="just">
              <a:lnSpc>
                <a:spcPct val="105000"/>
              </a:lnSpc>
              <a:spcAft>
                <a:spcPts val="1000"/>
              </a:spcAft>
            </a:pPr>
            <a:endParaRPr lang="en-US" sz="2400" b="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5000"/>
              </a:lnSpc>
              <a:spcAft>
                <a:spcPts val="1000"/>
              </a:spcAft>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algn="just">
              <a:lnSpc>
                <a:spcPct val="105000"/>
              </a:lnSpc>
              <a:spcAft>
                <a:spcPts val="10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ACTIVITY 2 (2 hours)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3:</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Learners are invited to write down anonymously two cases of decision-making specifying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4:</a:t>
            </a:r>
            <a:r>
              <a:rPr lang="en-US" sz="2400" b="1" dirty="0">
                <a:effectLst/>
                <a:latin typeface="Calibri" panose="020F0502020204030204" pitchFamily="34" charset="0"/>
                <a:ea typeface="Calibri" panose="020F0502020204030204" pitchFamily="34" charset="0"/>
                <a:cs typeface="Calibri" panose="020F0502020204030204" pitchFamily="34" charset="0"/>
              </a:rPr>
              <a:t> Trainer/facilitator</a:t>
            </a:r>
            <a:r>
              <a:rPr lang="en-US" sz="2400" dirty="0">
                <a:effectLst/>
                <a:latin typeface="Calibri" panose="020F0502020204030204" pitchFamily="34" charset="0"/>
                <a:ea typeface="Calibri" panose="020F0502020204030204" pitchFamily="34" charset="0"/>
                <a:cs typeface="Calibri" panose="020F0502020204030204" pitchFamily="34" charset="0"/>
              </a:rPr>
              <a:t>, assembled and the consolidated version is shared with all learners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b="1" u="sng" dirty="0">
                <a:effectLst/>
                <a:latin typeface="Calibri" panose="020F0502020204030204" pitchFamily="34" charset="0"/>
                <a:ea typeface="Calibri" panose="020F0502020204030204" pitchFamily="34" charset="0"/>
                <a:cs typeface="Calibri" panose="020F0502020204030204" pitchFamily="34" charset="0"/>
              </a:rPr>
              <a:t>Step 5:</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Learners examine the cases and try to retrieve information and elements for a revision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object 13">
            <a:extLst>
              <a:ext uri="{FF2B5EF4-FFF2-40B4-BE49-F238E27FC236}">
                <a16:creationId xmlns:a16="http://schemas.microsoft.com/office/drawing/2014/main" id="{1C280A96-9F3D-E112-4D63-271A7555A2CD}"/>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68385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pPr marL="449263"/>
            <a:r>
              <a:rPr lang="en-US" sz="2800" dirty="0"/>
              <a:t>The learner should be able to:</a:t>
            </a:r>
          </a:p>
          <a:p>
            <a:pPr marL="449263"/>
            <a:endParaRPr lang="en-US" sz="2800" dirty="0"/>
          </a:p>
          <a:p>
            <a:pPr marL="1082675" lvl="0" indent="-365125">
              <a:lnSpc>
                <a:spcPct val="115000"/>
              </a:lnSpc>
              <a:spcAft>
                <a:spcPts val="1000"/>
              </a:spcAft>
              <a:buFont typeface="Wingdings" panose="05000000000000000000" pitchFamily="2" charset="2"/>
              <a:buChar char=""/>
              <a:tabLst>
                <a:tab pos="984250" algn="l"/>
              </a:tabLst>
            </a:pPr>
            <a:r>
              <a:rPr lang="en-GB"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Implement innovative and creative solutions </a:t>
            </a:r>
            <a:endParaRPr lang="it-IT" sz="24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1082675" lvl="0" indent="-365125">
              <a:lnSpc>
                <a:spcPct val="107000"/>
              </a:lnSpc>
              <a:spcAft>
                <a:spcPts val="1000"/>
              </a:spcAft>
              <a:buFont typeface="Wingdings" panose="05000000000000000000" pitchFamily="2" charset="2"/>
              <a:buChar char=""/>
              <a:tabLst>
                <a:tab pos="984250" algn="l"/>
              </a:tabLst>
            </a:pPr>
            <a:r>
              <a:rPr lang="it-IT" sz="2400"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Develop</a:t>
            </a:r>
            <a:r>
              <a:rPr lang="it-IT"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a:t>
            </a:r>
            <a:r>
              <a:rPr lang="el-GR"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Risk Management Plan </a:t>
            </a:r>
            <a:endParaRPr lang="it-IT" sz="2400" i="1" dirty="0">
              <a:effectLst/>
              <a:latin typeface="Calibri" panose="020F0502020204030204" pitchFamily="34" charset="0"/>
              <a:ea typeface="Calibri" panose="020F0502020204030204" pitchFamily="34" charset="0"/>
              <a:cs typeface="Times New Roman" panose="02020603050405020304" pitchFamily="18" charset="0"/>
            </a:endParaRPr>
          </a:p>
          <a:p>
            <a:pPr marL="1082675" lvl="0" indent="-365125">
              <a:lnSpc>
                <a:spcPct val="107000"/>
              </a:lnSpc>
              <a:spcAft>
                <a:spcPts val="1000"/>
              </a:spcAft>
              <a:buFont typeface="Wingdings" panose="05000000000000000000" pitchFamily="2" charset="2"/>
              <a:buChar char=""/>
              <a:tabLst>
                <a:tab pos="984250" algn="l"/>
              </a:tabLst>
            </a:pPr>
            <a:r>
              <a:rPr lang="el-GR"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Practice Value-Based Decision Making</a:t>
            </a:r>
            <a:endParaRPr lang="it-IT" sz="2400" i="1" dirty="0">
              <a:effectLst/>
              <a:latin typeface="Calibri" panose="020F0502020204030204" pitchFamily="34" charset="0"/>
              <a:ea typeface="Calibri" panose="020F0502020204030204" pitchFamily="34" charset="0"/>
              <a:cs typeface="Times New Roman" panose="02020603050405020304" pitchFamily="18" charset="0"/>
            </a:endParaRPr>
          </a:p>
          <a:p>
            <a:pPr marL="1082675" lvl="0" indent="-365125">
              <a:lnSpc>
                <a:spcPct val="115000"/>
              </a:lnSpc>
              <a:spcAft>
                <a:spcPts val="800"/>
              </a:spcAft>
              <a:buFont typeface="Wingdings" panose="05000000000000000000" pitchFamily="2" charset="2"/>
              <a:buChar char=""/>
              <a:tabLst>
                <a:tab pos="984250" algn="l"/>
              </a:tabLst>
            </a:pPr>
            <a:r>
              <a:rPr lang="en-GB"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Involve stakeholders pro-actively in unstable and difficult situations  </a:t>
            </a:r>
            <a:endParaRPr lang="it-IT" sz="24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1082675" lvl="0" indent="-365125">
              <a:lnSpc>
                <a:spcPct val="107000"/>
              </a:lnSpc>
              <a:spcAft>
                <a:spcPts val="1000"/>
              </a:spcAft>
              <a:buFont typeface="Wingdings" panose="05000000000000000000" pitchFamily="2" charset="2"/>
              <a:buChar char=""/>
              <a:tabLst>
                <a:tab pos="984250" algn="l"/>
              </a:tabLst>
            </a:pPr>
            <a:r>
              <a:rPr lang="en-GB"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Collect options and viewpoints from staff and organization, maximizing company capacity to take advantage from uncertain situations</a:t>
            </a:r>
            <a:endParaRPr lang="it-IT" sz="2400" i="1" dirty="0">
              <a:effectLst/>
              <a:latin typeface="Calibri" panose="020F0502020204030204" pitchFamily="34" charset="0"/>
              <a:ea typeface="Calibri" panose="020F0502020204030204" pitchFamily="34" charset="0"/>
              <a:cs typeface="Times New Roman" panose="02020603050405020304" pitchFamily="18" charset="0"/>
            </a:endParaRPr>
          </a:p>
          <a:p>
            <a:pPr marL="1082675" lvl="0" indent="-365125">
              <a:lnSpc>
                <a:spcPct val="107000"/>
              </a:lnSpc>
              <a:spcAft>
                <a:spcPts val="1000"/>
              </a:spcAft>
              <a:buFont typeface="Wingdings" panose="05000000000000000000" pitchFamily="2" charset="2"/>
              <a:buChar char=""/>
              <a:tabLst>
                <a:tab pos="984250" algn="l"/>
              </a:tabLst>
            </a:pPr>
            <a:r>
              <a:rPr lang="en-GB"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Compare different possible activities, considering the risks according company’s strategic and operational plan</a:t>
            </a:r>
            <a:endParaRPr lang="it-IT" sz="2400" i="1" dirty="0">
              <a:effectLst/>
              <a:latin typeface="Calibri" panose="020F0502020204030204" pitchFamily="34" charset="0"/>
              <a:ea typeface="Calibri" panose="020F0502020204030204" pitchFamily="34" charset="0"/>
              <a:cs typeface="Times New Roman" panose="02020603050405020304" pitchFamily="18" charset="0"/>
            </a:endParaRPr>
          </a:p>
          <a:p>
            <a:pPr marL="1082675" lvl="0" indent="-365125">
              <a:lnSpc>
                <a:spcPct val="107000"/>
              </a:lnSpc>
              <a:spcAft>
                <a:spcPts val="800"/>
              </a:spcAft>
              <a:buFont typeface="Wingdings" panose="05000000000000000000" pitchFamily="2" charset="2"/>
              <a:buChar char=""/>
              <a:tabLst>
                <a:tab pos="984250" algn="l"/>
              </a:tabLst>
            </a:pPr>
            <a:r>
              <a:rPr lang="en-GB"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Elaborate instruments for measuring and evaluating uncertainty, creative values and innovation index</a:t>
            </a:r>
            <a:endParaRPr lang="it-IT" sz="2400" i="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xfrm>
            <a:off x="3773170" y="430668"/>
            <a:ext cx="13584587" cy="259045"/>
          </a:xfrm>
          <a:prstGeom prst="rect">
            <a:avLst/>
          </a:prstGeom>
        </p:spPr>
        <p:txBody>
          <a:bodyPr vert="horz" wrap="square" lIns="0" tIns="12700" rIns="0" bIns="0" rtlCol="0">
            <a:spAutoFit/>
          </a:bodyPr>
          <a:lstStyle/>
          <a:p>
            <a:pPr algn="ctr"/>
            <a:r>
              <a:rPr lang="en-GB" sz="1600" b="1" i="1" dirty="0">
                <a:solidFill>
                  <a:srgbClr val="4F81BD"/>
                </a:solidFill>
                <a:effectLst/>
                <a:latin typeface="Calibri" panose="020F0502020204030204" pitchFamily="34" charset="0"/>
                <a:ea typeface="Times New Roman" panose="02020603050405020304" pitchFamily="18" charset="0"/>
              </a:rPr>
              <a:t>N</a:t>
            </a:r>
            <a:r>
              <a:rPr lang="el-GR" sz="1600" b="1" i="1" dirty="0">
                <a:solidFill>
                  <a:srgbClr val="4F81BD"/>
                </a:solidFill>
                <a:effectLst/>
                <a:latin typeface="Calibri" panose="020F0502020204030204" pitchFamily="34" charset="0"/>
                <a:ea typeface="Times New Roman" panose="02020603050405020304" pitchFamily="18" charset="0"/>
              </a:rPr>
              <a:t>ew creative and innovative answers when dealing with unpredictable situations</a:t>
            </a:r>
            <a:endParaRPr lang="it-IT" sz="1600" i="1" dirty="0">
              <a:effectLst/>
              <a:latin typeface="Times New Roman" panose="02020603050405020304" pitchFamily="18" charset="0"/>
              <a:ea typeface="Times New Roman" panose="02020603050405020304" pitchFamily="18" charset="0"/>
            </a:endParaRPr>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7870595" y="1311872"/>
            <a:ext cx="9120645"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fontAlgn="base">
              <a:lnSpc>
                <a:spcPct val="115000"/>
              </a:lnSpc>
              <a:spcAft>
                <a:spcPts val="600"/>
              </a:spcAft>
            </a:pPr>
            <a:endPar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fontAlgn="base">
              <a:lnSpc>
                <a:spcPct val="115000"/>
              </a:lnSpc>
              <a:spcAft>
                <a:spcPts val="600"/>
              </a:spcAft>
            </a:pPr>
            <a:endPar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fontAlgn="base">
              <a:lnSpc>
                <a:spcPct val="115000"/>
              </a:lnSpc>
              <a:spcAft>
                <a:spcPts val="600"/>
              </a:spcAft>
            </a:pPr>
            <a:endPar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fontAlgn="base">
              <a:lnSpc>
                <a:spcPct val="115000"/>
              </a:lnSpc>
              <a:spcAft>
                <a:spcPts val="6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workshop is related to the introduction to Creative Problem Solving:</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600"/>
              </a:spcAft>
            </a:pPr>
            <a:r>
              <a:rPr lang="en-GB"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Basic concepts of creative problem solving and how it can be applied in business</a:t>
            </a: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workshop illustrates the importance of developing an innovative approach to tackling problems and achieving goals.</a:t>
            </a:r>
          </a:p>
          <a:p>
            <a:pPr algn="just" fontAlgn="base">
              <a:lnSpc>
                <a:spcPct val="115000"/>
              </a:lnSpc>
              <a:spcAft>
                <a:spcPts val="600"/>
              </a:spcAft>
            </a:pP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600"/>
              </a:spcAft>
            </a:pPr>
            <a:r>
              <a:rPr lang="en-GB"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Creative problem-solving is a process that requires </a:t>
            </a: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ability to analyse complex situations and find innovative and original solutions. Although often associated with artistic or creative professions, creative problem-solving is an important skill in many fields, such as science, engineering, technology, and business.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7" name="object 13">
            <a:extLst>
              <a:ext uri="{FF2B5EF4-FFF2-40B4-BE49-F238E27FC236}">
                <a16:creationId xmlns:a16="http://schemas.microsoft.com/office/drawing/2014/main" id="{91004046-2DB6-6E13-549C-CD5CC39A86C3}"/>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96019" y="3715572"/>
            <a:ext cx="5796915" cy="1859483"/>
          </a:xfrm>
          <a:prstGeom prst="rect">
            <a:avLst/>
          </a:prstGeom>
        </p:spPr>
        <p:txBody>
          <a:bodyPr vert="horz" wrap="square" lIns="0" tIns="12700" rIns="0" bIns="0" rtlCol="0">
            <a:spAutoFit/>
          </a:bodyPr>
          <a:lstStyle/>
          <a:p>
            <a:pPr marL="12700" marR="5080" indent="1666239">
              <a:lnSpc>
                <a:spcPct val="100000"/>
              </a:lnSpc>
              <a:spcBef>
                <a:spcPts val="100"/>
              </a:spcBef>
            </a:pPr>
            <a:r>
              <a:rPr sz="6000" spc="70" dirty="0">
                <a:latin typeface="Tahoma"/>
                <a:cs typeface="Tahoma"/>
              </a:rPr>
              <a:t>Short </a:t>
            </a:r>
            <a:r>
              <a:rPr sz="6000" spc="75" dirty="0">
                <a:latin typeface="Tahoma"/>
                <a:cs typeface="Tahoma"/>
              </a:rPr>
              <a:t> </a:t>
            </a:r>
            <a:r>
              <a:rPr sz="6000" spc="-869" dirty="0">
                <a:latin typeface="Tahoma"/>
                <a:cs typeface="Tahoma"/>
              </a:rPr>
              <a:t>I</a:t>
            </a:r>
            <a:r>
              <a:rPr sz="6000" spc="75" dirty="0">
                <a:latin typeface="Tahoma"/>
                <a:cs typeface="Tahoma"/>
              </a:rPr>
              <a:t>n</a:t>
            </a:r>
            <a:r>
              <a:rPr sz="6000" spc="385" dirty="0">
                <a:latin typeface="Tahoma"/>
                <a:cs typeface="Tahoma"/>
              </a:rPr>
              <a:t>t</a:t>
            </a:r>
            <a:r>
              <a:rPr sz="6000" spc="245" dirty="0">
                <a:latin typeface="Tahoma"/>
                <a:cs typeface="Tahoma"/>
              </a:rPr>
              <a:t>r</a:t>
            </a:r>
            <a:r>
              <a:rPr sz="6000" spc="455" dirty="0">
                <a:latin typeface="Tahoma"/>
                <a:cs typeface="Tahoma"/>
              </a:rPr>
              <a:t>o</a:t>
            </a:r>
            <a:r>
              <a:rPr sz="6000" spc="405" dirty="0">
                <a:latin typeface="Tahoma"/>
                <a:cs typeface="Tahoma"/>
              </a:rPr>
              <a:t>d</a:t>
            </a:r>
            <a:r>
              <a:rPr sz="6000" spc="75" dirty="0">
                <a:latin typeface="Tahoma"/>
                <a:cs typeface="Tahoma"/>
              </a:rPr>
              <a:t>u</a:t>
            </a:r>
            <a:r>
              <a:rPr sz="6000" spc="340" dirty="0">
                <a:latin typeface="Tahoma"/>
                <a:cs typeface="Tahoma"/>
              </a:rPr>
              <a:t>c</a:t>
            </a:r>
            <a:r>
              <a:rPr sz="6000" spc="385" dirty="0">
                <a:latin typeface="Tahoma"/>
                <a:cs typeface="Tahoma"/>
              </a:rPr>
              <a:t>t</a:t>
            </a:r>
            <a:r>
              <a:rPr sz="6000" spc="95" dirty="0">
                <a:latin typeface="Tahoma"/>
                <a:cs typeface="Tahoma"/>
              </a:rPr>
              <a:t>i</a:t>
            </a:r>
            <a:r>
              <a:rPr sz="6000" spc="455" dirty="0">
                <a:latin typeface="Tahoma"/>
                <a:cs typeface="Tahoma"/>
              </a:rPr>
              <a:t>o</a:t>
            </a:r>
            <a:r>
              <a:rPr sz="6000" spc="80" dirty="0">
                <a:latin typeface="Tahoma"/>
                <a:cs typeface="Tahoma"/>
              </a:rPr>
              <a:t>n</a:t>
            </a:r>
            <a:endParaRPr sz="6000" dirty="0">
              <a:latin typeface="Tahoma"/>
              <a:cs typeface="Tahoma"/>
            </a:endParaRPr>
          </a:p>
        </p:txBody>
      </p:sp>
      <p:sp>
        <p:nvSpPr>
          <p:cNvPr id="3" name="object 3"/>
          <p:cNvSpPr/>
          <p:nvPr/>
        </p:nvSpPr>
        <p:spPr>
          <a:xfrm>
            <a:off x="6902559" y="2063783"/>
            <a:ext cx="9847266" cy="6411610"/>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l"/>
            <a:endParaRPr lang="en-US" sz="2400" b="0" i="0" dirty="0">
              <a:solidFill>
                <a:srgbClr val="2D2D2D"/>
              </a:solidFill>
              <a:effectLst/>
              <a:latin typeface="Noto Sans" panose="020B0502040204020203" pitchFamily="34" charset="0"/>
            </a:endParaRPr>
          </a:p>
          <a:p>
            <a:pPr algn="just"/>
            <a:r>
              <a:rPr lang="en-US" sz="2400" b="0" i="0" dirty="0">
                <a:solidFill>
                  <a:srgbClr val="2D2D2D"/>
                </a:solidFill>
                <a:effectLst/>
              </a:rPr>
              <a:t>Creative problem-solving involves analyzing an issue, defining an approach and implementing a solution. Just like any other skill, it requires a strategic approach and practice to get better. </a:t>
            </a:r>
          </a:p>
          <a:p>
            <a:pPr algn="just"/>
            <a:endParaRPr lang="en-US" sz="2400" dirty="0">
              <a:solidFill>
                <a:srgbClr val="2D2D2D"/>
              </a:solidFill>
            </a:endParaRPr>
          </a:p>
          <a:p>
            <a:pPr algn="just"/>
            <a:r>
              <a:rPr lang="en-US" sz="2400" b="1" i="0" dirty="0">
                <a:solidFill>
                  <a:srgbClr val="333333"/>
                </a:solidFill>
                <a:effectLst/>
                <a:latin typeface="Neue Helvetica W01"/>
              </a:rPr>
              <a:t>The Steps of the Creative Problem-Solving Process</a:t>
            </a:r>
          </a:p>
          <a:p>
            <a:pPr algn="just"/>
            <a:endParaRPr lang="en-US" sz="2400" b="0" i="0" dirty="0">
              <a:solidFill>
                <a:srgbClr val="2D2D2D"/>
              </a:solidFill>
              <a:effectLst/>
            </a:endParaRPr>
          </a:p>
          <a:p>
            <a:pPr algn="just"/>
            <a:endParaRPr lang="en-US" sz="2400" b="0" i="0" dirty="0">
              <a:solidFill>
                <a:srgbClr val="2D2D2D"/>
              </a:solidFill>
              <a:effectLst/>
            </a:endParaRP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7" name="object 13">
            <a:extLst>
              <a:ext uri="{FF2B5EF4-FFF2-40B4-BE49-F238E27FC236}">
                <a16:creationId xmlns:a16="http://schemas.microsoft.com/office/drawing/2014/main" id="{BD241516-1EBC-BBC6-E260-2E5EC98115E8}"/>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graphicFrame>
        <p:nvGraphicFramePr>
          <p:cNvPr id="12" name="Diagramma 11">
            <a:extLst>
              <a:ext uri="{FF2B5EF4-FFF2-40B4-BE49-F238E27FC236}">
                <a16:creationId xmlns:a16="http://schemas.microsoft.com/office/drawing/2014/main" id="{A3B0B6C6-E997-2FCB-71A2-855CD6B606FC}"/>
              </a:ext>
            </a:extLst>
          </p:cNvPr>
          <p:cNvGraphicFramePr/>
          <p:nvPr>
            <p:extLst>
              <p:ext uri="{D42A27DB-BD31-4B8C-83A1-F6EECF244321}">
                <p14:modId xmlns:p14="http://schemas.microsoft.com/office/powerpoint/2010/main" val="3486293365"/>
              </p:ext>
            </p:extLst>
          </p:nvPr>
        </p:nvGraphicFramePr>
        <p:xfrm>
          <a:off x="6992934" y="4267499"/>
          <a:ext cx="9601200" cy="29593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0480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3771900"/>
            <a:ext cx="5796915" cy="1859483"/>
          </a:xfrm>
          <a:prstGeom prst="rect">
            <a:avLst/>
          </a:prstGeom>
        </p:spPr>
        <p:txBody>
          <a:bodyPr vert="horz" wrap="square" lIns="0" tIns="12700" rIns="0" bIns="0" rtlCol="0">
            <a:spAutoFit/>
          </a:bodyPr>
          <a:lstStyle/>
          <a:p>
            <a:pPr marL="12700" marR="5080" indent="1666239">
              <a:lnSpc>
                <a:spcPct val="100000"/>
              </a:lnSpc>
              <a:spcBef>
                <a:spcPts val="100"/>
              </a:spcBef>
            </a:pPr>
            <a:r>
              <a:rPr sz="6000" spc="70" dirty="0">
                <a:latin typeface="Tahoma"/>
                <a:cs typeface="Tahoma"/>
              </a:rPr>
              <a:t>Short </a:t>
            </a:r>
            <a:r>
              <a:rPr sz="6000" spc="75" dirty="0">
                <a:latin typeface="Tahoma"/>
                <a:cs typeface="Tahoma"/>
              </a:rPr>
              <a:t> </a:t>
            </a:r>
            <a:r>
              <a:rPr sz="6000" spc="-869" dirty="0">
                <a:latin typeface="Tahoma"/>
                <a:cs typeface="Tahoma"/>
              </a:rPr>
              <a:t>I</a:t>
            </a:r>
            <a:r>
              <a:rPr sz="6000" spc="75" dirty="0">
                <a:latin typeface="Tahoma"/>
                <a:cs typeface="Tahoma"/>
              </a:rPr>
              <a:t>n</a:t>
            </a:r>
            <a:r>
              <a:rPr sz="6000" spc="385" dirty="0">
                <a:latin typeface="Tahoma"/>
                <a:cs typeface="Tahoma"/>
              </a:rPr>
              <a:t>t</a:t>
            </a:r>
            <a:r>
              <a:rPr sz="6000" spc="245" dirty="0">
                <a:latin typeface="Tahoma"/>
                <a:cs typeface="Tahoma"/>
              </a:rPr>
              <a:t>r</a:t>
            </a:r>
            <a:r>
              <a:rPr sz="6000" spc="455" dirty="0">
                <a:latin typeface="Tahoma"/>
                <a:cs typeface="Tahoma"/>
              </a:rPr>
              <a:t>o</a:t>
            </a:r>
            <a:r>
              <a:rPr sz="6000" spc="405" dirty="0">
                <a:latin typeface="Tahoma"/>
                <a:cs typeface="Tahoma"/>
              </a:rPr>
              <a:t>d</a:t>
            </a:r>
            <a:r>
              <a:rPr sz="6000" spc="75" dirty="0">
                <a:latin typeface="Tahoma"/>
                <a:cs typeface="Tahoma"/>
              </a:rPr>
              <a:t>u</a:t>
            </a:r>
            <a:r>
              <a:rPr sz="6000" spc="340" dirty="0">
                <a:latin typeface="Tahoma"/>
                <a:cs typeface="Tahoma"/>
              </a:rPr>
              <a:t>c</a:t>
            </a:r>
            <a:r>
              <a:rPr sz="6000" spc="385" dirty="0">
                <a:latin typeface="Tahoma"/>
                <a:cs typeface="Tahoma"/>
              </a:rPr>
              <a:t>t</a:t>
            </a:r>
            <a:r>
              <a:rPr sz="6000" spc="95" dirty="0">
                <a:latin typeface="Tahoma"/>
                <a:cs typeface="Tahoma"/>
              </a:rPr>
              <a:t>i</a:t>
            </a:r>
            <a:r>
              <a:rPr sz="6000" spc="455" dirty="0">
                <a:latin typeface="Tahoma"/>
                <a:cs typeface="Tahoma"/>
              </a:rPr>
              <a:t>o</a:t>
            </a:r>
            <a:r>
              <a:rPr sz="6000" spc="80" dirty="0">
                <a:latin typeface="Tahoma"/>
                <a:cs typeface="Tahoma"/>
              </a:rPr>
              <a:t>n</a:t>
            </a:r>
            <a:endParaRPr sz="6000" dirty="0">
              <a:latin typeface="Tahoma"/>
              <a:cs typeface="Tahoma"/>
            </a:endParaRPr>
          </a:p>
        </p:txBody>
      </p:sp>
      <p:sp>
        <p:nvSpPr>
          <p:cNvPr id="3" name="object 3"/>
          <p:cNvSpPr/>
          <p:nvPr/>
        </p:nvSpPr>
        <p:spPr>
          <a:xfrm>
            <a:off x="6954834" y="2036569"/>
            <a:ext cx="9847266" cy="6411610"/>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l">
              <a:spcAft>
                <a:spcPts val="600"/>
              </a:spcAft>
            </a:pPr>
            <a:r>
              <a:rPr lang="en-US" sz="2400" b="1" i="0" dirty="0">
                <a:solidFill>
                  <a:srgbClr val="333333"/>
                </a:solidFill>
                <a:effectLst/>
                <a:latin typeface="Neue Helvetica W01"/>
              </a:rPr>
              <a:t>CLARIFY</a:t>
            </a:r>
          </a:p>
          <a:p>
            <a:pPr algn="just">
              <a:spcAft>
                <a:spcPts val="600"/>
              </a:spcAft>
            </a:pPr>
            <a:r>
              <a:rPr lang="en-US" sz="2400" b="0" i="0" dirty="0">
                <a:solidFill>
                  <a:srgbClr val="424242"/>
                </a:solidFill>
                <a:effectLst/>
                <a:latin typeface="Neue Helvetica W01"/>
              </a:rPr>
              <a:t>To </a:t>
            </a:r>
            <a:r>
              <a:rPr lang="en-US" sz="2400" b="1" i="0" dirty="0">
                <a:solidFill>
                  <a:srgbClr val="424242"/>
                </a:solidFill>
                <a:effectLst/>
                <a:latin typeface="Neue Helvetica W01"/>
              </a:rPr>
              <a:t>clarify</a:t>
            </a:r>
            <a:r>
              <a:rPr lang="en-US" sz="2400" b="0" i="0" dirty="0">
                <a:solidFill>
                  <a:srgbClr val="424242"/>
                </a:solidFill>
                <a:effectLst/>
                <a:latin typeface="Neue Helvetica W01"/>
              </a:rPr>
              <a:t> is the critical step of recognizing the existence of a gap between the current state and a desired state. This can also be thought of as having </a:t>
            </a:r>
            <a:r>
              <a:rPr lang="en-US" sz="2400" b="1" i="0" dirty="0">
                <a:solidFill>
                  <a:srgbClr val="424242"/>
                </a:solidFill>
                <a:effectLst/>
                <a:latin typeface="Neue Helvetica W01"/>
              </a:rPr>
              <a:t>need awareness</a:t>
            </a:r>
            <a:r>
              <a:rPr lang="en-US" sz="2400" b="0" i="0" dirty="0">
                <a:solidFill>
                  <a:srgbClr val="424242"/>
                </a:solidFill>
                <a:effectLst/>
                <a:latin typeface="Neue Helvetica W01"/>
              </a:rPr>
              <a:t>, which occurs when the entrepreneur notes a gap between societal or customer needs and actual circumstances. </a:t>
            </a:r>
          </a:p>
          <a:p>
            <a:pPr algn="just">
              <a:spcAft>
                <a:spcPts val="600"/>
              </a:spcAft>
            </a:pPr>
            <a:r>
              <a:rPr lang="en-US" sz="2400" b="0" i="0" dirty="0">
                <a:solidFill>
                  <a:srgbClr val="424242"/>
                </a:solidFill>
                <a:effectLst/>
                <a:latin typeface="Neue Helvetica W01"/>
              </a:rPr>
              <a:t>Clarifying the problem by speaking with clients and developing a detailed description of the problem brings the specifics of a problem to light. Failure to identify the specifics of a problem leaves the entrepreneur with the impossible task of solving a ghost problem, a problem that is fully unknown or unseen</a:t>
            </a:r>
          </a:p>
          <a:p>
            <a:pPr algn="just">
              <a:spcAft>
                <a:spcPts val="600"/>
              </a:spcAft>
            </a:pPr>
            <a:r>
              <a:rPr lang="en-US" sz="2400" b="0" i="0" dirty="0">
                <a:solidFill>
                  <a:srgbClr val="424242"/>
                </a:solidFill>
                <a:effectLst/>
                <a:latin typeface="Neue Helvetica W01"/>
              </a:rPr>
              <a:t>To establish and maintain credibility, an entrepreneur must clarify the problem by focusing on solving the problem itself, rather than solving a symptom of the problem.</a:t>
            </a:r>
          </a:p>
          <a:p>
            <a:pPr algn="l">
              <a:spcAft>
                <a:spcPts val="600"/>
              </a:spcAft>
            </a:pPr>
            <a:r>
              <a:rPr lang="en-US" sz="2400" b="0" i="0" dirty="0">
                <a:solidFill>
                  <a:srgbClr val="424242"/>
                </a:solidFill>
                <a:effectLst/>
                <a:latin typeface="Neue Helvetica W01"/>
              </a:rPr>
              <a:t>For example, a farm could have polluted water, but it would not be enough to solve the problem only on that farm. Clarifying would involve identifying the source of the pollution to adequately tackle the problem. </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7" name="object 13">
            <a:extLst>
              <a:ext uri="{FF2B5EF4-FFF2-40B4-BE49-F238E27FC236}">
                <a16:creationId xmlns:a16="http://schemas.microsoft.com/office/drawing/2014/main" id="{BD241516-1EBC-BBC6-E260-2E5EC98115E8}"/>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742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3771900"/>
            <a:ext cx="5796915" cy="1859483"/>
          </a:xfrm>
          <a:prstGeom prst="rect">
            <a:avLst/>
          </a:prstGeom>
        </p:spPr>
        <p:txBody>
          <a:bodyPr vert="horz" wrap="square" lIns="0" tIns="12700" rIns="0" bIns="0" rtlCol="0">
            <a:spAutoFit/>
          </a:bodyPr>
          <a:lstStyle/>
          <a:p>
            <a:pPr marL="12700" marR="5080" indent="1666239">
              <a:lnSpc>
                <a:spcPct val="100000"/>
              </a:lnSpc>
              <a:spcBef>
                <a:spcPts val="100"/>
              </a:spcBef>
            </a:pPr>
            <a:r>
              <a:rPr sz="6000" spc="70" dirty="0">
                <a:latin typeface="Tahoma"/>
                <a:cs typeface="Tahoma"/>
              </a:rPr>
              <a:t>Short </a:t>
            </a:r>
            <a:r>
              <a:rPr sz="6000" spc="75" dirty="0">
                <a:latin typeface="Tahoma"/>
                <a:cs typeface="Tahoma"/>
              </a:rPr>
              <a:t> </a:t>
            </a:r>
            <a:r>
              <a:rPr sz="6000" spc="-869" dirty="0">
                <a:latin typeface="Tahoma"/>
                <a:cs typeface="Tahoma"/>
              </a:rPr>
              <a:t>I</a:t>
            </a:r>
            <a:r>
              <a:rPr sz="6000" spc="75" dirty="0">
                <a:latin typeface="Tahoma"/>
                <a:cs typeface="Tahoma"/>
              </a:rPr>
              <a:t>n</a:t>
            </a:r>
            <a:r>
              <a:rPr sz="6000" spc="385" dirty="0">
                <a:latin typeface="Tahoma"/>
                <a:cs typeface="Tahoma"/>
              </a:rPr>
              <a:t>t</a:t>
            </a:r>
            <a:r>
              <a:rPr sz="6000" spc="245" dirty="0">
                <a:latin typeface="Tahoma"/>
                <a:cs typeface="Tahoma"/>
              </a:rPr>
              <a:t>r</a:t>
            </a:r>
            <a:r>
              <a:rPr sz="6000" spc="455" dirty="0">
                <a:latin typeface="Tahoma"/>
                <a:cs typeface="Tahoma"/>
              </a:rPr>
              <a:t>o</a:t>
            </a:r>
            <a:r>
              <a:rPr sz="6000" spc="405" dirty="0">
                <a:latin typeface="Tahoma"/>
                <a:cs typeface="Tahoma"/>
              </a:rPr>
              <a:t>d</a:t>
            </a:r>
            <a:r>
              <a:rPr sz="6000" spc="75" dirty="0">
                <a:latin typeface="Tahoma"/>
                <a:cs typeface="Tahoma"/>
              </a:rPr>
              <a:t>u</a:t>
            </a:r>
            <a:r>
              <a:rPr sz="6000" spc="340" dirty="0">
                <a:latin typeface="Tahoma"/>
                <a:cs typeface="Tahoma"/>
              </a:rPr>
              <a:t>c</a:t>
            </a:r>
            <a:r>
              <a:rPr sz="6000" spc="385" dirty="0">
                <a:latin typeface="Tahoma"/>
                <a:cs typeface="Tahoma"/>
              </a:rPr>
              <a:t>t</a:t>
            </a:r>
            <a:r>
              <a:rPr sz="6000" spc="95" dirty="0">
                <a:latin typeface="Tahoma"/>
                <a:cs typeface="Tahoma"/>
              </a:rPr>
              <a:t>i</a:t>
            </a:r>
            <a:r>
              <a:rPr sz="6000" spc="455" dirty="0">
                <a:latin typeface="Tahoma"/>
                <a:cs typeface="Tahoma"/>
              </a:rPr>
              <a:t>o</a:t>
            </a:r>
            <a:r>
              <a:rPr sz="6000" spc="80" dirty="0">
                <a:latin typeface="Tahoma"/>
                <a:cs typeface="Tahoma"/>
              </a:rPr>
              <a:t>n</a:t>
            </a:r>
            <a:endParaRPr sz="6000" dirty="0">
              <a:latin typeface="Tahoma"/>
              <a:cs typeface="Tahoma"/>
            </a:endParaRPr>
          </a:p>
        </p:txBody>
      </p:sp>
      <p:sp>
        <p:nvSpPr>
          <p:cNvPr id="3" name="object 3"/>
          <p:cNvSpPr/>
          <p:nvPr/>
        </p:nvSpPr>
        <p:spPr>
          <a:xfrm>
            <a:off x="6954834" y="2036569"/>
            <a:ext cx="9847266" cy="6411610"/>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l">
              <a:lnSpc>
                <a:spcPct val="150000"/>
              </a:lnSpc>
            </a:pPr>
            <a:r>
              <a:rPr lang="en-US" sz="2400" b="1" dirty="0">
                <a:solidFill>
                  <a:srgbClr val="333333"/>
                </a:solidFill>
                <a:latin typeface="Neue Helvetica W01"/>
              </a:rPr>
              <a:t>IDEATE</a:t>
            </a:r>
            <a:endParaRPr lang="en-US" sz="2400" b="1" i="0" dirty="0">
              <a:solidFill>
                <a:srgbClr val="333333"/>
              </a:solidFill>
              <a:effectLst/>
              <a:latin typeface="Neue Helvetica W01"/>
            </a:endParaRPr>
          </a:p>
          <a:p>
            <a:pPr algn="l">
              <a:lnSpc>
                <a:spcPct val="150000"/>
              </a:lnSpc>
            </a:pPr>
            <a:r>
              <a:rPr lang="en-US" sz="2400" b="0" i="0" dirty="0">
                <a:solidFill>
                  <a:srgbClr val="424242"/>
                </a:solidFill>
                <a:effectLst/>
                <a:latin typeface="Neue Helvetica W01"/>
              </a:rPr>
              <a:t>To </a:t>
            </a:r>
            <a:r>
              <a:rPr lang="en-US" sz="2400" b="1" i="0" dirty="0">
                <a:solidFill>
                  <a:srgbClr val="424242"/>
                </a:solidFill>
                <a:effectLst/>
                <a:latin typeface="Neue Helvetica W01"/>
              </a:rPr>
              <a:t>ideate</a:t>
            </a:r>
            <a:r>
              <a:rPr lang="en-US" sz="2400" b="0" i="0" dirty="0">
                <a:solidFill>
                  <a:srgbClr val="424242"/>
                </a:solidFill>
                <a:effectLst/>
                <a:latin typeface="Neue Helvetica W01"/>
              </a:rPr>
              <a:t> is the step of the creative problem-solving process that involves generating and detailing ideas by the entrepreneur. After collecting all information relevant to the problem, the entrepreneur lists as many causes of the problem as possible. This is the step in which the largest variety of ideas are put forth. Each idea must be evaluated for feasibility and cost as a solution to the problem. If a farm does not have clean water, for example, the entrepreneur must list causes of toxic water and eliminate as many of those causes as possible. The entrepreneur must then move forward investigating solutions to bring the water back to a safe state. If, say, nearby livestock are polluting the water, the livestock should be isolated from the water source.</a:t>
            </a:r>
          </a:p>
          <a:p>
            <a:pPr algn="l">
              <a:spcAft>
                <a:spcPts val="600"/>
              </a:spcAft>
            </a:pPr>
            <a:r>
              <a:rPr lang="en-US" sz="2400" b="0" i="0" dirty="0">
                <a:solidFill>
                  <a:srgbClr val="424242"/>
                </a:solidFill>
                <a:effectLst/>
                <a:latin typeface="Neue Helvetica W01"/>
              </a:rPr>
              <a:t>. </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7" name="object 13">
            <a:extLst>
              <a:ext uri="{FF2B5EF4-FFF2-40B4-BE49-F238E27FC236}">
                <a16:creationId xmlns:a16="http://schemas.microsoft.com/office/drawing/2014/main" id="{BD241516-1EBC-BBC6-E260-2E5EC98115E8}"/>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8339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3771900"/>
            <a:ext cx="5796915" cy="1859483"/>
          </a:xfrm>
          <a:prstGeom prst="rect">
            <a:avLst/>
          </a:prstGeom>
        </p:spPr>
        <p:txBody>
          <a:bodyPr vert="horz" wrap="square" lIns="0" tIns="12700" rIns="0" bIns="0" rtlCol="0">
            <a:spAutoFit/>
          </a:bodyPr>
          <a:lstStyle/>
          <a:p>
            <a:pPr marL="12700" marR="5080" indent="1666239">
              <a:lnSpc>
                <a:spcPct val="100000"/>
              </a:lnSpc>
              <a:spcBef>
                <a:spcPts val="100"/>
              </a:spcBef>
            </a:pPr>
            <a:r>
              <a:rPr sz="6000" spc="70" dirty="0">
                <a:latin typeface="Tahoma"/>
                <a:cs typeface="Tahoma"/>
              </a:rPr>
              <a:t>Short </a:t>
            </a:r>
            <a:r>
              <a:rPr sz="6000" spc="75" dirty="0">
                <a:latin typeface="Tahoma"/>
                <a:cs typeface="Tahoma"/>
              </a:rPr>
              <a:t> </a:t>
            </a:r>
            <a:r>
              <a:rPr sz="6000" spc="-869" dirty="0">
                <a:latin typeface="Tahoma"/>
                <a:cs typeface="Tahoma"/>
              </a:rPr>
              <a:t>I</a:t>
            </a:r>
            <a:r>
              <a:rPr sz="6000" spc="75" dirty="0">
                <a:latin typeface="Tahoma"/>
                <a:cs typeface="Tahoma"/>
              </a:rPr>
              <a:t>n</a:t>
            </a:r>
            <a:r>
              <a:rPr sz="6000" spc="385" dirty="0">
                <a:latin typeface="Tahoma"/>
                <a:cs typeface="Tahoma"/>
              </a:rPr>
              <a:t>t</a:t>
            </a:r>
            <a:r>
              <a:rPr sz="6000" spc="245" dirty="0">
                <a:latin typeface="Tahoma"/>
                <a:cs typeface="Tahoma"/>
              </a:rPr>
              <a:t>r</a:t>
            </a:r>
            <a:r>
              <a:rPr sz="6000" spc="455" dirty="0">
                <a:latin typeface="Tahoma"/>
                <a:cs typeface="Tahoma"/>
              </a:rPr>
              <a:t>o</a:t>
            </a:r>
            <a:r>
              <a:rPr sz="6000" spc="405" dirty="0">
                <a:latin typeface="Tahoma"/>
                <a:cs typeface="Tahoma"/>
              </a:rPr>
              <a:t>d</a:t>
            </a:r>
            <a:r>
              <a:rPr sz="6000" spc="75" dirty="0">
                <a:latin typeface="Tahoma"/>
                <a:cs typeface="Tahoma"/>
              </a:rPr>
              <a:t>u</a:t>
            </a:r>
            <a:r>
              <a:rPr sz="6000" spc="340" dirty="0">
                <a:latin typeface="Tahoma"/>
                <a:cs typeface="Tahoma"/>
              </a:rPr>
              <a:t>c</a:t>
            </a:r>
            <a:r>
              <a:rPr sz="6000" spc="385" dirty="0">
                <a:latin typeface="Tahoma"/>
                <a:cs typeface="Tahoma"/>
              </a:rPr>
              <a:t>t</a:t>
            </a:r>
            <a:r>
              <a:rPr sz="6000" spc="95" dirty="0">
                <a:latin typeface="Tahoma"/>
                <a:cs typeface="Tahoma"/>
              </a:rPr>
              <a:t>i</a:t>
            </a:r>
            <a:r>
              <a:rPr sz="6000" spc="455" dirty="0">
                <a:latin typeface="Tahoma"/>
                <a:cs typeface="Tahoma"/>
              </a:rPr>
              <a:t>o</a:t>
            </a:r>
            <a:r>
              <a:rPr sz="6000" spc="80" dirty="0">
                <a:latin typeface="Tahoma"/>
                <a:cs typeface="Tahoma"/>
              </a:rPr>
              <a:t>n</a:t>
            </a:r>
            <a:endParaRPr sz="6000" dirty="0">
              <a:latin typeface="Tahoma"/>
              <a:cs typeface="Tahoma"/>
            </a:endParaRPr>
          </a:p>
        </p:txBody>
      </p:sp>
      <p:sp>
        <p:nvSpPr>
          <p:cNvPr id="3" name="object 3"/>
          <p:cNvSpPr/>
          <p:nvPr/>
        </p:nvSpPr>
        <p:spPr>
          <a:xfrm>
            <a:off x="6954834" y="2036569"/>
            <a:ext cx="9847266" cy="6411610"/>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l">
              <a:lnSpc>
                <a:spcPct val="150000"/>
              </a:lnSpc>
            </a:pPr>
            <a:r>
              <a:rPr lang="en-US" sz="2400" b="1" i="0" dirty="0">
                <a:solidFill>
                  <a:srgbClr val="333333"/>
                </a:solidFill>
                <a:effectLst/>
                <a:latin typeface="Neue Helvetica W01"/>
              </a:rPr>
              <a:t>IMPLEMENT</a:t>
            </a:r>
          </a:p>
          <a:p>
            <a:pPr algn="l">
              <a:lnSpc>
                <a:spcPct val="150000"/>
              </a:lnSpc>
            </a:pPr>
            <a:r>
              <a:rPr lang="en-US" sz="2400" b="0" i="0" dirty="0">
                <a:solidFill>
                  <a:srgbClr val="424242"/>
                </a:solidFill>
                <a:effectLst/>
                <a:latin typeface="Neue Helvetica W01"/>
              </a:rPr>
              <a:t>To </a:t>
            </a:r>
            <a:r>
              <a:rPr lang="en-US" sz="2400" b="1" i="0" dirty="0">
                <a:solidFill>
                  <a:srgbClr val="424242"/>
                </a:solidFill>
                <a:effectLst/>
                <a:latin typeface="Neue Helvetica W01"/>
              </a:rPr>
              <a:t>implement</a:t>
            </a:r>
            <a:r>
              <a:rPr lang="en-US" sz="2400" b="0" i="0" dirty="0">
                <a:solidFill>
                  <a:srgbClr val="424242"/>
                </a:solidFill>
                <a:effectLst/>
                <a:latin typeface="Neue Helvetica W01"/>
              </a:rPr>
              <a:t> is the step in which the solution to the problem is tested and evaluated. The entrepreneur walks through the planned implementation with the client and tests each part of the solution, if a service, or thoroughly tests a developed good. The entrepreneur implements the solution and goes through a structured system of follow-up to ensure the solution remains effective and viable. In the water example, the solution would be reducing runoff from toxic insecticides by adding prairie strips, buffers of grass, and vegetation along banks of streams.. </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7" name="object 13">
            <a:extLst>
              <a:ext uri="{FF2B5EF4-FFF2-40B4-BE49-F238E27FC236}">
                <a16:creationId xmlns:a16="http://schemas.microsoft.com/office/drawing/2014/main" id="{BD241516-1EBC-BBC6-E260-2E5EC98115E8}"/>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657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3771900"/>
            <a:ext cx="5796915" cy="1859483"/>
          </a:xfrm>
          <a:prstGeom prst="rect">
            <a:avLst/>
          </a:prstGeom>
        </p:spPr>
        <p:txBody>
          <a:bodyPr vert="horz" wrap="square" lIns="0" tIns="12700" rIns="0" bIns="0" rtlCol="0">
            <a:spAutoFit/>
          </a:bodyPr>
          <a:lstStyle/>
          <a:p>
            <a:pPr marL="12700" marR="5080" indent="1666239">
              <a:lnSpc>
                <a:spcPct val="100000"/>
              </a:lnSpc>
              <a:spcBef>
                <a:spcPts val="100"/>
              </a:spcBef>
            </a:pPr>
            <a:r>
              <a:rPr sz="6000" spc="70" dirty="0">
                <a:latin typeface="Tahoma"/>
                <a:cs typeface="Tahoma"/>
              </a:rPr>
              <a:t>Short </a:t>
            </a:r>
            <a:r>
              <a:rPr sz="6000" spc="75" dirty="0">
                <a:latin typeface="Tahoma"/>
                <a:cs typeface="Tahoma"/>
              </a:rPr>
              <a:t> </a:t>
            </a:r>
            <a:r>
              <a:rPr sz="6000" spc="-869" dirty="0">
                <a:latin typeface="Tahoma"/>
                <a:cs typeface="Tahoma"/>
              </a:rPr>
              <a:t>I</a:t>
            </a:r>
            <a:r>
              <a:rPr sz="6000" spc="75" dirty="0">
                <a:latin typeface="Tahoma"/>
                <a:cs typeface="Tahoma"/>
              </a:rPr>
              <a:t>n</a:t>
            </a:r>
            <a:r>
              <a:rPr sz="6000" spc="385" dirty="0">
                <a:latin typeface="Tahoma"/>
                <a:cs typeface="Tahoma"/>
              </a:rPr>
              <a:t>t</a:t>
            </a:r>
            <a:r>
              <a:rPr sz="6000" spc="245" dirty="0">
                <a:latin typeface="Tahoma"/>
                <a:cs typeface="Tahoma"/>
              </a:rPr>
              <a:t>r</a:t>
            </a:r>
            <a:r>
              <a:rPr sz="6000" spc="455" dirty="0">
                <a:latin typeface="Tahoma"/>
                <a:cs typeface="Tahoma"/>
              </a:rPr>
              <a:t>o</a:t>
            </a:r>
            <a:r>
              <a:rPr sz="6000" spc="405" dirty="0">
                <a:latin typeface="Tahoma"/>
                <a:cs typeface="Tahoma"/>
              </a:rPr>
              <a:t>d</a:t>
            </a:r>
            <a:r>
              <a:rPr sz="6000" spc="75" dirty="0">
                <a:latin typeface="Tahoma"/>
                <a:cs typeface="Tahoma"/>
              </a:rPr>
              <a:t>u</a:t>
            </a:r>
            <a:r>
              <a:rPr sz="6000" spc="340" dirty="0">
                <a:latin typeface="Tahoma"/>
                <a:cs typeface="Tahoma"/>
              </a:rPr>
              <a:t>c</a:t>
            </a:r>
            <a:r>
              <a:rPr sz="6000" spc="385" dirty="0">
                <a:latin typeface="Tahoma"/>
                <a:cs typeface="Tahoma"/>
              </a:rPr>
              <a:t>t</a:t>
            </a:r>
            <a:r>
              <a:rPr sz="6000" spc="95" dirty="0">
                <a:latin typeface="Tahoma"/>
                <a:cs typeface="Tahoma"/>
              </a:rPr>
              <a:t>i</a:t>
            </a:r>
            <a:r>
              <a:rPr sz="6000" spc="455" dirty="0">
                <a:latin typeface="Tahoma"/>
                <a:cs typeface="Tahoma"/>
              </a:rPr>
              <a:t>o</a:t>
            </a:r>
            <a:r>
              <a:rPr sz="6000" spc="80" dirty="0">
                <a:latin typeface="Tahoma"/>
                <a:cs typeface="Tahoma"/>
              </a:rPr>
              <a:t>n</a:t>
            </a:r>
            <a:endParaRPr sz="6000" dirty="0">
              <a:latin typeface="Tahoma"/>
              <a:cs typeface="Tahoma"/>
            </a:endParaRPr>
          </a:p>
        </p:txBody>
      </p:sp>
      <p:sp>
        <p:nvSpPr>
          <p:cNvPr id="3" name="object 3"/>
          <p:cNvSpPr/>
          <p:nvPr/>
        </p:nvSpPr>
        <p:spPr>
          <a:xfrm>
            <a:off x="6954834" y="2036569"/>
            <a:ext cx="9847266" cy="6411610"/>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just">
              <a:lnSpc>
                <a:spcPct val="150000"/>
              </a:lnSpc>
            </a:pPr>
            <a:r>
              <a:rPr lang="en-US" sz="2400" b="1" i="0" dirty="0">
                <a:solidFill>
                  <a:srgbClr val="424242"/>
                </a:solidFill>
                <a:effectLst/>
                <a:latin typeface="Neue Helvetica W01"/>
              </a:rPr>
              <a:t>EVALUATE </a:t>
            </a:r>
          </a:p>
          <a:p>
            <a:pPr algn="just">
              <a:lnSpc>
                <a:spcPct val="150000"/>
              </a:lnSpc>
            </a:pPr>
            <a:r>
              <a:rPr lang="en-US" sz="2400" b="0" i="0" dirty="0">
                <a:solidFill>
                  <a:srgbClr val="424242"/>
                </a:solidFill>
                <a:effectLst/>
                <a:latin typeface="Neue Helvetica W01"/>
              </a:rPr>
              <a:t>To </a:t>
            </a:r>
            <a:r>
              <a:rPr lang="en-US" sz="2400" b="1" i="0" dirty="0">
                <a:solidFill>
                  <a:srgbClr val="424242"/>
                </a:solidFill>
                <a:effectLst/>
                <a:latin typeface="Neue Helvetica W01"/>
              </a:rPr>
              <a:t>evaluate</a:t>
            </a:r>
            <a:r>
              <a:rPr lang="en-US" sz="2400" b="0" i="0" dirty="0">
                <a:solidFill>
                  <a:srgbClr val="424242"/>
                </a:solidFill>
                <a:effectLst/>
                <a:latin typeface="Neue Helvetica W01"/>
              </a:rPr>
              <a:t> is the step in which the final solution is assessed. This is a very important step that entrepreneurs often overlook. Any fallacy in the implementation of the product or service is reassessed, and new solutions are implemented. A continual testing process may be needed to find the final solution. The prairie strips, buffers of grass, and vegetation along banks of streams chosen in the farming water example should then be analyzed and tested to ensure the chosen solution changed the content of the water.</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7" name="object 13">
            <a:extLst>
              <a:ext uri="{FF2B5EF4-FFF2-40B4-BE49-F238E27FC236}">
                <a16:creationId xmlns:a16="http://schemas.microsoft.com/office/drawing/2014/main" id="{BD241516-1EBC-BBC6-E260-2E5EC98115E8}"/>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8083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3771900"/>
            <a:ext cx="5796915" cy="1859483"/>
          </a:xfrm>
          <a:prstGeom prst="rect">
            <a:avLst/>
          </a:prstGeom>
        </p:spPr>
        <p:txBody>
          <a:bodyPr vert="horz" wrap="square" lIns="0" tIns="12700" rIns="0" bIns="0" rtlCol="0">
            <a:spAutoFit/>
          </a:bodyPr>
          <a:lstStyle/>
          <a:p>
            <a:pPr marL="12700" marR="5080" indent="1666239">
              <a:lnSpc>
                <a:spcPct val="100000"/>
              </a:lnSpc>
              <a:spcBef>
                <a:spcPts val="100"/>
              </a:spcBef>
            </a:pPr>
            <a:r>
              <a:rPr sz="6000" spc="70" dirty="0">
                <a:latin typeface="Tahoma"/>
                <a:cs typeface="Tahoma"/>
              </a:rPr>
              <a:t>Short </a:t>
            </a:r>
            <a:r>
              <a:rPr sz="6000" spc="75" dirty="0">
                <a:latin typeface="Tahoma"/>
                <a:cs typeface="Tahoma"/>
              </a:rPr>
              <a:t> </a:t>
            </a:r>
            <a:r>
              <a:rPr sz="6000" spc="-869" dirty="0">
                <a:latin typeface="Tahoma"/>
                <a:cs typeface="Tahoma"/>
              </a:rPr>
              <a:t>I</a:t>
            </a:r>
            <a:r>
              <a:rPr sz="6000" spc="75" dirty="0">
                <a:latin typeface="Tahoma"/>
                <a:cs typeface="Tahoma"/>
              </a:rPr>
              <a:t>n</a:t>
            </a:r>
            <a:r>
              <a:rPr sz="6000" spc="385" dirty="0">
                <a:latin typeface="Tahoma"/>
                <a:cs typeface="Tahoma"/>
              </a:rPr>
              <a:t>t</a:t>
            </a:r>
            <a:r>
              <a:rPr sz="6000" spc="245" dirty="0">
                <a:latin typeface="Tahoma"/>
                <a:cs typeface="Tahoma"/>
              </a:rPr>
              <a:t>r</a:t>
            </a:r>
            <a:r>
              <a:rPr sz="6000" spc="455" dirty="0">
                <a:latin typeface="Tahoma"/>
                <a:cs typeface="Tahoma"/>
              </a:rPr>
              <a:t>o</a:t>
            </a:r>
            <a:r>
              <a:rPr sz="6000" spc="405" dirty="0">
                <a:latin typeface="Tahoma"/>
                <a:cs typeface="Tahoma"/>
              </a:rPr>
              <a:t>d</a:t>
            </a:r>
            <a:r>
              <a:rPr sz="6000" spc="75" dirty="0">
                <a:latin typeface="Tahoma"/>
                <a:cs typeface="Tahoma"/>
              </a:rPr>
              <a:t>u</a:t>
            </a:r>
            <a:r>
              <a:rPr sz="6000" spc="340" dirty="0">
                <a:latin typeface="Tahoma"/>
                <a:cs typeface="Tahoma"/>
              </a:rPr>
              <a:t>c</a:t>
            </a:r>
            <a:r>
              <a:rPr sz="6000" spc="385" dirty="0">
                <a:latin typeface="Tahoma"/>
                <a:cs typeface="Tahoma"/>
              </a:rPr>
              <a:t>t</a:t>
            </a:r>
            <a:r>
              <a:rPr sz="6000" spc="95" dirty="0">
                <a:latin typeface="Tahoma"/>
                <a:cs typeface="Tahoma"/>
              </a:rPr>
              <a:t>i</a:t>
            </a:r>
            <a:r>
              <a:rPr sz="6000" spc="455" dirty="0">
                <a:latin typeface="Tahoma"/>
                <a:cs typeface="Tahoma"/>
              </a:rPr>
              <a:t>o</a:t>
            </a:r>
            <a:r>
              <a:rPr sz="6000" spc="80" dirty="0">
                <a:latin typeface="Tahoma"/>
                <a:cs typeface="Tahoma"/>
              </a:rPr>
              <a:t>n</a:t>
            </a:r>
            <a:endParaRPr sz="6000" dirty="0">
              <a:latin typeface="Tahoma"/>
              <a:cs typeface="Tahoma"/>
            </a:endParaRPr>
          </a:p>
        </p:txBody>
      </p:sp>
      <p:sp>
        <p:nvSpPr>
          <p:cNvPr id="3" name="object 3"/>
          <p:cNvSpPr/>
          <p:nvPr/>
        </p:nvSpPr>
        <p:spPr>
          <a:xfrm>
            <a:off x="6954834" y="2036568"/>
            <a:ext cx="9847266" cy="6764532"/>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just">
              <a:lnSpc>
                <a:spcPct val="150000"/>
              </a:lnSpc>
            </a:pPr>
            <a:r>
              <a:rPr lang="en-US" sz="2400" b="0" i="0" dirty="0">
                <a:effectLst/>
              </a:rPr>
              <a:t>Risk management is focused on anticipating what might not go to plan and putting in place actions to </a:t>
            </a:r>
            <a:r>
              <a:rPr lang="en-US" sz="2400" b="1" i="0" dirty="0">
                <a:effectLst/>
              </a:rPr>
              <a:t>reduce uncertainty</a:t>
            </a:r>
            <a:r>
              <a:rPr lang="en-US" sz="2400" b="0" i="0" dirty="0">
                <a:effectLst/>
              </a:rPr>
              <a:t> to a tolerable level.</a:t>
            </a:r>
          </a:p>
          <a:p>
            <a:pPr algn="just">
              <a:lnSpc>
                <a:spcPct val="150000"/>
              </a:lnSpc>
            </a:pPr>
            <a:r>
              <a:rPr lang="en-US" sz="2400" b="0" i="0" dirty="0">
                <a:effectLst/>
              </a:rPr>
              <a:t>Risk can be perceived either positively (upside opportunities) or negatively (downside threats). A risk is the potential of a situation or event to impact on the achievement of specific objectives</a:t>
            </a:r>
          </a:p>
          <a:p>
            <a:pPr algn="l">
              <a:lnSpc>
                <a:spcPct val="150000"/>
              </a:lnSpc>
            </a:pPr>
            <a:r>
              <a:rPr lang="en-US" sz="2400" b="0" i="0" dirty="0">
                <a:effectLst/>
              </a:rPr>
              <a:t>Working with the risk owner, the project professional ensures that risks are clearly identified before moving on to the risk analysis step of the risk management process.</a:t>
            </a:r>
            <a:r>
              <a:rPr lang="en-US" sz="2400" b="0" i="0" dirty="0">
                <a:solidFill>
                  <a:srgbClr val="0A4644"/>
                </a:solidFill>
                <a:effectLst/>
              </a:rPr>
              <a:t> The project risk management  reflects the dynamic nature of </a:t>
            </a:r>
            <a:r>
              <a:rPr lang="en-US" sz="2400" b="0" i="0" dirty="0" err="1">
                <a:solidFill>
                  <a:srgbClr val="0A4644"/>
                </a:solidFill>
                <a:effectLst/>
              </a:rPr>
              <a:t>project­work</a:t>
            </a:r>
            <a:r>
              <a:rPr lang="en-US" sz="2400" b="0" i="0" dirty="0">
                <a:solidFill>
                  <a:srgbClr val="0A4644"/>
                </a:solidFill>
                <a:effectLst/>
              </a:rPr>
              <a:t>, capturing and managing emerging risks and reflecting new knowledge in existing risk analyses.</a:t>
            </a:r>
          </a:p>
          <a:p>
            <a:pPr algn="l">
              <a:lnSpc>
                <a:spcPct val="150000"/>
              </a:lnSpc>
            </a:pPr>
            <a:r>
              <a:rPr lang="en-US" sz="2400" b="0" i="0" dirty="0">
                <a:solidFill>
                  <a:srgbClr val="0A4644"/>
                </a:solidFill>
                <a:effectLst/>
              </a:rPr>
              <a:t>A risk register is used to document risks, analysis and responses, and to assign clear ownership of actions</a:t>
            </a:r>
            <a:r>
              <a:rPr lang="en-US" sz="2400" b="0" i="0" dirty="0">
                <a:solidFill>
                  <a:srgbClr val="0A4644"/>
                </a:solidFill>
                <a:effectLst/>
                <a:latin typeface="Poppins" panose="00000500000000000000" pitchFamily="2" charset="0"/>
              </a:rPr>
              <a:t>.</a:t>
            </a:r>
          </a:p>
          <a:p>
            <a:pPr algn="just">
              <a:lnSpc>
                <a:spcPct val="150000"/>
              </a:lnSpc>
            </a:pPr>
            <a:endParaRPr lang="en-US" sz="2400" b="0" i="0" dirty="0">
              <a:effectLst/>
              <a:latin typeface="Poppins" panose="00000500000000000000" pitchFamily="2" charset="0"/>
            </a:endParaRP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7" name="object 13">
            <a:extLst>
              <a:ext uri="{FF2B5EF4-FFF2-40B4-BE49-F238E27FC236}">
                <a16:creationId xmlns:a16="http://schemas.microsoft.com/office/drawing/2014/main" id="{BD241516-1EBC-BBC6-E260-2E5EC98115E8}"/>
              </a:ext>
            </a:extLst>
          </p:cNvPr>
          <p:cNvSpPr txBox="1">
            <a:spLocks/>
          </p:cNvSpPr>
          <p:nvPr/>
        </p:nvSpPr>
        <p:spPr>
          <a:xfrm>
            <a:off x="3773170" y="430668"/>
            <a:ext cx="13584587" cy="259045"/>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algn="ctr"/>
            <a:r>
              <a:rPr lang="en-GB" sz="1600" b="1" i="1" kern="0">
                <a:solidFill>
                  <a:srgbClr val="4F81BD"/>
                </a:solidFill>
                <a:latin typeface="Calibri" panose="020F0502020204030204" pitchFamily="34" charset="0"/>
                <a:ea typeface="Times New Roman" panose="02020603050405020304" pitchFamily="18" charset="0"/>
              </a:rPr>
              <a:t>N</a:t>
            </a:r>
            <a:r>
              <a:rPr lang="el-GR" sz="1600" b="1" i="1" kern="0">
                <a:solidFill>
                  <a:srgbClr val="4F81BD"/>
                </a:solidFill>
                <a:latin typeface="Calibri" panose="020F0502020204030204" pitchFamily="34" charset="0"/>
                <a:ea typeface="Times New Roman" panose="02020603050405020304" pitchFamily="18" charset="0"/>
              </a:rPr>
              <a:t>ew creative and innovative answers when dealing with unpredictable situations</a:t>
            </a:r>
            <a:endParaRPr lang="it-IT" sz="1600" i="1" kern="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7945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2305</TotalTime>
  <Words>1942</Words>
  <Application>Microsoft Office PowerPoint</Application>
  <PresentationFormat>Personalizzato</PresentationFormat>
  <Paragraphs>99</Paragraphs>
  <Slides>14</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14</vt:i4>
      </vt:variant>
    </vt:vector>
  </HeadingPairs>
  <TitlesOfParts>
    <vt:vector size="24" baseType="lpstr">
      <vt:lpstr>Arial</vt:lpstr>
      <vt:lpstr>Calibri</vt:lpstr>
      <vt:lpstr>Neue Helvetica W01</vt:lpstr>
      <vt:lpstr>Noto Sans</vt:lpstr>
      <vt:lpstr>Poppins</vt:lpstr>
      <vt:lpstr>Roboto</vt:lpstr>
      <vt:lpstr>Tahoma</vt:lpstr>
      <vt:lpstr>Times New Roman</vt:lpstr>
      <vt:lpstr>Wingdings</vt:lpstr>
      <vt:lpstr>Office Theme</vt:lpstr>
      <vt:lpstr>Presentazione standard di PowerPoint</vt:lpstr>
      <vt:lpstr>New creative and innovative answers when dealing with unpredictable situations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Catia</cp:lastModifiedBy>
  <cp:revision>22</cp:revision>
  <dcterms:created xsi:type="dcterms:W3CDTF">2022-02-02T10:39:34Z</dcterms:created>
  <dcterms:modified xsi:type="dcterms:W3CDTF">2023-06-29T16:16:32Z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