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8" r:id="rId3"/>
    <p:sldId id="259" r:id="rId4"/>
    <p:sldId id="260" r:id="rId5"/>
    <p:sldId id="270" r:id="rId6"/>
    <p:sldId id="271" r:id="rId7"/>
    <p:sldId id="272" r:id="rId8"/>
    <p:sldId id="274" r:id="rId9"/>
    <p:sldId id="266" r:id="rId10"/>
    <p:sldId id="267" r:id="rId11"/>
    <p:sldId id="268" r:id="rId12"/>
    <p:sldId id="276" r:id="rId13"/>
    <p:sldId id="277" r:id="rId14"/>
    <p:sldId id="282" r:id="rId15"/>
    <p:sldId id="278" r:id="rId16"/>
    <p:sldId id="279" r:id="rId17"/>
    <p:sldId id="280" r:id="rId18"/>
    <p:sldId id="281" r:id="rId19"/>
    <p:sldId id="284" r:id="rId20"/>
    <p:sldId id="262" r:id="rId21"/>
  </p:sldIdLst>
  <p:sldSz cx="18288000" cy="10287000"/>
  <p:notesSz cx="18288000" cy="10287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850" y="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A485EEC3-BD04-40A3-B7BF-16E6DCDF09DC}" type="datetimeFigureOut">
              <a:rPr lang="en-GB" smtClean="0"/>
              <a:t>01/10/2022</a:t>
            </a:fld>
            <a:endParaRPr lang="en-GB"/>
          </a:p>
        </p:txBody>
      </p:sp>
      <p:sp>
        <p:nvSpPr>
          <p:cNvPr id="4" name="Slide Image Placeholder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F56E431F-A2B1-4A40-8878-6046437A5173}" type="slidenum">
              <a:rPr lang="en-GB" smtClean="0"/>
              <a:t>‹#›</a:t>
            </a:fld>
            <a:endParaRPr lang="en-GB"/>
          </a:p>
        </p:txBody>
      </p:sp>
    </p:spTree>
    <p:extLst>
      <p:ext uri="{BB962C8B-B14F-4D97-AF65-F5344CB8AC3E}">
        <p14:creationId xmlns:p14="http://schemas.microsoft.com/office/powerpoint/2010/main" val="3023690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3F13DB-F61A-4C29-A13E-68321AB859B8}" type="slidenum">
              <a:rPr lang="en-GB" smtClean="0"/>
              <a:t>7</a:t>
            </a:fld>
            <a:endParaRPr lang="en-GB"/>
          </a:p>
        </p:txBody>
      </p:sp>
    </p:spTree>
    <p:extLst>
      <p:ext uri="{BB962C8B-B14F-4D97-AF65-F5344CB8AC3E}">
        <p14:creationId xmlns:p14="http://schemas.microsoft.com/office/powerpoint/2010/main" val="638638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3F13DB-F61A-4C29-A13E-68321AB859B8}" type="slidenum">
              <a:rPr lang="en-GB" smtClean="0"/>
              <a:t>8</a:t>
            </a:fld>
            <a:endParaRPr lang="en-GB"/>
          </a:p>
        </p:txBody>
      </p:sp>
    </p:spTree>
    <p:extLst>
      <p:ext uri="{BB962C8B-B14F-4D97-AF65-F5344CB8AC3E}">
        <p14:creationId xmlns:p14="http://schemas.microsoft.com/office/powerpoint/2010/main" val="1214513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3F13DB-F61A-4C29-A13E-68321AB859B8}" type="slidenum">
              <a:rPr lang="en-GB" smtClean="0"/>
              <a:t>14</a:t>
            </a:fld>
            <a:endParaRPr lang="en-GB"/>
          </a:p>
        </p:txBody>
      </p:sp>
    </p:spTree>
    <p:extLst>
      <p:ext uri="{BB962C8B-B14F-4D97-AF65-F5344CB8AC3E}">
        <p14:creationId xmlns:p14="http://schemas.microsoft.com/office/powerpoint/2010/main" val="3198474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3F13DB-F61A-4C29-A13E-68321AB859B8}" type="slidenum">
              <a:rPr lang="en-GB" smtClean="0"/>
              <a:t>19</a:t>
            </a:fld>
            <a:endParaRPr lang="en-GB"/>
          </a:p>
        </p:txBody>
      </p:sp>
    </p:spTree>
    <p:extLst>
      <p:ext uri="{BB962C8B-B14F-4D97-AF65-F5344CB8AC3E}">
        <p14:creationId xmlns:p14="http://schemas.microsoft.com/office/powerpoint/2010/main" val="2137483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938733" y="293481"/>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1EC"/>
          </a:solidFill>
        </p:spPr>
        <p:txBody>
          <a:bodyPr wrap="square" lIns="0" tIns="0" rIns="0" bIns="0" rtlCol="0"/>
          <a:lstStyle/>
          <a:p>
            <a:endParaRPr/>
          </a:p>
        </p:txBody>
      </p:sp>
      <p:sp>
        <p:nvSpPr>
          <p:cNvPr id="17" name="bg object 17"/>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7938733" y="293475"/>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89012" y="9849463"/>
            <a:ext cx="13347065" cy="153034"/>
          </a:xfrm>
          <a:prstGeom prst="rect">
            <a:avLst/>
          </a:prstGeom>
        </p:spPr>
        <p:txBody>
          <a:bodyPr wrap="square" lIns="0" tIns="0" rIns="0" bIns="0">
            <a:spAutoFit/>
          </a:bodyPr>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340732" y="1000762"/>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grpSp>
        <p:nvGrpSpPr>
          <p:cNvPr id="4" name="object 4"/>
          <p:cNvGrpSpPr/>
          <p:nvPr/>
        </p:nvGrpSpPr>
        <p:grpSpPr>
          <a:xfrm>
            <a:off x="13810108" y="6641951"/>
            <a:ext cx="4478020" cy="3645535"/>
            <a:chOff x="13810108" y="6641951"/>
            <a:chExt cx="4478020" cy="3645535"/>
          </a:xfrm>
        </p:grpSpPr>
        <p:sp>
          <p:nvSpPr>
            <p:cNvPr id="5" name="object 5"/>
            <p:cNvSpPr/>
            <p:nvPr/>
          </p:nvSpPr>
          <p:spPr>
            <a:xfrm>
              <a:off x="15138536" y="7289885"/>
              <a:ext cx="3149600" cy="2997200"/>
            </a:xfrm>
            <a:custGeom>
              <a:avLst/>
              <a:gdLst/>
              <a:ahLst/>
              <a:cxnLst/>
              <a:rect l="l" t="t" r="r" b="b"/>
              <a:pathLst>
                <a:path w="3149600" h="2997200">
                  <a:moveTo>
                    <a:pt x="3149461" y="2997114"/>
                  </a:moveTo>
                  <a:lnTo>
                    <a:pt x="322964" y="2997114"/>
                  </a:lnTo>
                  <a:lnTo>
                    <a:pt x="312459" y="2976617"/>
                  </a:lnTo>
                  <a:lnTo>
                    <a:pt x="289720" y="2931302"/>
                  </a:lnTo>
                  <a:lnTo>
                    <a:pt x="267245" y="2885442"/>
                  </a:lnTo>
                  <a:lnTo>
                    <a:pt x="245116" y="2839086"/>
                  </a:lnTo>
                  <a:lnTo>
                    <a:pt x="223416" y="2792285"/>
                  </a:lnTo>
                  <a:lnTo>
                    <a:pt x="202227" y="2745087"/>
                  </a:lnTo>
                  <a:lnTo>
                    <a:pt x="181632" y="2697543"/>
                  </a:lnTo>
                  <a:lnTo>
                    <a:pt x="161713" y="2649701"/>
                  </a:lnTo>
                  <a:lnTo>
                    <a:pt x="142552" y="2601611"/>
                  </a:lnTo>
                  <a:lnTo>
                    <a:pt x="124233" y="2553323"/>
                  </a:lnTo>
                  <a:lnTo>
                    <a:pt x="106836" y="2504886"/>
                  </a:lnTo>
                  <a:lnTo>
                    <a:pt x="90446" y="2456349"/>
                  </a:lnTo>
                  <a:lnTo>
                    <a:pt x="75144" y="2407763"/>
                  </a:lnTo>
                  <a:lnTo>
                    <a:pt x="61012" y="2359176"/>
                  </a:lnTo>
                  <a:lnTo>
                    <a:pt x="48134" y="2310638"/>
                  </a:lnTo>
                  <a:lnTo>
                    <a:pt x="36591" y="2262199"/>
                  </a:lnTo>
                  <a:lnTo>
                    <a:pt x="26467" y="2213908"/>
                  </a:lnTo>
                  <a:lnTo>
                    <a:pt x="17842" y="2165815"/>
                  </a:lnTo>
                  <a:lnTo>
                    <a:pt x="10801" y="2117969"/>
                  </a:lnTo>
                  <a:lnTo>
                    <a:pt x="5425" y="2070419"/>
                  </a:lnTo>
                  <a:lnTo>
                    <a:pt x="1797" y="2023215"/>
                  </a:lnTo>
                  <a:lnTo>
                    <a:pt x="0" y="1976407"/>
                  </a:lnTo>
                  <a:lnTo>
                    <a:pt x="114" y="1930044"/>
                  </a:lnTo>
                  <a:lnTo>
                    <a:pt x="2225" y="1884176"/>
                  </a:lnTo>
                  <a:lnTo>
                    <a:pt x="6412" y="1838851"/>
                  </a:lnTo>
                  <a:lnTo>
                    <a:pt x="12760" y="1794121"/>
                  </a:lnTo>
                  <a:lnTo>
                    <a:pt x="22086" y="1746586"/>
                  </a:lnTo>
                  <a:lnTo>
                    <a:pt x="33853" y="1699779"/>
                  </a:lnTo>
                  <a:lnTo>
                    <a:pt x="47880" y="1653667"/>
                  </a:lnTo>
                  <a:lnTo>
                    <a:pt x="63988" y="1608219"/>
                  </a:lnTo>
                  <a:lnTo>
                    <a:pt x="81995" y="1563406"/>
                  </a:lnTo>
                  <a:lnTo>
                    <a:pt x="101721" y="1519195"/>
                  </a:lnTo>
                  <a:lnTo>
                    <a:pt x="122986" y="1475556"/>
                  </a:lnTo>
                  <a:lnTo>
                    <a:pt x="145609" y="1432457"/>
                  </a:lnTo>
                  <a:lnTo>
                    <a:pt x="169410" y="1389869"/>
                  </a:lnTo>
                  <a:lnTo>
                    <a:pt x="194208" y="1347759"/>
                  </a:lnTo>
                  <a:lnTo>
                    <a:pt x="219823" y="1306097"/>
                  </a:lnTo>
                  <a:lnTo>
                    <a:pt x="246074" y="1264851"/>
                  </a:lnTo>
                  <a:lnTo>
                    <a:pt x="272780" y="1223991"/>
                  </a:lnTo>
                  <a:lnTo>
                    <a:pt x="299762" y="1183486"/>
                  </a:lnTo>
                  <a:lnTo>
                    <a:pt x="326589" y="1143747"/>
                  </a:lnTo>
                  <a:lnTo>
                    <a:pt x="353742" y="1104058"/>
                  </a:lnTo>
                  <a:lnTo>
                    <a:pt x="381230" y="1064459"/>
                  </a:lnTo>
                  <a:lnTo>
                    <a:pt x="409064" y="1024989"/>
                  </a:lnTo>
                  <a:lnTo>
                    <a:pt x="437254" y="985687"/>
                  </a:lnTo>
                  <a:lnTo>
                    <a:pt x="465808" y="946593"/>
                  </a:lnTo>
                  <a:lnTo>
                    <a:pt x="494738" y="907744"/>
                  </a:lnTo>
                  <a:lnTo>
                    <a:pt x="524052" y="869181"/>
                  </a:lnTo>
                  <a:lnTo>
                    <a:pt x="553760" y="830942"/>
                  </a:lnTo>
                  <a:lnTo>
                    <a:pt x="583872" y="793067"/>
                  </a:lnTo>
                  <a:lnTo>
                    <a:pt x="614398" y="755594"/>
                  </a:lnTo>
                  <a:lnTo>
                    <a:pt x="645348" y="718563"/>
                  </a:lnTo>
                  <a:lnTo>
                    <a:pt x="676731" y="682013"/>
                  </a:lnTo>
                  <a:lnTo>
                    <a:pt x="708557" y="645982"/>
                  </a:lnTo>
                  <a:lnTo>
                    <a:pt x="740836" y="610510"/>
                  </a:lnTo>
                  <a:lnTo>
                    <a:pt x="773577" y="575636"/>
                  </a:lnTo>
                  <a:lnTo>
                    <a:pt x="806791" y="541399"/>
                  </a:lnTo>
                  <a:lnTo>
                    <a:pt x="840487" y="507837"/>
                  </a:lnTo>
                  <a:lnTo>
                    <a:pt x="874674" y="474991"/>
                  </a:lnTo>
                  <a:lnTo>
                    <a:pt x="909363" y="442900"/>
                  </a:lnTo>
                  <a:lnTo>
                    <a:pt x="944563" y="411601"/>
                  </a:lnTo>
                  <a:lnTo>
                    <a:pt x="980285" y="381135"/>
                  </a:lnTo>
                  <a:lnTo>
                    <a:pt x="1016537" y="351540"/>
                  </a:lnTo>
                  <a:lnTo>
                    <a:pt x="1053330" y="322856"/>
                  </a:lnTo>
                  <a:lnTo>
                    <a:pt x="1090672" y="295121"/>
                  </a:lnTo>
                  <a:lnTo>
                    <a:pt x="1128575" y="268374"/>
                  </a:lnTo>
                  <a:lnTo>
                    <a:pt x="1167048" y="242656"/>
                  </a:lnTo>
                  <a:lnTo>
                    <a:pt x="1206100" y="218004"/>
                  </a:lnTo>
                  <a:lnTo>
                    <a:pt x="1245742" y="194458"/>
                  </a:lnTo>
                  <a:lnTo>
                    <a:pt x="1285982" y="172057"/>
                  </a:lnTo>
                  <a:lnTo>
                    <a:pt x="1326831" y="150840"/>
                  </a:lnTo>
                  <a:lnTo>
                    <a:pt x="1368299" y="130846"/>
                  </a:lnTo>
                  <a:lnTo>
                    <a:pt x="1410395" y="112114"/>
                  </a:lnTo>
                  <a:lnTo>
                    <a:pt x="1453128" y="94683"/>
                  </a:lnTo>
                  <a:lnTo>
                    <a:pt x="1496510" y="78593"/>
                  </a:lnTo>
                  <a:lnTo>
                    <a:pt x="1540549" y="63882"/>
                  </a:lnTo>
                  <a:lnTo>
                    <a:pt x="1585255" y="50589"/>
                  </a:lnTo>
                  <a:lnTo>
                    <a:pt x="1630639" y="38754"/>
                  </a:lnTo>
                  <a:lnTo>
                    <a:pt x="1676709" y="28415"/>
                  </a:lnTo>
                  <a:lnTo>
                    <a:pt x="1723475" y="19612"/>
                  </a:lnTo>
                  <a:lnTo>
                    <a:pt x="1770948" y="12384"/>
                  </a:lnTo>
                  <a:lnTo>
                    <a:pt x="1819136" y="6770"/>
                  </a:lnTo>
                  <a:lnTo>
                    <a:pt x="1868051" y="2808"/>
                  </a:lnTo>
                  <a:lnTo>
                    <a:pt x="1917700" y="538"/>
                  </a:lnTo>
                  <a:lnTo>
                    <a:pt x="1968095" y="0"/>
                  </a:lnTo>
                  <a:lnTo>
                    <a:pt x="2019245" y="1231"/>
                  </a:lnTo>
                  <a:lnTo>
                    <a:pt x="2071160" y="4271"/>
                  </a:lnTo>
                  <a:lnTo>
                    <a:pt x="2120722" y="8700"/>
                  </a:lnTo>
                  <a:lnTo>
                    <a:pt x="2170054" y="14443"/>
                  </a:lnTo>
                  <a:lnTo>
                    <a:pt x="2219156" y="21458"/>
                  </a:lnTo>
                  <a:lnTo>
                    <a:pt x="2268025" y="29700"/>
                  </a:lnTo>
                  <a:lnTo>
                    <a:pt x="2316661" y="39127"/>
                  </a:lnTo>
                  <a:lnTo>
                    <a:pt x="2365063" y="49695"/>
                  </a:lnTo>
                  <a:lnTo>
                    <a:pt x="2413229" y="61359"/>
                  </a:lnTo>
                  <a:lnTo>
                    <a:pt x="2461159" y="74078"/>
                  </a:lnTo>
                  <a:lnTo>
                    <a:pt x="2508850" y="87807"/>
                  </a:lnTo>
                  <a:lnTo>
                    <a:pt x="2556302" y="102503"/>
                  </a:lnTo>
                  <a:lnTo>
                    <a:pt x="2603514" y="118122"/>
                  </a:lnTo>
                  <a:lnTo>
                    <a:pt x="2650484" y="134621"/>
                  </a:lnTo>
                  <a:lnTo>
                    <a:pt x="2697211" y="151957"/>
                  </a:lnTo>
                  <a:lnTo>
                    <a:pt x="2743693" y="170085"/>
                  </a:lnTo>
                  <a:lnTo>
                    <a:pt x="2789931" y="188963"/>
                  </a:lnTo>
                  <a:lnTo>
                    <a:pt x="2835922" y="208547"/>
                  </a:lnTo>
                  <a:lnTo>
                    <a:pt x="2881665" y="228794"/>
                  </a:lnTo>
                  <a:lnTo>
                    <a:pt x="2927159" y="249659"/>
                  </a:lnTo>
                  <a:lnTo>
                    <a:pt x="2972403" y="271100"/>
                  </a:lnTo>
                  <a:lnTo>
                    <a:pt x="3017395" y="293073"/>
                  </a:lnTo>
                  <a:lnTo>
                    <a:pt x="3062135" y="315535"/>
                  </a:lnTo>
                  <a:lnTo>
                    <a:pt x="3106621" y="338442"/>
                  </a:lnTo>
                  <a:lnTo>
                    <a:pt x="3149461" y="361017"/>
                  </a:lnTo>
                  <a:lnTo>
                    <a:pt x="3149461" y="2997114"/>
                  </a:lnTo>
                  <a:close/>
                </a:path>
              </a:pathLst>
            </a:custGeom>
            <a:solidFill>
              <a:srgbClr val="FDA542"/>
            </a:solidFill>
          </p:spPr>
          <p:txBody>
            <a:bodyPr wrap="square" lIns="0" tIns="0" rIns="0" bIns="0" rtlCol="0"/>
            <a:lstStyle/>
            <a:p>
              <a:endParaRPr/>
            </a:p>
          </p:txBody>
        </p:sp>
        <p:sp>
          <p:nvSpPr>
            <p:cNvPr id="6" name="object 6"/>
            <p:cNvSpPr/>
            <p:nvPr/>
          </p:nvSpPr>
          <p:spPr>
            <a:xfrm>
              <a:off x="13810108" y="6641951"/>
              <a:ext cx="4408170" cy="3644900"/>
            </a:xfrm>
            <a:custGeom>
              <a:avLst/>
              <a:gdLst/>
              <a:ahLst/>
              <a:cxnLst/>
              <a:rect l="l" t="t" r="r" b="b"/>
              <a:pathLst>
                <a:path w="4408169" h="3644900">
                  <a:moveTo>
                    <a:pt x="749332" y="3644900"/>
                  </a:moveTo>
                  <a:lnTo>
                    <a:pt x="695284" y="3644900"/>
                  </a:lnTo>
                  <a:lnTo>
                    <a:pt x="681667" y="3619500"/>
                  </a:lnTo>
                  <a:lnTo>
                    <a:pt x="651602" y="3581400"/>
                  </a:lnTo>
                  <a:lnTo>
                    <a:pt x="622747" y="3543300"/>
                  </a:lnTo>
                  <a:lnTo>
                    <a:pt x="594871" y="3492500"/>
                  </a:lnTo>
                  <a:lnTo>
                    <a:pt x="567854" y="3454400"/>
                  </a:lnTo>
                  <a:lnTo>
                    <a:pt x="541589" y="3403600"/>
                  </a:lnTo>
                  <a:lnTo>
                    <a:pt x="515967" y="3365500"/>
                  </a:lnTo>
                  <a:lnTo>
                    <a:pt x="490624" y="3327400"/>
                  </a:lnTo>
                  <a:lnTo>
                    <a:pt x="465541" y="3276600"/>
                  </a:lnTo>
                  <a:lnTo>
                    <a:pt x="440681" y="3238500"/>
                  </a:lnTo>
                  <a:lnTo>
                    <a:pt x="416009" y="3187700"/>
                  </a:lnTo>
                  <a:lnTo>
                    <a:pt x="391475" y="3149600"/>
                  </a:lnTo>
                  <a:lnTo>
                    <a:pt x="367243" y="3098800"/>
                  </a:lnTo>
                  <a:lnTo>
                    <a:pt x="343353" y="3060700"/>
                  </a:lnTo>
                  <a:lnTo>
                    <a:pt x="319840" y="3009900"/>
                  </a:lnTo>
                  <a:lnTo>
                    <a:pt x="296744" y="2971800"/>
                  </a:lnTo>
                  <a:lnTo>
                    <a:pt x="274101" y="2921000"/>
                  </a:lnTo>
                  <a:lnTo>
                    <a:pt x="251951" y="2882900"/>
                  </a:lnTo>
                  <a:lnTo>
                    <a:pt x="230329" y="2832100"/>
                  </a:lnTo>
                  <a:lnTo>
                    <a:pt x="209180" y="2781300"/>
                  </a:lnTo>
                  <a:lnTo>
                    <a:pt x="188683" y="2743200"/>
                  </a:lnTo>
                  <a:lnTo>
                    <a:pt x="168881" y="2692400"/>
                  </a:lnTo>
                  <a:lnTo>
                    <a:pt x="149819" y="2641600"/>
                  </a:lnTo>
                  <a:lnTo>
                    <a:pt x="131541" y="2603500"/>
                  </a:lnTo>
                  <a:lnTo>
                    <a:pt x="114090" y="2552700"/>
                  </a:lnTo>
                  <a:lnTo>
                    <a:pt x="97511" y="2501900"/>
                  </a:lnTo>
                  <a:lnTo>
                    <a:pt x="81849" y="2451100"/>
                  </a:lnTo>
                  <a:lnTo>
                    <a:pt x="67152" y="2400300"/>
                  </a:lnTo>
                  <a:lnTo>
                    <a:pt x="53640" y="2362200"/>
                  </a:lnTo>
                  <a:lnTo>
                    <a:pt x="41415" y="2311400"/>
                  </a:lnTo>
                  <a:lnTo>
                    <a:pt x="30579" y="2260600"/>
                  </a:lnTo>
                  <a:lnTo>
                    <a:pt x="21234" y="2209800"/>
                  </a:lnTo>
                  <a:lnTo>
                    <a:pt x="13483" y="2159000"/>
                  </a:lnTo>
                  <a:lnTo>
                    <a:pt x="7428" y="2108200"/>
                  </a:lnTo>
                  <a:lnTo>
                    <a:pt x="3171" y="2057400"/>
                  </a:lnTo>
                  <a:lnTo>
                    <a:pt x="0" y="2006600"/>
                  </a:lnTo>
                  <a:lnTo>
                    <a:pt x="1388" y="1955800"/>
                  </a:lnTo>
                  <a:lnTo>
                    <a:pt x="3060" y="1905000"/>
                  </a:lnTo>
                  <a:lnTo>
                    <a:pt x="9563" y="1841500"/>
                  </a:lnTo>
                  <a:lnTo>
                    <a:pt x="16637" y="1790700"/>
                  </a:lnTo>
                  <a:lnTo>
                    <a:pt x="27535" y="1739900"/>
                  </a:lnTo>
                  <a:lnTo>
                    <a:pt x="41409" y="1701800"/>
                  </a:lnTo>
                  <a:lnTo>
                    <a:pt x="57409" y="1651000"/>
                  </a:lnTo>
                  <a:lnTo>
                    <a:pt x="75707" y="1600200"/>
                  </a:lnTo>
                  <a:lnTo>
                    <a:pt x="95944" y="1549400"/>
                  </a:lnTo>
                  <a:lnTo>
                    <a:pt x="117906" y="1511300"/>
                  </a:lnTo>
                  <a:lnTo>
                    <a:pt x="141378" y="1460500"/>
                  </a:lnTo>
                  <a:lnTo>
                    <a:pt x="166145" y="1409700"/>
                  </a:lnTo>
                  <a:lnTo>
                    <a:pt x="191992" y="1371600"/>
                  </a:lnTo>
                  <a:lnTo>
                    <a:pt x="218703" y="1333500"/>
                  </a:lnTo>
                  <a:lnTo>
                    <a:pt x="246064" y="1282700"/>
                  </a:lnTo>
                  <a:lnTo>
                    <a:pt x="274099" y="1244600"/>
                  </a:lnTo>
                  <a:lnTo>
                    <a:pt x="302432" y="1206500"/>
                  </a:lnTo>
                  <a:lnTo>
                    <a:pt x="331065" y="1155700"/>
                  </a:lnTo>
                  <a:lnTo>
                    <a:pt x="359997" y="1117600"/>
                  </a:lnTo>
                  <a:lnTo>
                    <a:pt x="389230" y="1079500"/>
                  </a:lnTo>
                  <a:lnTo>
                    <a:pt x="418764" y="1041400"/>
                  </a:lnTo>
                  <a:lnTo>
                    <a:pt x="448602" y="1003300"/>
                  </a:lnTo>
                  <a:lnTo>
                    <a:pt x="478742" y="952500"/>
                  </a:lnTo>
                  <a:lnTo>
                    <a:pt x="509237" y="914400"/>
                  </a:lnTo>
                  <a:lnTo>
                    <a:pt x="540094" y="876300"/>
                  </a:lnTo>
                  <a:lnTo>
                    <a:pt x="571346" y="838200"/>
                  </a:lnTo>
                  <a:lnTo>
                    <a:pt x="603024" y="800100"/>
                  </a:lnTo>
                  <a:lnTo>
                    <a:pt x="635162" y="762000"/>
                  </a:lnTo>
                  <a:lnTo>
                    <a:pt x="667791" y="723900"/>
                  </a:lnTo>
                  <a:lnTo>
                    <a:pt x="700945" y="685800"/>
                  </a:lnTo>
                  <a:lnTo>
                    <a:pt x="734655" y="647700"/>
                  </a:lnTo>
                  <a:lnTo>
                    <a:pt x="768732" y="609600"/>
                  </a:lnTo>
                  <a:lnTo>
                    <a:pt x="803474" y="571500"/>
                  </a:lnTo>
                  <a:lnTo>
                    <a:pt x="838880" y="533400"/>
                  </a:lnTo>
                  <a:lnTo>
                    <a:pt x="874952" y="495300"/>
                  </a:lnTo>
                  <a:lnTo>
                    <a:pt x="911689" y="469900"/>
                  </a:lnTo>
                  <a:lnTo>
                    <a:pt x="949092" y="431800"/>
                  </a:lnTo>
                  <a:lnTo>
                    <a:pt x="987162" y="393700"/>
                  </a:lnTo>
                  <a:lnTo>
                    <a:pt x="1025898" y="368300"/>
                  </a:lnTo>
                  <a:lnTo>
                    <a:pt x="1065320" y="330200"/>
                  </a:lnTo>
                  <a:lnTo>
                    <a:pt x="1105561" y="304800"/>
                  </a:lnTo>
                  <a:lnTo>
                    <a:pt x="1146617" y="279400"/>
                  </a:lnTo>
                  <a:lnTo>
                    <a:pt x="1188480" y="241300"/>
                  </a:lnTo>
                  <a:lnTo>
                    <a:pt x="1231147" y="215900"/>
                  </a:lnTo>
                  <a:lnTo>
                    <a:pt x="1274610" y="190500"/>
                  </a:lnTo>
                  <a:lnTo>
                    <a:pt x="1318865" y="165100"/>
                  </a:lnTo>
                  <a:lnTo>
                    <a:pt x="1363906" y="139700"/>
                  </a:lnTo>
                  <a:lnTo>
                    <a:pt x="1409687" y="127000"/>
                  </a:lnTo>
                  <a:lnTo>
                    <a:pt x="1456195" y="101600"/>
                  </a:lnTo>
                  <a:lnTo>
                    <a:pt x="1503378" y="88900"/>
                  </a:lnTo>
                  <a:lnTo>
                    <a:pt x="1551183" y="63500"/>
                  </a:lnTo>
                  <a:lnTo>
                    <a:pt x="1747559" y="12700"/>
                  </a:lnTo>
                  <a:lnTo>
                    <a:pt x="1797724" y="12700"/>
                  </a:lnTo>
                  <a:lnTo>
                    <a:pt x="1848178" y="0"/>
                  </a:lnTo>
                  <a:lnTo>
                    <a:pt x="2203462" y="0"/>
                  </a:lnTo>
                  <a:lnTo>
                    <a:pt x="2304035" y="25400"/>
                  </a:lnTo>
                  <a:lnTo>
                    <a:pt x="1950666" y="25400"/>
                  </a:lnTo>
                  <a:lnTo>
                    <a:pt x="1901088" y="38100"/>
                  </a:lnTo>
                  <a:lnTo>
                    <a:pt x="1802267" y="38100"/>
                  </a:lnTo>
                  <a:lnTo>
                    <a:pt x="1704317" y="63500"/>
                  </a:lnTo>
                  <a:lnTo>
                    <a:pt x="1655829" y="63500"/>
                  </a:lnTo>
                  <a:lnTo>
                    <a:pt x="1607749" y="76200"/>
                  </a:lnTo>
                  <a:lnTo>
                    <a:pt x="1560144" y="101600"/>
                  </a:lnTo>
                  <a:lnTo>
                    <a:pt x="1466608" y="127000"/>
                  </a:lnTo>
                  <a:lnTo>
                    <a:pt x="1420806" y="152400"/>
                  </a:lnTo>
                  <a:lnTo>
                    <a:pt x="1375732" y="165100"/>
                  </a:lnTo>
                  <a:lnTo>
                    <a:pt x="1331183" y="190500"/>
                  </a:lnTo>
                  <a:lnTo>
                    <a:pt x="1287418" y="215900"/>
                  </a:lnTo>
                  <a:lnTo>
                    <a:pt x="1244430" y="241300"/>
                  </a:lnTo>
                  <a:lnTo>
                    <a:pt x="1202212" y="266700"/>
                  </a:lnTo>
                  <a:lnTo>
                    <a:pt x="1160756" y="292100"/>
                  </a:lnTo>
                  <a:lnTo>
                    <a:pt x="1120056" y="330200"/>
                  </a:lnTo>
                  <a:lnTo>
                    <a:pt x="1080104" y="355600"/>
                  </a:lnTo>
                  <a:lnTo>
                    <a:pt x="1040895" y="381000"/>
                  </a:lnTo>
                  <a:lnTo>
                    <a:pt x="1002419" y="419100"/>
                  </a:lnTo>
                  <a:lnTo>
                    <a:pt x="964672" y="444500"/>
                  </a:lnTo>
                  <a:lnTo>
                    <a:pt x="927645" y="482600"/>
                  </a:lnTo>
                  <a:lnTo>
                    <a:pt x="891331" y="520700"/>
                  </a:lnTo>
                  <a:lnTo>
                    <a:pt x="855724" y="558800"/>
                  </a:lnTo>
                  <a:lnTo>
                    <a:pt x="820816" y="584200"/>
                  </a:lnTo>
                  <a:lnTo>
                    <a:pt x="786600" y="622300"/>
                  </a:lnTo>
                  <a:lnTo>
                    <a:pt x="753070" y="660400"/>
                  </a:lnTo>
                  <a:lnTo>
                    <a:pt x="720086" y="698500"/>
                  </a:lnTo>
                  <a:lnTo>
                    <a:pt x="687683" y="736600"/>
                  </a:lnTo>
                  <a:lnTo>
                    <a:pt x="655837" y="774700"/>
                  </a:lnTo>
                  <a:lnTo>
                    <a:pt x="624525" y="812800"/>
                  </a:lnTo>
                  <a:lnTo>
                    <a:pt x="593724" y="850900"/>
                  </a:lnTo>
                  <a:lnTo>
                    <a:pt x="563410" y="889000"/>
                  </a:lnTo>
                  <a:lnTo>
                    <a:pt x="533561" y="939800"/>
                  </a:lnTo>
                  <a:lnTo>
                    <a:pt x="504153" y="977900"/>
                  </a:lnTo>
                  <a:lnTo>
                    <a:pt x="475162" y="1016000"/>
                  </a:lnTo>
                  <a:lnTo>
                    <a:pt x="446567" y="1054100"/>
                  </a:lnTo>
                  <a:lnTo>
                    <a:pt x="418342" y="1104900"/>
                  </a:lnTo>
                  <a:lnTo>
                    <a:pt x="390465" y="1143000"/>
                  </a:lnTo>
                  <a:lnTo>
                    <a:pt x="362913" y="1181100"/>
                  </a:lnTo>
                  <a:lnTo>
                    <a:pt x="335663" y="1219200"/>
                  </a:lnTo>
                  <a:lnTo>
                    <a:pt x="308691" y="1270000"/>
                  </a:lnTo>
                  <a:lnTo>
                    <a:pt x="281974" y="1308100"/>
                  </a:lnTo>
                  <a:lnTo>
                    <a:pt x="256165" y="1346200"/>
                  </a:lnTo>
                  <a:lnTo>
                    <a:pt x="231103" y="1397000"/>
                  </a:lnTo>
                  <a:lnTo>
                    <a:pt x="206993" y="1435100"/>
                  </a:lnTo>
                  <a:lnTo>
                    <a:pt x="184046" y="1485900"/>
                  </a:lnTo>
                  <a:lnTo>
                    <a:pt x="162468" y="1524000"/>
                  </a:lnTo>
                  <a:lnTo>
                    <a:pt x="142467" y="1574800"/>
                  </a:lnTo>
                  <a:lnTo>
                    <a:pt x="124253" y="1612900"/>
                  </a:lnTo>
                  <a:lnTo>
                    <a:pt x="108034" y="1663700"/>
                  </a:lnTo>
                  <a:lnTo>
                    <a:pt x="94097" y="1714500"/>
                  </a:lnTo>
                  <a:lnTo>
                    <a:pt x="82258" y="1752600"/>
                  </a:lnTo>
                  <a:lnTo>
                    <a:pt x="73299" y="1803400"/>
                  </a:lnTo>
                  <a:lnTo>
                    <a:pt x="68006" y="1854200"/>
                  </a:lnTo>
                  <a:lnTo>
                    <a:pt x="63138" y="1905000"/>
                  </a:lnTo>
                  <a:lnTo>
                    <a:pt x="62929" y="1955800"/>
                  </a:lnTo>
                  <a:lnTo>
                    <a:pt x="62880" y="2006600"/>
                  </a:lnTo>
                  <a:lnTo>
                    <a:pt x="66679" y="2044700"/>
                  </a:lnTo>
                  <a:lnTo>
                    <a:pt x="71396" y="2095500"/>
                  </a:lnTo>
                  <a:lnTo>
                    <a:pt x="77920" y="2146300"/>
                  </a:lnTo>
                  <a:lnTo>
                    <a:pt x="86103" y="2197100"/>
                  </a:lnTo>
                  <a:lnTo>
                    <a:pt x="95802" y="2247900"/>
                  </a:lnTo>
                  <a:lnTo>
                    <a:pt x="106869" y="2286000"/>
                  </a:lnTo>
                  <a:lnTo>
                    <a:pt x="119160" y="2336800"/>
                  </a:lnTo>
                  <a:lnTo>
                    <a:pt x="132530" y="2387600"/>
                  </a:lnTo>
                  <a:lnTo>
                    <a:pt x="146832" y="2438400"/>
                  </a:lnTo>
                  <a:lnTo>
                    <a:pt x="162247" y="2476500"/>
                  </a:lnTo>
                  <a:lnTo>
                    <a:pt x="178563" y="2527300"/>
                  </a:lnTo>
                  <a:lnTo>
                    <a:pt x="195708" y="2578100"/>
                  </a:lnTo>
                  <a:lnTo>
                    <a:pt x="213613" y="2616200"/>
                  </a:lnTo>
                  <a:lnTo>
                    <a:pt x="232205" y="2667000"/>
                  </a:lnTo>
                  <a:lnTo>
                    <a:pt x="251415" y="2717800"/>
                  </a:lnTo>
                  <a:lnTo>
                    <a:pt x="271171" y="2755900"/>
                  </a:lnTo>
                  <a:lnTo>
                    <a:pt x="291403" y="2806700"/>
                  </a:lnTo>
                  <a:lnTo>
                    <a:pt x="312396" y="2844800"/>
                  </a:lnTo>
                  <a:lnTo>
                    <a:pt x="333822" y="2895600"/>
                  </a:lnTo>
                  <a:lnTo>
                    <a:pt x="355643" y="2933700"/>
                  </a:lnTo>
                  <a:lnTo>
                    <a:pt x="377821" y="2984500"/>
                  </a:lnTo>
                  <a:lnTo>
                    <a:pt x="400317" y="3035300"/>
                  </a:lnTo>
                  <a:lnTo>
                    <a:pt x="423095" y="3073400"/>
                  </a:lnTo>
                  <a:lnTo>
                    <a:pt x="446114" y="3124200"/>
                  </a:lnTo>
                  <a:lnTo>
                    <a:pt x="469338" y="3162300"/>
                  </a:lnTo>
                  <a:lnTo>
                    <a:pt x="564095" y="3340100"/>
                  </a:lnTo>
                  <a:lnTo>
                    <a:pt x="587906" y="3378200"/>
                  </a:lnTo>
                  <a:lnTo>
                    <a:pt x="612241" y="3429000"/>
                  </a:lnTo>
                  <a:lnTo>
                    <a:pt x="637238" y="3467100"/>
                  </a:lnTo>
                  <a:lnTo>
                    <a:pt x="663033" y="3517900"/>
                  </a:lnTo>
                  <a:lnTo>
                    <a:pt x="689747" y="3556000"/>
                  </a:lnTo>
                  <a:lnTo>
                    <a:pt x="717584" y="3594100"/>
                  </a:lnTo>
                  <a:lnTo>
                    <a:pt x="746651" y="3632200"/>
                  </a:lnTo>
                  <a:lnTo>
                    <a:pt x="749332" y="3644900"/>
                  </a:lnTo>
                  <a:close/>
                </a:path>
                <a:path w="4408169" h="3644900">
                  <a:moveTo>
                    <a:pt x="2913324" y="3644900"/>
                  </a:moveTo>
                  <a:lnTo>
                    <a:pt x="2866736" y="3644900"/>
                  </a:lnTo>
                  <a:lnTo>
                    <a:pt x="2888246" y="3619500"/>
                  </a:lnTo>
                  <a:lnTo>
                    <a:pt x="2969115" y="3568700"/>
                  </a:lnTo>
                  <a:lnTo>
                    <a:pt x="3009080" y="3530600"/>
                  </a:lnTo>
                  <a:lnTo>
                    <a:pt x="3048742" y="3505200"/>
                  </a:lnTo>
                  <a:lnTo>
                    <a:pt x="3088109" y="3467100"/>
                  </a:lnTo>
                  <a:lnTo>
                    <a:pt x="3127128" y="3441700"/>
                  </a:lnTo>
                  <a:lnTo>
                    <a:pt x="3165924" y="3403600"/>
                  </a:lnTo>
                  <a:lnTo>
                    <a:pt x="3204513" y="3378200"/>
                  </a:lnTo>
                  <a:lnTo>
                    <a:pt x="3242908" y="3340100"/>
                  </a:lnTo>
                  <a:lnTo>
                    <a:pt x="3281123" y="3314700"/>
                  </a:lnTo>
                  <a:lnTo>
                    <a:pt x="3319172" y="3276600"/>
                  </a:lnTo>
                  <a:lnTo>
                    <a:pt x="3357070" y="3251200"/>
                  </a:lnTo>
                  <a:lnTo>
                    <a:pt x="3432258" y="3175000"/>
                  </a:lnTo>
                  <a:lnTo>
                    <a:pt x="3469467" y="3149600"/>
                  </a:lnTo>
                  <a:lnTo>
                    <a:pt x="3506432" y="3111500"/>
                  </a:lnTo>
                  <a:lnTo>
                    <a:pt x="3543127" y="3086100"/>
                  </a:lnTo>
                  <a:lnTo>
                    <a:pt x="3615603" y="3009900"/>
                  </a:lnTo>
                  <a:lnTo>
                    <a:pt x="3651332" y="2971800"/>
                  </a:lnTo>
                  <a:lnTo>
                    <a:pt x="3686687" y="2946400"/>
                  </a:lnTo>
                  <a:lnTo>
                    <a:pt x="3721642" y="2908300"/>
                  </a:lnTo>
                  <a:lnTo>
                    <a:pt x="3756170" y="2870200"/>
                  </a:lnTo>
                  <a:lnTo>
                    <a:pt x="3790247" y="2832100"/>
                  </a:lnTo>
                  <a:lnTo>
                    <a:pt x="3823845" y="2794000"/>
                  </a:lnTo>
                  <a:lnTo>
                    <a:pt x="3856940" y="2755900"/>
                  </a:lnTo>
                  <a:lnTo>
                    <a:pt x="3889504" y="2717800"/>
                  </a:lnTo>
                  <a:lnTo>
                    <a:pt x="3921513" y="2679700"/>
                  </a:lnTo>
                  <a:lnTo>
                    <a:pt x="3952940" y="2641600"/>
                  </a:lnTo>
                  <a:lnTo>
                    <a:pt x="3983641" y="2603500"/>
                  </a:lnTo>
                  <a:lnTo>
                    <a:pt x="4013459" y="2565400"/>
                  </a:lnTo>
                  <a:lnTo>
                    <a:pt x="4042426" y="2527300"/>
                  </a:lnTo>
                  <a:lnTo>
                    <a:pt x="4070575" y="2489200"/>
                  </a:lnTo>
                  <a:lnTo>
                    <a:pt x="4098037" y="2451100"/>
                  </a:lnTo>
                  <a:lnTo>
                    <a:pt x="4124279" y="2400300"/>
                  </a:lnTo>
                  <a:lnTo>
                    <a:pt x="4149341" y="2362200"/>
                  </a:lnTo>
                  <a:lnTo>
                    <a:pt x="4173262" y="2324100"/>
                  </a:lnTo>
                  <a:lnTo>
                    <a:pt x="4196053" y="2273300"/>
                  </a:lnTo>
                  <a:lnTo>
                    <a:pt x="4217179" y="2235200"/>
                  </a:lnTo>
                  <a:lnTo>
                    <a:pt x="4236717" y="2184400"/>
                  </a:lnTo>
                  <a:lnTo>
                    <a:pt x="4254743" y="2146300"/>
                  </a:lnTo>
                  <a:lnTo>
                    <a:pt x="4271230" y="2095500"/>
                  </a:lnTo>
                  <a:lnTo>
                    <a:pt x="4285577" y="2044700"/>
                  </a:lnTo>
                  <a:lnTo>
                    <a:pt x="4297805" y="2006600"/>
                  </a:lnTo>
                  <a:lnTo>
                    <a:pt x="4307937" y="1955800"/>
                  </a:lnTo>
                  <a:lnTo>
                    <a:pt x="4316388" y="1905000"/>
                  </a:lnTo>
                  <a:lnTo>
                    <a:pt x="4322177" y="1854200"/>
                  </a:lnTo>
                  <a:lnTo>
                    <a:pt x="4325372" y="1816100"/>
                  </a:lnTo>
                  <a:lnTo>
                    <a:pt x="4326042" y="1765300"/>
                  </a:lnTo>
                  <a:lnTo>
                    <a:pt x="4324256" y="1714500"/>
                  </a:lnTo>
                  <a:lnTo>
                    <a:pt x="4320083" y="1663700"/>
                  </a:lnTo>
                  <a:lnTo>
                    <a:pt x="4313592" y="1625600"/>
                  </a:lnTo>
                  <a:lnTo>
                    <a:pt x="4304851" y="1574800"/>
                  </a:lnTo>
                  <a:lnTo>
                    <a:pt x="4293428" y="1524000"/>
                  </a:lnTo>
                  <a:lnTo>
                    <a:pt x="4279803" y="1473200"/>
                  </a:lnTo>
                  <a:lnTo>
                    <a:pt x="4264065" y="1435100"/>
                  </a:lnTo>
                  <a:lnTo>
                    <a:pt x="4246301" y="1384300"/>
                  </a:lnTo>
                  <a:lnTo>
                    <a:pt x="4226596" y="1346200"/>
                  </a:lnTo>
                  <a:lnTo>
                    <a:pt x="4205039" y="1295400"/>
                  </a:lnTo>
                  <a:lnTo>
                    <a:pt x="4181717" y="1257300"/>
                  </a:lnTo>
                  <a:lnTo>
                    <a:pt x="4156715" y="1219200"/>
                  </a:lnTo>
                  <a:lnTo>
                    <a:pt x="4129953" y="1181100"/>
                  </a:lnTo>
                  <a:lnTo>
                    <a:pt x="4101784" y="1130300"/>
                  </a:lnTo>
                  <a:lnTo>
                    <a:pt x="4072278" y="1092200"/>
                  </a:lnTo>
                  <a:lnTo>
                    <a:pt x="4041507" y="1054100"/>
                  </a:lnTo>
                  <a:lnTo>
                    <a:pt x="4009542" y="1016000"/>
                  </a:lnTo>
                  <a:lnTo>
                    <a:pt x="3976454" y="990600"/>
                  </a:lnTo>
                  <a:lnTo>
                    <a:pt x="3942314" y="952500"/>
                  </a:lnTo>
                  <a:lnTo>
                    <a:pt x="3907193" y="914400"/>
                  </a:lnTo>
                  <a:lnTo>
                    <a:pt x="3871161" y="876300"/>
                  </a:lnTo>
                  <a:lnTo>
                    <a:pt x="3834290" y="850900"/>
                  </a:lnTo>
                  <a:lnTo>
                    <a:pt x="3796651" y="812800"/>
                  </a:lnTo>
                  <a:lnTo>
                    <a:pt x="3758315" y="787400"/>
                  </a:lnTo>
                  <a:lnTo>
                    <a:pt x="3719352" y="749300"/>
                  </a:lnTo>
                  <a:lnTo>
                    <a:pt x="3639833" y="698500"/>
                  </a:lnTo>
                  <a:lnTo>
                    <a:pt x="3599417" y="660400"/>
                  </a:lnTo>
                  <a:lnTo>
                    <a:pt x="3475159" y="584200"/>
                  </a:lnTo>
                  <a:lnTo>
                    <a:pt x="3347511" y="508000"/>
                  </a:lnTo>
                  <a:lnTo>
                    <a:pt x="3085578" y="355600"/>
                  </a:lnTo>
                  <a:lnTo>
                    <a:pt x="3041204" y="342900"/>
                  </a:lnTo>
                  <a:lnTo>
                    <a:pt x="2906732" y="266700"/>
                  </a:lnTo>
                  <a:lnTo>
                    <a:pt x="2861397" y="254000"/>
                  </a:lnTo>
                  <a:lnTo>
                    <a:pt x="2815780" y="228600"/>
                  </a:lnTo>
                  <a:lnTo>
                    <a:pt x="2769881" y="215900"/>
                  </a:lnTo>
                  <a:lnTo>
                    <a:pt x="2723704" y="190500"/>
                  </a:lnTo>
                  <a:lnTo>
                    <a:pt x="2677249" y="177800"/>
                  </a:lnTo>
                  <a:lnTo>
                    <a:pt x="2630521" y="152400"/>
                  </a:lnTo>
                  <a:lnTo>
                    <a:pt x="2247059" y="50800"/>
                  </a:lnTo>
                  <a:lnTo>
                    <a:pt x="2197954" y="50800"/>
                  </a:lnTo>
                  <a:lnTo>
                    <a:pt x="2148596" y="38100"/>
                  </a:lnTo>
                  <a:lnTo>
                    <a:pt x="2049834" y="38100"/>
                  </a:lnTo>
                  <a:lnTo>
                    <a:pt x="2000269" y="25400"/>
                  </a:lnTo>
                  <a:lnTo>
                    <a:pt x="2353988" y="25400"/>
                  </a:lnTo>
                  <a:lnTo>
                    <a:pt x="2648331" y="101600"/>
                  </a:lnTo>
                  <a:lnTo>
                    <a:pt x="2696391" y="127000"/>
                  </a:lnTo>
                  <a:lnTo>
                    <a:pt x="2791561" y="152400"/>
                  </a:lnTo>
                  <a:lnTo>
                    <a:pt x="2838648" y="177800"/>
                  </a:lnTo>
                  <a:lnTo>
                    <a:pt x="2885389" y="190500"/>
                  </a:lnTo>
                  <a:lnTo>
                    <a:pt x="2977892" y="241300"/>
                  </a:lnTo>
                  <a:lnTo>
                    <a:pt x="3023747" y="254000"/>
                  </a:lnTo>
                  <a:lnTo>
                    <a:pt x="3159815" y="330200"/>
                  </a:lnTo>
                  <a:lnTo>
                    <a:pt x="3204699" y="342900"/>
                  </a:lnTo>
                  <a:lnTo>
                    <a:pt x="3469413" y="495300"/>
                  </a:lnTo>
                  <a:lnTo>
                    <a:pt x="3555484" y="546100"/>
                  </a:lnTo>
                  <a:lnTo>
                    <a:pt x="3598015" y="584200"/>
                  </a:lnTo>
                  <a:lnTo>
                    <a:pt x="3723239" y="660400"/>
                  </a:lnTo>
                  <a:lnTo>
                    <a:pt x="3764071" y="698500"/>
                  </a:lnTo>
                  <a:lnTo>
                    <a:pt x="3804372" y="723900"/>
                  </a:lnTo>
                  <a:lnTo>
                    <a:pt x="3844091" y="762000"/>
                  </a:lnTo>
                  <a:lnTo>
                    <a:pt x="3883179" y="787400"/>
                  </a:lnTo>
                  <a:lnTo>
                    <a:pt x="3921585" y="825500"/>
                  </a:lnTo>
                  <a:lnTo>
                    <a:pt x="3959258" y="863600"/>
                  </a:lnTo>
                  <a:lnTo>
                    <a:pt x="3996105" y="889000"/>
                  </a:lnTo>
                  <a:lnTo>
                    <a:pt x="4032082" y="927100"/>
                  </a:lnTo>
                  <a:lnTo>
                    <a:pt x="4067090" y="965200"/>
                  </a:lnTo>
                  <a:lnTo>
                    <a:pt x="4101029" y="1003300"/>
                  </a:lnTo>
                  <a:lnTo>
                    <a:pt x="4133801" y="1041400"/>
                  </a:lnTo>
                  <a:lnTo>
                    <a:pt x="4165306" y="1092200"/>
                  </a:lnTo>
                  <a:lnTo>
                    <a:pt x="4195446" y="1130300"/>
                  </a:lnTo>
                  <a:lnTo>
                    <a:pt x="4224120" y="1168400"/>
                  </a:lnTo>
                  <a:lnTo>
                    <a:pt x="4251223" y="1219200"/>
                  </a:lnTo>
                  <a:lnTo>
                    <a:pt x="4276502" y="1257300"/>
                  </a:lnTo>
                  <a:lnTo>
                    <a:pt x="4299862" y="1308100"/>
                  </a:lnTo>
                  <a:lnTo>
                    <a:pt x="4321209" y="1358900"/>
                  </a:lnTo>
                  <a:lnTo>
                    <a:pt x="4340448" y="1409700"/>
                  </a:lnTo>
                  <a:lnTo>
                    <a:pt x="4357482" y="1447800"/>
                  </a:lnTo>
                  <a:lnTo>
                    <a:pt x="4372219" y="1498600"/>
                  </a:lnTo>
                  <a:lnTo>
                    <a:pt x="4384562" y="1549400"/>
                  </a:lnTo>
                  <a:lnTo>
                    <a:pt x="4394066" y="1600200"/>
                  </a:lnTo>
                  <a:lnTo>
                    <a:pt x="4401175" y="1663700"/>
                  </a:lnTo>
                  <a:lnTo>
                    <a:pt x="4405790" y="1714500"/>
                  </a:lnTo>
                  <a:lnTo>
                    <a:pt x="4407812" y="1765300"/>
                  </a:lnTo>
                  <a:lnTo>
                    <a:pt x="4407140" y="1816100"/>
                  </a:lnTo>
                  <a:lnTo>
                    <a:pt x="4403675" y="1866900"/>
                  </a:lnTo>
                  <a:lnTo>
                    <a:pt x="4397317" y="1917700"/>
                  </a:lnTo>
                  <a:lnTo>
                    <a:pt x="4387967" y="1968500"/>
                  </a:lnTo>
                  <a:lnTo>
                    <a:pt x="4376657" y="2019300"/>
                  </a:lnTo>
                  <a:lnTo>
                    <a:pt x="4363130" y="2070100"/>
                  </a:lnTo>
                  <a:lnTo>
                    <a:pt x="4347402" y="2120900"/>
                  </a:lnTo>
                  <a:lnTo>
                    <a:pt x="4329487" y="2171700"/>
                  </a:lnTo>
                  <a:lnTo>
                    <a:pt x="4310003" y="2222500"/>
                  </a:lnTo>
                  <a:lnTo>
                    <a:pt x="4288980" y="2260600"/>
                  </a:lnTo>
                  <a:lnTo>
                    <a:pt x="4266363" y="2311400"/>
                  </a:lnTo>
                  <a:lnTo>
                    <a:pt x="4242093" y="2362200"/>
                  </a:lnTo>
                  <a:lnTo>
                    <a:pt x="4216749" y="2400300"/>
                  </a:lnTo>
                  <a:lnTo>
                    <a:pt x="4190231" y="2438400"/>
                  </a:lnTo>
                  <a:lnTo>
                    <a:pt x="4162605" y="2489200"/>
                  </a:lnTo>
                  <a:lnTo>
                    <a:pt x="4133931" y="2527300"/>
                  </a:lnTo>
                  <a:lnTo>
                    <a:pt x="4104274" y="2578100"/>
                  </a:lnTo>
                  <a:lnTo>
                    <a:pt x="4073696" y="2616200"/>
                  </a:lnTo>
                  <a:lnTo>
                    <a:pt x="4042261" y="2654300"/>
                  </a:lnTo>
                  <a:lnTo>
                    <a:pt x="4010030" y="2692400"/>
                  </a:lnTo>
                  <a:lnTo>
                    <a:pt x="3977223" y="2730500"/>
                  </a:lnTo>
                  <a:lnTo>
                    <a:pt x="3943789" y="2768600"/>
                  </a:lnTo>
                  <a:lnTo>
                    <a:pt x="3909762" y="2806700"/>
                  </a:lnTo>
                  <a:lnTo>
                    <a:pt x="3875170" y="2844800"/>
                  </a:lnTo>
                  <a:lnTo>
                    <a:pt x="3840046" y="2882900"/>
                  </a:lnTo>
                  <a:lnTo>
                    <a:pt x="3804419" y="2921000"/>
                  </a:lnTo>
                  <a:lnTo>
                    <a:pt x="3768322" y="2946400"/>
                  </a:lnTo>
                  <a:lnTo>
                    <a:pt x="3731784" y="2984500"/>
                  </a:lnTo>
                  <a:lnTo>
                    <a:pt x="3694836" y="3022600"/>
                  </a:lnTo>
                  <a:lnTo>
                    <a:pt x="3657511" y="3060700"/>
                  </a:lnTo>
                  <a:lnTo>
                    <a:pt x="3619837" y="3086100"/>
                  </a:lnTo>
                  <a:lnTo>
                    <a:pt x="3543570" y="3162300"/>
                  </a:lnTo>
                  <a:lnTo>
                    <a:pt x="3505039" y="3187700"/>
                  </a:lnTo>
                  <a:lnTo>
                    <a:pt x="3466283" y="3225800"/>
                  </a:lnTo>
                  <a:lnTo>
                    <a:pt x="3427334" y="3251200"/>
                  </a:lnTo>
                  <a:lnTo>
                    <a:pt x="3388166" y="3289300"/>
                  </a:lnTo>
                  <a:lnTo>
                    <a:pt x="3348871" y="3314700"/>
                  </a:lnTo>
                  <a:lnTo>
                    <a:pt x="3309430" y="3352800"/>
                  </a:lnTo>
                  <a:lnTo>
                    <a:pt x="3230047" y="3403600"/>
                  </a:lnTo>
                  <a:lnTo>
                    <a:pt x="3190072" y="3441700"/>
                  </a:lnTo>
                  <a:lnTo>
                    <a:pt x="3149884" y="3467100"/>
                  </a:lnTo>
                  <a:lnTo>
                    <a:pt x="3109467" y="3505200"/>
                  </a:lnTo>
                  <a:lnTo>
                    <a:pt x="3027880" y="3556000"/>
                  </a:lnTo>
                  <a:lnTo>
                    <a:pt x="2986676" y="3594100"/>
                  </a:lnTo>
                  <a:lnTo>
                    <a:pt x="2945176" y="3619500"/>
                  </a:lnTo>
                  <a:lnTo>
                    <a:pt x="2913324" y="3644900"/>
                  </a:lnTo>
                  <a:close/>
                </a:path>
              </a:pathLst>
            </a:custGeom>
            <a:solidFill>
              <a:srgbClr val="C79D8A"/>
            </a:solidFill>
          </p:spPr>
          <p:txBody>
            <a:bodyPr wrap="square" lIns="0" tIns="0" rIns="0" bIns="0" rtlCol="0"/>
            <a:lstStyle/>
            <a:p>
              <a:endParaRPr/>
            </a:p>
          </p:txBody>
        </p:sp>
      </p:grpSp>
      <p:grpSp>
        <p:nvGrpSpPr>
          <p:cNvPr id="7" name="object 7"/>
          <p:cNvGrpSpPr/>
          <p:nvPr/>
        </p:nvGrpSpPr>
        <p:grpSpPr>
          <a:xfrm>
            <a:off x="0" y="0"/>
            <a:ext cx="3490595" cy="4403725"/>
            <a:chOff x="0" y="0"/>
            <a:chExt cx="3490595" cy="4403725"/>
          </a:xfrm>
        </p:grpSpPr>
        <p:sp>
          <p:nvSpPr>
            <p:cNvPr id="8" name="object 8"/>
            <p:cNvSpPr/>
            <p:nvPr/>
          </p:nvSpPr>
          <p:spPr>
            <a:xfrm>
              <a:off x="0" y="0"/>
              <a:ext cx="3415029" cy="4403090"/>
            </a:xfrm>
            <a:custGeom>
              <a:avLst/>
              <a:gdLst/>
              <a:ahLst/>
              <a:cxnLst/>
              <a:rect l="l" t="t" r="r" b="b"/>
              <a:pathLst>
                <a:path w="3415029" h="4403090">
                  <a:moveTo>
                    <a:pt x="0" y="4307274"/>
                  </a:moveTo>
                  <a:lnTo>
                    <a:pt x="0" y="0"/>
                  </a:lnTo>
                  <a:lnTo>
                    <a:pt x="2531122" y="0"/>
                  </a:lnTo>
                  <a:lnTo>
                    <a:pt x="2533606" y="2258"/>
                  </a:lnTo>
                  <a:lnTo>
                    <a:pt x="2565739" y="33110"/>
                  </a:lnTo>
                  <a:lnTo>
                    <a:pt x="2596702" y="64560"/>
                  </a:lnTo>
                  <a:lnTo>
                    <a:pt x="2626461" y="96605"/>
                  </a:lnTo>
                  <a:lnTo>
                    <a:pt x="2654978" y="129239"/>
                  </a:lnTo>
                  <a:lnTo>
                    <a:pt x="2682218" y="162459"/>
                  </a:lnTo>
                  <a:lnTo>
                    <a:pt x="2708147" y="196260"/>
                  </a:lnTo>
                  <a:lnTo>
                    <a:pt x="2732727" y="230639"/>
                  </a:lnTo>
                  <a:lnTo>
                    <a:pt x="2755923" y="265590"/>
                  </a:lnTo>
                  <a:lnTo>
                    <a:pt x="2777699" y="301110"/>
                  </a:lnTo>
                  <a:lnTo>
                    <a:pt x="2802384" y="344351"/>
                  </a:lnTo>
                  <a:lnTo>
                    <a:pt x="2825937" y="388102"/>
                  </a:lnTo>
                  <a:lnTo>
                    <a:pt x="2848423" y="432335"/>
                  </a:lnTo>
                  <a:lnTo>
                    <a:pt x="2869906" y="477020"/>
                  </a:lnTo>
                  <a:lnTo>
                    <a:pt x="2890453" y="522129"/>
                  </a:lnTo>
                  <a:lnTo>
                    <a:pt x="2910126" y="567634"/>
                  </a:lnTo>
                  <a:lnTo>
                    <a:pt x="2928992" y="613504"/>
                  </a:lnTo>
                  <a:lnTo>
                    <a:pt x="2947114" y="659712"/>
                  </a:lnTo>
                  <a:lnTo>
                    <a:pt x="2964558" y="706229"/>
                  </a:lnTo>
                  <a:lnTo>
                    <a:pt x="2981388" y="753025"/>
                  </a:lnTo>
                  <a:lnTo>
                    <a:pt x="2997670" y="800072"/>
                  </a:lnTo>
                  <a:lnTo>
                    <a:pt x="3028845" y="894803"/>
                  </a:lnTo>
                  <a:lnTo>
                    <a:pt x="3173799" y="1373706"/>
                  </a:lnTo>
                  <a:lnTo>
                    <a:pt x="3204231" y="1468921"/>
                  </a:lnTo>
                  <a:lnTo>
                    <a:pt x="3220049" y="1516270"/>
                  </a:lnTo>
                  <a:lnTo>
                    <a:pt x="3349314" y="1885278"/>
                  </a:lnTo>
                  <a:lnTo>
                    <a:pt x="3350898" y="1890229"/>
                  </a:lnTo>
                  <a:lnTo>
                    <a:pt x="3364948" y="1937521"/>
                  </a:lnTo>
                  <a:lnTo>
                    <a:pt x="3377721" y="1984915"/>
                  </a:lnTo>
                  <a:lnTo>
                    <a:pt x="3388985" y="2032394"/>
                  </a:lnTo>
                  <a:lnTo>
                    <a:pt x="3398505" y="2079941"/>
                  </a:lnTo>
                  <a:lnTo>
                    <a:pt x="3406049" y="2127540"/>
                  </a:lnTo>
                  <a:lnTo>
                    <a:pt x="3411385" y="2175174"/>
                  </a:lnTo>
                  <a:lnTo>
                    <a:pt x="3414278" y="2222826"/>
                  </a:lnTo>
                  <a:lnTo>
                    <a:pt x="3414496" y="2270480"/>
                  </a:lnTo>
                  <a:lnTo>
                    <a:pt x="3411807" y="2318119"/>
                  </a:lnTo>
                  <a:lnTo>
                    <a:pt x="3405977" y="2365728"/>
                  </a:lnTo>
                  <a:lnTo>
                    <a:pt x="3396773" y="2413288"/>
                  </a:lnTo>
                  <a:lnTo>
                    <a:pt x="3384491" y="2459100"/>
                  </a:lnTo>
                  <a:lnTo>
                    <a:pt x="3369237" y="2503372"/>
                  </a:lnTo>
                  <a:lnTo>
                    <a:pt x="3351156" y="2546132"/>
                  </a:lnTo>
                  <a:lnTo>
                    <a:pt x="3330390" y="2587406"/>
                  </a:lnTo>
                  <a:lnTo>
                    <a:pt x="3307084" y="2627222"/>
                  </a:lnTo>
                  <a:lnTo>
                    <a:pt x="3281380" y="2665607"/>
                  </a:lnTo>
                  <a:lnTo>
                    <a:pt x="3253423" y="2702587"/>
                  </a:lnTo>
                  <a:lnTo>
                    <a:pt x="3223355" y="2738189"/>
                  </a:lnTo>
                  <a:lnTo>
                    <a:pt x="3191321" y="2772440"/>
                  </a:lnTo>
                  <a:lnTo>
                    <a:pt x="3157465" y="2805367"/>
                  </a:lnTo>
                  <a:lnTo>
                    <a:pt x="3121929" y="2836998"/>
                  </a:lnTo>
                  <a:lnTo>
                    <a:pt x="3084857" y="2867358"/>
                  </a:lnTo>
                  <a:lnTo>
                    <a:pt x="3046393" y="2896475"/>
                  </a:lnTo>
                  <a:lnTo>
                    <a:pt x="3006681" y="2924376"/>
                  </a:lnTo>
                  <a:lnTo>
                    <a:pt x="2965863" y="2951087"/>
                  </a:lnTo>
                  <a:lnTo>
                    <a:pt x="2924084" y="2976636"/>
                  </a:lnTo>
                  <a:lnTo>
                    <a:pt x="2881488" y="3001050"/>
                  </a:lnTo>
                  <a:lnTo>
                    <a:pt x="2838217" y="3024355"/>
                  </a:lnTo>
                  <a:lnTo>
                    <a:pt x="2794415" y="3046578"/>
                  </a:lnTo>
                  <a:lnTo>
                    <a:pt x="2750227" y="3067747"/>
                  </a:lnTo>
                  <a:lnTo>
                    <a:pt x="2705795" y="3087888"/>
                  </a:lnTo>
                  <a:lnTo>
                    <a:pt x="2661263" y="3107027"/>
                  </a:lnTo>
                  <a:lnTo>
                    <a:pt x="2616774" y="3125193"/>
                  </a:lnTo>
                  <a:lnTo>
                    <a:pt x="2570133" y="3143518"/>
                  </a:lnTo>
                  <a:lnTo>
                    <a:pt x="2523155" y="3161582"/>
                  </a:lnTo>
                  <a:lnTo>
                    <a:pt x="2475937" y="3179498"/>
                  </a:lnTo>
                  <a:lnTo>
                    <a:pt x="2428573" y="3197379"/>
                  </a:lnTo>
                  <a:lnTo>
                    <a:pt x="2381159" y="3215337"/>
                  </a:lnTo>
                  <a:lnTo>
                    <a:pt x="2333789" y="3233487"/>
                  </a:lnTo>
                  <a:lnTo>
                    <a:pt x="2286558" y="3251940"/>
                  </a:lnTo>
                  <a:lnTo>
                    <a:pt x="2239562" y="3270810"/>
                  </a:lnTo>
                  <a:lnTo>
                    <a:pt x="2192894" y="3290210"/>
                  </a:lnTo>
                  <a:lnTo>
                    <a:pt x="2146651" y="3310253"/>
                  </a:lnTo>
                  <a:lnTo>
                    <a:pt x="2100927" y="3331051"/>
                  </a:lnTo>
                  <a:lnTo>
                    <a:pt x="2055817" y="3352719"/>
                  </a:lnTo>
                  <a:lnTo>
                    <a:pt x="2011416" y="3375368"/>
                  </a:lnTo>
                  <a:lnTo>
                    <a:pt x="1967819" y="3399112"/>
                  </a:lnTo>
                  <a:lnTo>
                    <a:pt x="1925121" y="3424064"/>
                  </a:lnTo>
                  <a:lnTo>
                    <a:pt x="1883417" y="3450336"/>
                  </a:lnTo>
                  <a:lnTo>
                    <a:pt x="1842802" y="3478042"/>
                  </a:lnTo>
                  <a:lnTo>
                    <a:pt x="1803371" y="3507296"/>
                  </a:lnTo>
                  <a:lnTo>
                    <a:pt x="1765219" y="3538209"/>
                  </a:lnTo>
                  <a:lnTo>
                    <a:pt x="1728441" y="3570894"/>
                  </a:lnTo>
                  <a:lnTo>
                    <a:pt x="1693131" y="3605466"/>
                  </a:lnTo>
                  <a:lnTo>
                    <a:pt x="1659386" y="3642036"/>
                  </a:lnTo>
                  <a:lnTo>
                    <a:pt x="1626382" y="3681772"/>
                  </a:lnTo>
                  <a:lnTo>
                    <a:pt x="1595222" y="3722959"/>
                  </a:lnTo>
                  <a:lnTo>
                    <a:pt x="1565474" y="3765253"/>
                  </a:lnTo>
                  <a:lnTo>
                    <a:pt x="1536707" y="3808314"/>
                  </a:lnTo>
                  <a:lnTo>
                    <a:pt x="1480387" y="3895366"/>
                  </a:lnTo>
                  <a:lnTo>
                    <a:pt x="1451971" y="3938674"/>
                  </a:lnTo>
                  <a:lnTo>
                    <a:pt x="1422809" y="3981380"/>
                  </a:lnTo>
                  <a:lnTo>
                    <a:pt x="1392469" y="4023143"/>
                  </a:lnTo>
                  <a:lnTo>
                    <a:pt x="1360520" y="4063621"/>
                  </a:lnTo>
                  <a:lnTo>
                    <a:pt x="1326530" y="4102472"/>
                  </a:lnTo>
                  <a:lnTo>
                    <a:pt x="1293369" y="4136301"/>
                  </a:lnTo>
                  <a:lnTo>
                    <a:pt x="1258730" y="4167912"/>
                  </a:lnTo>
                  <a:lnTo>
                    <a:pt x="1222688" y="4197344"/>
                  </a:lnTo>
                  <a:lnTo>
                    <a:pt x="1185319" y="4224633"/>
                  </a:lnTo>
                  <a:lnTo>
                    <a:pt x="1146696" y="4249817"/>
                  </a:lnTo>
                  <a:lnTo>
                    <a:pt x="1106895" y="4272933"/>
                  </a:lnTo>
                  <a:lnTo>
                    <a:pt x="1065991" y="4294020"/>
                  </a:lnTo>
                  <a:lnTo>
                    <a:pt x="1024058" y="4313114"/>
                  </a:lnTo>
                  <a:lnTo>
                    <a:pt x="981173" y="4330253"/>
                  </a:lnTo>
                  <a:lnTo>
                    <a:pt x="937408" y="4345474"/>
                  </a:lnTo>
                  <a:lnTo>
                    <a:pt x="892840" y="4358815"/>
                  </a:lnTo>
                  <a:lnTo>
                    <a:pt x="847543" y="4370313"/>
                  </a:lnTo>
                  <a:lnTo>
                    <a:pt x="801592" y="4380007"/>
                  </a:lnTo>
                  <a:lnTo>
                    <a:pt x="755062" y="4387932"/>
                  </a:lnTo>
                  <a:lnTo>
                    <a:pt x="708029" y="4394128"/>
                  </a:lnTo>
                  <a:lnTo>
                    <a:pt x="660566" y="4398630"/>
                  </a:lnTo>
                  <a:lnTo>
                    <a:pt x="612749" y="4401478"/>
                  </a:lnTo>
                  <a:lnTo>
                    <a:pt x="564652" y="4402708"/>
                  </a:lnTo>
                  <a:lnTo>
                    <a:pt x="516351" y="4402357"/>
                  </a:lnTo>
                  <a:lnTo>
                    <a:pt x="467920" y="4400464"/>
                  </a:lnTo>
                  <a:lnTo>
                    <a:pt x="419435" y="4397065"/>
                  </a:lnTo>
                  <a:lnTo>
                    <a:pt x="370970" y="4392198"/>
                  </a:lnTo>
                  <a:lnTo>
                    <a:pt x="322601" y="4385901"/>
                  </a:lnTo>
                  <a:lnTo>
                    <a:pt x="274401" y="4378212"/>
                  </a:lnTo>
                  <a:lnTo>
                    <a:pt x="226446" y="4369167"/>
                  </a:lnTo>
                  <a:lnTo>
                    <a:pt x="178811" y="4358803"/>
                  </a:lnTo>
                  <a:lnTo>
                    <a:pt x="131571" y="4347160"/>
                  </a:lnTo>
                  <a:lnTo>
                    <a:pt x="84801" y="4334273"/>
                  </a:lnTo>
                  <a:lnTo>
                    <a:pt x="38575" y="4320181"/>
                  </a:lnTo>
                  <a:lnTo>
                    <a:pt x="0" y="4307274"/>
                  </a:lnTo>
                  <a:close/>
                </a:path>
                <a:path w="3415029" h="4403090">
                  <a:moveTo>
                    <a:pt x="3349314" y="1885278"/>
                  </a:moveTo>
                  <a:lnTo>
                    <a:pt x="3236353" y="1563409"/>
                  </a:lnTo>
                  <a:lnTo>
                    <a:pt x="3319897" y="1796014"/>
                  </a:lnTo>
                  <a:lnTo>
                    <a:pt x="3335803" y="1843054"/>
                  </a:lnTo>
                  <a:lnTo>
                    <a:pt x="3349314" y="1885278"/>
                  </a:lnTo>
                  <a:close/>
                </a:path>
              </a:pathLst>
            </a:custGeom>
            <a:solidFill>
              <a:srgbClr val="C79D8A"/>
            </a:solidFill>
          </p:spPr>
          <p:txBody>
            <a:bodyPr wrap="square" lIns="0" tIns="0" rIns="0" bIns="0" rtlCol="0"/>
            <a:lstStyle/>
            <a:p>
              <a:endParaRPr/>
            </a:p>
          </p:txBody>
        </p:sp>
        <p:sp>
          <p:nvSpPr>
            <p:cNvPr id="9" name="object 9"/>
            <p:cNvSpPr/>
            <p:nvPr/>
          </p:nvSpPr>
          <p:spPr>
            <a:xfrm>
              <a:off x="2047" y="0"/>
              <a:ext cx="3488690" cy="4209415"/>
            </a:xfrm>
            <a:custGeom>
              <a:avLst/>
              <a:gdLst/>
              <a:ahLst/>
              <a:cxnLst/>
              <a:rect l="l" t="t" r="r" b="b"/>
              <a:pathLst>
                <a:path w="3488690" h="4209415">
                  <a:moveTo>
                    <a:pt x="3284541" y="635"/>
                  </a:moveTo>
                  <a:lnTo>
                    <a:pt x="3324698" y="643"/>
                  </a:lnTo>
                  <a:lnTo>
                    <a:pt x="3393782" y="82438"/>
                  </a:lnTo>
                  <a:lnTo>
                    <a:pt x="3466032" y="288309"/>
                  </a:lnTo>
                  <a:lnTo>
                    <a:pt x="3469267" y="335879"/>
                  </a:lnTo>
                  <a:lnTo>
                    <a:pt x="3484706" y="379871"/>
                  </a:lnTo>
                  <a:lnTo>
                    <a:pt x="3488367" y="428652"/>
                  </a:lnTo>
                  <a:lnTo>
                    <a:pt x="3392448" y="155339"/>
                  </a:lnTo>
                  <a:lnTo>
                    <a:pt x="3363895" y="112333"/>
                  </a:lnTo>
                  <a:lnTo>
                    <a:pt x="3348012" y="67076"/>
                  </a:lnTo>
                  <a:lnTo>
                    <a:pt x="3320830" y="27975"/>
                  </a:lnTo>
                  <a:lnTo>
                    <a:pt x="3284541" y="635"/>
                  </a:lnTo>
                  <a:close/>
                </a:path>
                <a:path w="3488690" h="4209415">
                  <a:moveTo>
                    <a:pt x="19452" y="4159016"/>
                  </a:moveTo>
                  <a:lnTo>
                    <a:pt x="7280" y="4124331"/>
                  </a:lnTo>
                  <a:lnTo>
                    <a:pt x="36941" y="4132145"/>
                  </a:lnTo>
                  <a:lnTo>
                    <a:pt x="80574" y="4141421"/>
                  </a:lnTo>
                  <a:lnTo>
                    <a:pt x="123955" y="4149976"/>
                  </a:lnTo>
                  <a:lnTo>
                    <a:pt x="167083" y="4157810"/>
                  </a:lnTo>
                  <a:lnTo>
                    <a:pt x="209957" y="4164922"/>
                  </a:lnTo>
                  <a:lnTo>
                    <a:pt x="264560" y="4167103"/>
                  </a:lnTo>
                  <a:lnTo>
                    <a:pt x="306925" y="4172766"/>
                  </a:lnTo>
                  <a:lnTo>
                    <a:pt x="361019" y="4173496"/>
                  </a:lnTo>
                  <a:lnTo>
                    <a:pt x="402874" y="4177704"/>
                  </a:lnTo>
                  <a:lnTo>
                    <a:pt x="456457" y="4176978"/>
                  </a:lnTo>
                  <a:lnTo>
                    <a:pt x="497800" y="4179728"/>
                  </a:lnTo>
                  <a:lnTo>
                    <a:pt x="550870" y="4177540"/>
                  </a:lnTo>
                  <a:lnTo>
                    <a:pt x="603683" y="4174620"/>
                  </a:lnTo>
                  <a:lnTo>
                    <a:pt x="656238" y="4170966"/>
                  </a:lnTo>
                  <a:lnTo>
                    <a:pt x="708536" y="4166577"/>
                  </a:lnTo>
                  <a:lnTo>
                    <a:pt x="760575" y="4161452"/>
                  </a:lnTo>
                  <a:lnTo>
                    <a:pt x="812355" y="4155590"/>
                  </a:lnTo>
                  <a:lnTo>
                    <a:pt x="863876" y="4148989"/>
                  </a:lnTo>
                  <a:lnTo>
                    <a:pt x="915137" y="4141647"/>
                  </a:lnTo>
                  <a:lnTo>
                    <a:pt x="966138" y="4133565"/>
                  </a:lnTo>
                  <a:lnTo>
                    <a:pt x="1028862" y="4120535"/>
                  </a:lnTo>
                  <a:lnTo>
                    <a:pt x="1079341" y="4110966"/>
                  </a:lnTo>
                  <a:lnTo>
                    <a:pt x="1129560" y="4100653"/>
                  </a:lnTo>
                  <a:lnTo>
                    <a:pt x="1191499" y="4085388"/>
                  </a:lnTo>
                  <a:lnTo>
                    <a:pt x="1228687" y="4076297"/>
                  </a:lnTo>
                  <a:lnTo>
                    <a:pt x="1265763" y="4066888"/>
                  </a:lnTo>
                  <a:lnTo>
                    <a:pt x="1314663" y="4052818"/>
                  </a:lnTo>
                  <a:lnTo>
                    <a:pt x="1351370" y="4042358"/>
                  </a:lnTo>
                  <a:lnTo>
                    <a:pt x="1399803" y="4026957"/>
                  </a:lnTo>
                  <a:lnTo>
                    <a:pt x="1435945" y="4014886"/>
                  </a:lnTo>
                  <a:lnTo>
                    <a:pt x="1483714" y="3997595"/>
                  </a:lnTo>
                  <a:lnTo>
                    <a:pt x="1531078" y="3979150"/>
                  </a:lnTo>
                  <a:lnTo>
                    <a:pt x="1577989" y="3959411"/>
                  </a:lnTo>
                  <a:lnTo>
                    <a:pt x="1624396" y="3938239"/>
                  </a:lnTo>
                  <a:lnTo>
                    <a:pt x="1670251" y="3915494"/>
                  </a:lnTo>
                  <a:lnTo>
                    <a:pt x="1715505" y="3891037"/>
                  </a:lnTo>
                  <a:lnTo>
                    <a:pt x="1760110" y="3864727"/>
                  </a:lnTo>
                  <a:lnTo>
                    <a:pt x="1792032" y="3840632"/>
                  </a:lnTo>
                  <a:lnTo>
                    <a:pt x="1835189" y="3810200"/>
                  </a:lnTo>
                  <a:lnTo>
                    <a:pt x="1877550" y="3777497"/>
                  </a:lnTo>
                  <a:lnTo>
                    <a:pt x="1919064" y="3742384"/>
                  </a:lnTo>
                  <a:lnTo>
                    <a:pt x="1959684" y="3704721"/>
                  </a:lnTo>
                  <a:lnTo>
                    <a:pt x="1987377" y="3668574"/>
                  </a:lnTo>
                  <a:lnTo>
                    <a:pt x="2026674" y="3627143"/>
                  </a:lnTo>
                  <a:lnTo>
                    <a:pt x="2053372" y="3588164"/>
                  </a:lnTo>
                  <a:lnTo>
                    <a:pt x="2079486" y="3547520"/>
                  </a:lnTo>
                  <a:lnTo>
                    <a:pt x="2105047" y="3505297"/>
                  </a:lnTo>
                  <a:lnTo>
                    <a:pt x="2130084" y="3461584"/>
                  </a:lnTo>
                  <a:lnTo>
                    <a:pt x="2154629" y="3416469"/>
                  </a:lnTo>
                  <a:lnTo>
                    <a:pt x="2166728" y="3374244"/>
                  </a:lnTo>
                  <a:lnTo>
                    <a:pt x="2190381" y="3326586"/>
                  </a:lnTo>
                  <a:lnTo>
                    <a:pt x="2201650" y="3281993"/>
                  </a:lnTo>
                  <a:lnTo>
                    <a:pt x="2224533" y="3232143"/>
                  </a:lnTo>
                  <a:lnTo>
                    <a:pt x="2235095" y="3185534"/>
                  </a:lnTo>
                  <a:lnTo>
                    <a:pt x="2245348" y="3138048"/>
                  </a:lnTo>
                  <a:lnTo>
                    <a:pt x="2267308" y="3085568"/>
                  </a:lnTo>
                  <a:lnTo>
                    <a:pt x="2286554" y="2987000"/>
                  </a:lnTo>
                  <a:lnTo>
                    <a:pt x="2305060" y="2886328"/>
                  </a:lnTo>
                  <a:lnTo>
                    <a:pt x="2335402" y="2781026"/>
                  </a:lnTo>
                  <a:lnTo>
                    <a:pt x="2363245" y="2630255"/>
                  </a:lnTo>
                  <a:lnTo>
                    <a:pt x="2384643" y="2576174"/>
                  </a:lnTo>
                  <a:lnTo>
                    <a:pt x="2403958" y="2477803"/>
                  </a:lnTo>
                  <a:lnTo>
                    <a:pt x="2425935" y="2425372"/>
                  </a:lnTo>
                  <a:lnTo>
                    <a:pt x="2436217" y="2377967"/>
                  </a:lnTo>
                  <a:lnTo>
                    <a:pt x="2458817" y="2327310"/>
                  </a:lnTo>
                  <a:lnTo>
                    <a:pt x="2481800" y="2277743"/>
                  </a:lnTo>
                  <a:lnTo>
                    <a:pt x="2493316" y="2233854"/>
                  </a:lnTo>
                  <a:lnTo>
                    <a:pt x="2517205" y="2186871"/>
                  </a:lnTo>
                  <a:lnTo>
                    <a:pt x="2541461" y="2140932"/>
                  </a:lnTo>
                  <a:lnTo>
                    <a:pt x="2566060" y="2095970"/>
                  </a:lnTo>
                  <a:lnTo>
                    <a:pt x="2590979" y="2051920"/>
                  </a:lnTo>
                  <a:lnTo>
                    <a:pt x="2616193" y="2008713"/>
                  </a:lnTo>
                  <a:lnTo>
                    <a:pt x="2641681" y="1966283"/>
                  </a:lnTo>
                  <a:lnTo>
                    <a:pt x="2679401" y="1920358"/>
                  </a:lnTo>
                  <a:lnTo>
                    <a:pt x="2705364" y="1879283"/>
                  </a:lnTo>
                  <a:lnTo>
                    <a:pt x="2731529" y="1838785"/>
                  </a:lnTo>
                  <a:lnTo>
                    <a:pt x="2769857" y="1794591"/>
                  </a:lnTo>
                  <a:lnTo>
                    <a:pt x="2796357" y="1755046"/>
                  </a:lnTo>
                  <a:lnTo>
                    <a:pt x="2822989" y="1715878"/>
                  </a:lnTo>
                  <a:lnTo>
                    <a:pt x="2861713" y="1672814"/>
                  </a:lnTo>
                  <a:lnTo>
                    <a:pt x="2888540" y="1634199"/>
                  </a:lnTo>
                  <a:lnTo>
                    <a:pt x="2954439" y="1553514"/>
                  </a:lnTo>
                  <a:lnTo>
                    <a:pt x="2981360" y="1515167"/>
                  </a:lnTo>
                  <a:lnTo>
                    <a:pt x="3008185" y="1476550"/>
                  </a:lnTo>
                  <a:lnTo>
                    <a:pt x="3046911" y="1433491"/>
                  </a:lnTo>
                  <a:lnTo>
                    <a:pt x="3073583" y="1394436"/>
                  </a:lnTo>
                  <a:lnTo>
                    <a:pt x="3101700" y="1359499"/>
                  </a:lnTo>
                  <a:lnTo>
                    <a:pt x="3117401" y="1327535"/>
                  </a:lnTo>
                  <a:lnTo>
                    <a:pt x="3144650" y="1290126"/>
                  </a:lnTo>
                  <a:lnTo>
                    <a:pt x="3171461" y="1251467"/>
                  </a:lnTo>
                  <a:lnTo>
                    <a:pt x="3197831" y="1211550"/>
                  </a:lnTo>
                  <a:lnTo>
                    <a:pt x="3223756" y="1170367"/>
                  </a:lnTo>
                  <a:lnTo>
                    <a:pt x="3249233" y="1127910"/>
                  </a:lnTo>
                  <a:lnTo>
                    <a:pt x="3274261" y="1084170"/>
                  </a:lnTo>
                  <a:lnTo>
                    <a:pt x="3298835" y="1039138"/>
                  </a:lnTo>
                  <a:lnTo>
                    <a:pt x="3322953" y="992807"/>
                  </a:lnTo>
                  <a:lnTo>
                    <a:pt x="3346612" y="945167"/>
                  </a:lnTo>
                  <a:lnTo>
                    <a:pt x="3369809" y="896210"/>
                  </a:lnTo>
                  <a:lnTo>
                    <a:pt x="3380557" y="850133"/>
                  </a:lnTo>
                  <a:lnTo>
                    <a:pt x="3402821" y="798517"/>
                  </a:lnTo>
                  <a:lnTo>
                    <a:pt x="3412630" y="749765"/>
                  </a:lnTo>
                  <a:lnTo>
                    <a:pt x="3421965" y="699661"/>
                  </a:lnTo>
                  <a:lnTo>
                    <a:pt x="3442806" y="643993"/>
                  </a:lnTo>
                  <a:lnTo>
                    <a:pt x="3451184" y="591163"/>
                  </a:lnTo>
                  <a:lnTo>
                    <a:pt x="3447096" y="541162"/>
                  </a:lnTo>
                  <a:lnTo>
                    <a:pt x="3454505" y="485572"/>
                  </a:lnTo>
                  <a:lnTo>
                    <a:pt x="3449442" y="432793"/>
                  </a:lnTo>
                  <a:lnTo>
                    <a:pt x="3445404" y="382937"/>
                  </a:lnTo>
                  <a:lnTo>
                    <a:pt x="3438657" y="287009"/>
                  </a:lnTo>
                  <a:lnTo>
                    <a:pt x="3488367" y="428652"/>
                  </a:lnTo>
                  <a:lnTo>
                    <a:pt x="3481101" y="484650"/>
                  </a:lnTo>
                  <a:lnTo>
                    <a:pt x="3485353" y="535117"/>
                  </a:lnTo>
                  <a:lnTo>
                    <a:pt x="3477159" y="588474"/>
                  </a:lnTo>
                  <a:lnTo>
                    <a:pt x="3468508" y="640524"/>
                  </a:lnTo>
                  <a:lnTo>
                    <a:pt x="3459400" y="691276"/>
                  </a:lnTo>
                  <a:lnTo>
                    <a:pt x="3449840" y="740738"/>
                  </a:lnTo>
                  <a:lnTo>
                    <a:pt x="3439831" y="788921"/>
                  </a:lnTo>
                  <a:lnTo>
                    <a:pt x="3417393" y="840038"/>
                  </a:lnTo>
                  <a:lnTo>
                    <a:pt x="3406494" y="885686"/>
                  </a:lnTo>
                  <a:lnTo>
                    <a:pt x="3383172" y="934287"/>
                  </a:lnTo>
                  <a:lnTo>
                    <a:pt x="3359414" y="981643"/>
                  </a:lnTo>
                  <a:lnTo>
                    <a:pt x="3335221" y="1027763"/>
                  </a:lnTo>
                  <a:lnTo>
                    <a:pt x="3322582" y="1068450"/>
                  </a:lnTo>
                  <a:lnTo>
                    <a:pt x="3297531" y="1112125"/>
                  </a:lnTo>
                  <a:lnTo>
                    <a:pt x="3272056" y="1154591"/>
                  </a:lnTo>
                  <a:lnTo>
                    <a:pt x="3246160" y="1195856"/>
                  </a:lnTo>
                  <a:lnTo>
                    <a:pt x="3219846" y="1235930"/>
                  </a:lnTo>
                  <a:lnTo>
                    <a:pt x="3193117" y="1274821"/>
                  </a:lnTo>
                  <a:lnTo>
                    <a:pt x="3165975" y="1312538"/>
                  </a:lnTo>
                  <a:lnTo>
                    <a:pt x="3150409" y="1344885"/>
                  </a:lnTo>
                  <a:lnTo>
                    <a:pt x="3122453" y="1380282"/>
                  </a:lnTo>
                  <a:lnTo>
                    <a:pt x="3094095" y="1414531"/>
                  </a:lnTo>
                  <a:lnTo>
                    <a:pt x="3067461" y="1453695"/>
                  </a:lnTo>
                  <a:lnTo>
                    <a:pt x="3040751" y="1492641"/>
                  </a:lnTo>
                  <a:lnTo>
                    <a:pt x="3001969" y="1535540"/>
                  </a:lnTo>
                  <a:lnTo>
                    <a:pt x="2975071" y="1573950"/>
                  </a:lnTo>
                  <a:lnTo>
                    <a:pt x="2909122" y="1654494"/>
                  </a:lnTo>
                  <a:lnTo>
                    <a:pt x="2882226" y="1692911"/>
                  </a:lnTo>
                  <a:lnTo>
                    <a:pt x="2855413" y="1731564"/>
                  </a:lnTo>
                  <a:lnTo>
                    <a:pt x="2816722" y="1774724"/>
                  </a:lnTo>
                  <a:lnTo>
                    <a:pt x="2790143" y="1814042"/>
                  </a:lnTo>
                  <a:lnTo>
                    <a:pt x="2763714" y="1853790"/>
                  </a:lnTo>
                  <a:lnTo>
                    <a:pt x="2725475" y="1898237"/>
                  </a:lnTo>
                  <a:lnTo>
                    <a:pt x="2699415" y="1939034"/>
                  </a:lnTo>
                  <a:lnTo>
                    <a:pt x="2673573" y="1980453"/>
                  </a:lnTo>
                  <a:lnTo>
                    <a:pt x="2647971" y="2022557"/>
                  </a:lnTo>
                  <a:lnTo>
                    <a:pt x="2622632" y="2065411"/>
                  </a:lnTo>
                  <a:lnTo>
                    <a:pt x="2597579" y="2109077"/>
                  </a:lnTo>
                  <a:lnTo>
                    <a:pt x="2572833" y="2153622"/>
                  </a:lnTo>
                  <a:lnTo>
                    <a:pt x="2548418" y="2199107"/>
                  </a:lnTo>
                  <a:lnTo>
                    <a:pt x="2524356" y="2245598"/>
                  </a:lnTo>
                  <a:lnTo>
                    <a:pt x="2500670" y="2293159"/>
                  </a:lnTo>
                  <a:lnTo>
                    <a:pt x="2489487" y="2337999"/>
                  </a:lnTo>
                  <a:lnTo>
                    <a:pt x="2466717" y="2388170"/>
                  </a:lnTo>
                  <a:lnTo>
                    <a:pt x="2456277" y="2435124"/>
                  </a:lnTo>
                  <a:lnTo>
                    <a:pt x="2434151" y="2487133"/>
                  </a:lnTo>
                  <a:lnTo>
                    <a:pt x="2414567" y="2584736"/>
                  </a:lnTo>
                  <a:lnTo>
                    <a:pt x="2393045" y="2638465"/>
                  </a:lnTo>
                  <a:lnTo>
                    <a:pt x="2345991" y="2887902"/>
                  </a:lnTo>
                  <a:lnTo>
                    <a:pt x="2324564" y="2941900"/>
                  </a:lnTo>
                  <a:lnTo>
                    <a:pt x="2295874" y="3090259"/>
                  </a:lnTo>
                  <a:lnTo>
                    <a:pt x="2286049" y="3138966"/>
                  </a:lnTo>
                  <a:lnTo>
                    <a:pt x="2264037" y="3191301"/>
                  </a:lnTo>
                  <a:lnTo>
                    <a:pt x="2253764" y="3238731"/>
                  </a:lnTo>
                  <a:lnTo>
                    <a:pt x="2231220" y="3289547"/>
                  </a:lnTo>
                  <a:lnTo>
                    <a:pt x="2220328" y="3335213"/>
                  </a:lnTo>
                  <a:lnTo>
                    <a:pt x="2197079" y="3384021"/>
                  </a:lnTo>
                  <a:lnTo>
                    <a:pt x="2185396" y="3427436"/>
                  </a:lnTo>
                  <a:lnTo>
                    <a:pt x="2161271" y="3473747"/>
                  </a:lnTo>
                  <a:lnTo>
                    <a:pt x="2136644" y="3518627"/>
                  </a:lnTo>
                  <a:lnTo>
                    <a:pt x="2111471" y="3561954"/>
                  </a:lnTo>
                  <a:lnTo>
                    <a:pt x="2073727" y="3607812"/>
                  </a:lnTo>
                  <a:lnTo>
                    <a:pt x="2047336" y="3647667"/>
                  </a:lnTo>
                  <a:lnTo>
                    <a:pt x="2020271" y="3685602"/>
                  </a:lnTo>
                  <a:lnTo>
                    <a:pt x="1980817" y="3726586"/>
                  </a:lnTo>
                  <a:lnTo>
                    <a:pt x="1940395" y="3764813"/>
                  </a:lnTo>
                  <a:lnTo>
                    <a:pt x="1899056" y="3800426"/>
                  </a:lnTo>
                  <a:lnTo>
                    <a:pt x="1856849" y="3833567"/>
                  </a:lnTo>
                  <a:lnTo>
                    <a:pt x="1813825" y="3864379"/>
                  </a:lnTo>
                  <a:lnTo>
                    <a:pt x="1770034" y="3893007"/>
                  </a:lnTo>
                  <a:lnTo>
                    <a:pt x="1725527" y="3919592"/>
                  </a:lnTo>
                  <a:lnTo>
                    <a:pt x="1680353" y="3944277"/>
                  </a:lnTo>
                  <a:lnTo>
                    <a:pt x="1634562" y="3967207"/>
                  </a:lnTo>
                  <a:lnTo>
                    <a:pt x="1588206" y="3988524"/>
                  </a:lnTo>
                  <a:lnTo>
                    <a:pt x="1541333" y="4008370"/>
                  </a:lnTo>
                  <a:lnTo>
                    <a:pt x="1493995" y="4026890"/>
                  </a:lnTo>
                  <a:lnTo>
                    <a:pt x="1446241" y="4044226"/>
                  </a:lnTo>
                  <a:lnTo>
                    <a:pt x="1410106" y="4056315"/>
                  </a:lnTo>
                  <a:lnTo>
                    <a:pt x="1361672" y="4071712"/>
                  </a:lnTo>
                  <a:lnTo>
                    <a:pt x="1324956" y="4082148"/>
                  </a:lnTo>
                  <a:lnTo>
                    <a:pt x="1276043" y="4096179"/>
                  </a:lnTo>
                  <a:lnTo>
                    <a:pt x="1238948" y="4105535"/>
                  </a:lnTo>
                  <a:lnTo>
                    <a:pt x="1201739" y="4114565"/>
                  </a:lnTo>
                  <a:lnTo>
                    <a:pt x="1139775" y="4129762"/>
                  </a:lnTo>
                  <a:lnTo>
                    <a:pt x="1089529" y="4139995"/>
                  </a:lnTo>
                  <a:lnTo>
                    <a:pt x="1027034" y="4153677"/>
                  </a:lnTo>
                  <a:lnTo>
                    <a:pt x="976257" y="4162399"/>
                  </a:lnTo>
                  <a:lnTo>
                    <a:pt x="913232" y="4174572"/>
                  </a:lnTo>
                  <a:lnTo>
                    <a:pt x="861927" y="4181787"/>
                  </a:lnTo>
                  <a:lnTo>
                    <a:pt x="810358" y="4188251"/>
                  </a:lnTo>
                  <a:lnTo>
                    <a:pt x="758525" y="4193965"/>
                  </a:lnTo>
                  <a:lnTo>
                    <a:pt x="706430" y="4198930"/>
                  </a:lnTo>
                  <a:lnTo>
                    <a:pt x="654073" y="4203148"/>
                  </a:lnTo>
                  <a:lnTo>
                    <a:pt x="601454" y="4206619"/>
                  </a:lnTo>
                  <a:lnTo>
                    <a:pt x="548573" y="4209346"/>
                  </a:lnTo>
                  <a:lnTo>
                    <a:pt x="507415" y="4207123"/>
                  </a:lnTo>
                  <a:lnTo>
                    <a:pt x="454012" y="4208363"/>
                  </a:lnTo>
                  <a:lnTo>
                    <a:pt x="400350" y="4208862"/>
                  </a:lnTo>
                  <a:lnTo>
                    <a:pt x="358411" y="4204416"/>
                  </a:lnTo>
                  <a:lnTo>
                    <a:pt x="304230" y="4203436"/>
                  </a:lnTo>
                  <a:lnTo>
                    <a:pt x="261773" y="4197514"/>
                  </a:lnTo>
                  <a:lnTo>
                    <a:pt x="207075" y="4195061"/>
                  </a:lnTo>
                  <a:lnTo>
                    <a:pt x="164102" y="4187668"/>
                  </a:lnTo>
                  <a:lnTo>
                    <a:pt x="120871" y="4179541"/>
                  </a:lnTo>
                  <a:lnTo>
                    <a:pt x="77384" y="4170681"/>
                  </a:lnTo>
                  <a:lnTo>
                    <a:pt x="33640" y="4161091"/>
                  </a:lnTo>
                  <a:lnTo>
                    <a:pt x="19452" y="4159016"/>
                  </a:lnTo>
                  <a:close/>
                </a:path>
                <a:path w="3488690" h="4209415">
                  <a:moveTo>
                    <a:pt x="0" y="0"/>
                  </a:moveTo>
                  <a:lnTo>
                    <a:pt x="3284236" y="405"/>
                  </a:lnTo>
                  <a:lnTo>
                    <a:pt x="3284541" y="635"/>
                  </a:lnTo>
                  <a:lnTo>
                    <a:pt x="0" y="0"/>
                  </a:lnTo>
                  <a:close/>
                </a:path>
                <a:path w="3488690" h="4209415">
                  <a:moveTo>
                    <a:pt x="5265" y="4156941"/>
                  </a:moveTo>
                  <a:lnTo>
                    <a:pt x="0" y="0"/>
                  </a:lnTo>
                  <a:lnTo>
                    <a:pt x="7280" y="4124331"/>
                  </a:lnTo>
                  <a:lnTo>
                    <a:pt x="19452" y="4159016"/>
                  </a:lnTo>
                  <a:lnTo>
                    <a:pt x="5265" y="4156941"/>
                  </a:lnTo>
                  <a:close/>
                </a:path>
              </a:pathLst>
            </a:custGeom>
            <a:solidFill>
              <a:srgbClr val="FDA542"/>
            </a:solidFill>
          </p:spPr>
          <p:txBody>
            <a:bodyPr wrap="square" lIns="0" tIns="0" rIns="0" bIns="0" rtlCol="0"/>
            <a:lstStyle/>
            <a:p>
              <a:endParaRPr/>
            </a:p>
          </p:txBody>
        </p:sp>
        <p:pic>
          <p:nvPicPr>
            <p:cNvPr id="10" name="object 10"/>
            <p:cNvPicPr/>
            <p:nvPr/>
          </p:nvPicPr>
          <p:blipFill>
            <a:blip r:embed="rId2" cstate="print"/>
            <a:stretch>
              <a:fillRect/>
            </a:stretch>
          </p:blipFill>
          <p:spPr>
            <a:xfrm>
              <a:off x="70467" y="479371"/>
              <a:ext cx="2676524" cy="1285874"/>
            </a:xfrm>
            <a:prstGeom prst="rect">
              <a:avLst/>
            </a:prstGeom>
          </p:spPr>
        </p:pic>
      </p:grpSp>
      <p:sp>
        <p:nvSpPr>
          <p:cNvPr id="11" name="object 11"/>
          <p:cNvSpPr txBox="1"/>
          <p:nvPr/>
        </p:nvSpPr>
        <p:spPr>
          <a:xfrm>
            <a:off x="3742937" y="1056638"/>
            <a:ext cx="13482200" cy="6168355"/>
          </a:xfrm>
          <a:prstGeom prst="rect">
            <a:avLst/>
          </a:prstGeom>
        </p:spPr>
        <p:txBody>
          <a:bodyPr vert="horz" wrap="square" lIns="0" tIns="12700" rIns="0" bIns="0" rtlCol="0">
            <a:spAutoFit/>
          </a:bodyPr>
          <a:lstStyle/>
          <a:p>
            <a:pPr marL="12700">
              <a:lnSpc>
                <a:spcPct val="100000"/>
              </a:lnSpc>
              <a:spcBef>
                <a:spcPts val="100"/>
              </a:spcBef>
            </a:pPr>
            <a:r>
              <a:rPr lang="en-GB" sz="8000" spc="315" dirty="0">
                <a:latin typeface="Tahoma"/>
                <a:cs typeface="Tahoma"/>
              </a:rPr>
              <a:t>The learner is expected to be able to </a:t>
            </a:r>
            <a:r>
              <a:rPr lang="en-GB" sz="8000" spc="315" dirty="0" err="1">
                <a:latin typeface="Tahoma"/>
                <a:cs typeface="Tahoma"/>
              </a:rPr>
              <a:t>analyze</a:t>
            </a:r>
            <a:r>
              <a:rPr lang="en-GB" sz="8000" spc="315" dirty="0">
                <a:latin typeface="Tahoma"/>
                <a:cs typeface="Tahoma"/>
              </a:rPr>
              <a:t>, evaluate, consider the surrounding business environment</a:t>
            </a:r>
            <a:endParaRPr lang="en-GB" sz="8000" dirty="0">
              <a:latin typeface="Tahoma"/>
              <a:cs typeface="Tahoma"/>
            </a:endParaRPr>
          </a:p>
        </p:txBody>
      </p:sp>
      <p:pic>
        <p:nvPicPr>
          <p:cNvPr id="12" name="object 12"/>
          <p:cNvPicPr/>
          <p:nvPr/>
        </p:nvPicPr>
        <p:blipFill>
          <a:blip r:embed="rId3" cstate="print"/>
          <a:stretch>
            <a:fillRect/>
          </a:stretch>
        </p:blipFill>
        <p:spPr>
          <a:xfrm>
            <a:off x="1028700" y="9475534"/>
            <a:ext cx="3076574" cy="628649"/>
          </a:xfrm>
          <a:prstGeom prst="rect">
            <a:avLst/>
          </a:prstGeom>
        </p:spPr>
      </p:pic>
      <p:sp>
        <p:nvSpPr>
          <p:cNvPr id="14" name="object 14"/>
          <p:cNvSpPr txBox="1"/>
          <p:nvPr/>
        </p:nvSpPr>
        <p:spPr>
          <a:xfrm>
            <a:off x="3467428" y="9789893"/>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dirty="0">
              <a:latin typeface="Tahoma"/>
              <a:cs typeface="Tahoma"/>
            </a:endParaRPr>
          </a:p>
        </p:txBody>
      </p:sp>
      <p:sp>
        <p:nvSpPr>
          <p:cNvPr id="15" name="object 15"/>
          <p:cNvSpPr txBox="1"/>
          <p:nvPr/>
        </p:nvSpPr>
        <p:spPr>
          <a:xfrm>
            <a:off x="5795019" y="8210612"/>
            <a:ext cx="6697980" cy="812165"/>
          </a:xfrm>
          <a:prstGeom prst="rect">
            <a:avLst/>
          </a:prstGeom>
        </p:spPr>
        <p:txBody>
          <a:bodyPr vert="horz" wrap="square" lIns="0" tIns="29844" rIns="0" bIns="0" rtlCol="0">
            <a:spAutoFit/>
          </a:bodyPr>
          <a:lstStyle/>
          <a:p>
            <a:pPr marL="12700" marR="5080" indent="229870">
              <a:lnSpc>
                <a:spcPts val="3080"/>
              </a:lnSpc>
              <a:spcBef>
                <a:spcPts val="234"/>
              </a:spcBef>
            </a:pPr>
            <a:r>
              <a:rPr sz="2600" spc="-45" dirty="0">
                <a:latin typeface="Tahoma"/>
                <a:cs typeface="Tahoma"/>
              </a:rPr>
              <a:t>Inspire</a:t>
            </a:r>
            <a:r>
              <a:rPr sz="2600" spc="60" dirty="0">
                <a:latin typeface="Tahoma"/>
                <a:cs typeface="Tahoma"/>
              </a:rPr>
              <a:t> </a:t>
            </a:r>
            <a:r>
              <a:rPr sz="2600" spc="-10" dirty="0">
                <a:latin typeface="Tahoma"/>
                <a:cs typeface="Tahoma"/>
              </a:rPr>
              <a:t>Students</a:t>
            </a:r>
            <a:r>
              <a:rPr sz="2600" spc="60" dirty="0">
                <a:latin typeface="Tahoma"/>
                <a:cs typeface="Tahoma"/>
              </a:rPr>
              <a:t> </a:t>
            </a:r>
            <a:r>
              <a:rPr sz="2600" spc="30" dirty="0">
                <a:latin typeface="Tahoma"/>
                <a:cs typeface="Tahoma"/>
              </a:rPr>
              <a:t>Entrepreneurial</a:t>
            </a:r>
            <a:r>
              <a:rPr sz="2600" spc="60" dirty="0">
                <a:latin typeface="Tahoma"/>
                <a:cs typeface="Tahoma"/>
              </a:rPr>
              <a:t> </a:t>
            </a:r>
            <a:r>
              <a:rPr sz="2600" spc="20" dirty="0">
                <a:latin typeface="Tahoma"/>
                <a:cs typeface="Tahoma"/>
              </a:rPr>
              <a:t>Thinking </a:t>
            </a:r>
            <a:r>
              <a:rPr sz="2600" spc="25" dirty="0">
                <a:latin typeface="Tahoma"/>
                <a:cs typeface="Tahoma"/>
              </a:rPr>
              <a:t> </a:t>
            </a:r>
            <a:r>
              <a:rPr sz="2600" spc="135" dirty="0">
                <a:latin typeface="Tahoma"/>
                <a:cs typeface="Tahoma"/>
              </a:rPr>
              <a:t>to</a:t>
            </a:r>
            <a:r>
              <a:rPr sz="2600" spc="-30" dirty="0">
                <a:latin typeface="Tahoma"/>
                <a:cs typeface="Tahoma"/>
              </a:rPr>
              <a:t> </a:t>
            </a:r>
            <a:r>
              <a:rPr sz="2600" spc="30" dirty="0">
                <a:latin typeface="Tahoma"/>
                <a:cs typeface="Tahoma"/>
              </a:rPr>
              <a:t>Drive</a:t>
            </a:r>
            <a:r>
              <a:rPr sz="2600" spc="-30" dirty="0">
                <a:latin typeface="Tahoma"/>
                <a:cs typeface="Tahoma"/>
              </a:rPr>
              <a:t> </a:t>
            </a:r>
            <a:r>
              <a:rPr sz="2600" spc="-10" dirty="0">
                <a:latin typeface="Tahoma"/>
                <a:cs typeface="Tahoma"/>
              </a:rPr>
              <a:t>Discovery,</a:t>
            </a:r>
            <a:r>
              <a:rPr sz="2600" spc="-30" dirty="0">
                <a:latin typeface="Tahoma"/>
                <a:cs typeface="Tahoma"/>
              </a:rPr>
              <a:t> </a:t>
            </a:r>
            <a:r>
              <a:rPr sz="2600" spc="50" dirty="0">
                <a:latin typeface="Tahoma"/>
                <a:cs typeface="Tahoma"/>
              </a:rPr>
              <a:t>Creativity</a:t>
            </a:r>
            <a:r>
              <a:rPr sz="2600" spc="-30" dirty="0">
                <a:latin typeface="Tahoma"/>
                <a:cs typeface="Tahoma"/>
              </a:rPr>
              <a:t> </a:t>
            </a:r>
            <a:r>
              <a:rPr sz="2600" spc="40" dirty="0">
                <a:latin typeface="Tahoma"/>
                <a:cs typeface="Tahoma"/>
              </a:rPr>
              <a:t>and</a:t>
            </a:r>
            <a:r>
              <a:rPr sz="2600" spc="-30" dirty="0">
                <a:latin typeface="Tahoma"/>
                <a:cs typeface="Tahoma"/>
              </a:rPr>
              <a:t> </a:t>
            </a:r>
            <a:r>
              <a:rPr sz="2600" spc="10" dirty="0">
                <a:latin typeface="Tahoma"/>
                <a:cs typeface="Tahoma"/>
              </a:rPr>
              <a:t>Innovation</a:t>
            </a:r>
            <a:endParaRPr sz="2600" dirty="0">
              <a:latin typeface="Tahoma"/>
              <a:cs typeface="Tahoma"/>
            </a:endParaRPr>
          </a:p>
        </p:txBody>
      </p:sp>
      <p:sp>
        <p:nvSpPr>
          <p:cNvPr id="18" name="object 15">
            <a:extLst>
              <a:ext uri="{FF2B5EF4-FFF2-40B4-BE49-F238E27FC236}">
                <a16:creationId xmlns:a16="http://schemas.microsoft.com/office/drawing/2014/main" id="{BC719DC0-5B0C-4BB3-93A1-CBFFB4C63912}"/>
              </a:ext>
            </a:extLst>
          </p:cNvPr>
          <p:cNvSpPr txBox="1"/>
          <p:nvPr/>
        </p:nvSpPr>
        <p:spPr>
          <a:xfrm>
            <a:off x="5738188" y="443841"/>
            <a:ext cx="6697980" cy="427680"/>
          </a:xfrm>
          <a:prstGeom prst="rect">
            <a:avLst/>
          </a:prstGeom>
        </p:spPr>
        <p:txBody>
          <a:bodyPr vert="horz" wrap="square" lIns="0" tIns="29844" rIns="0" bIns="0" rtlCol="0">
            <a:spAutoFit/>
          </a:bodyPr>
          <a:lstStyle/>
          <a:p>
            <a:pPr marL="12700" marR="5080" indent="229870" algn="ctr">
              <a:lnSpc>
                <a:spcPts val="3080"/>
              </a:lnSpc>
              <a:spcBef>
                <a:spcPts val="234"/>
              </a:spcBef>
            </a:pPr>
            <a:r>
              <a:rPr lang="en-US" sz="2600" spc="-45" dirty="0">
                <a:latin typeface="Tahoma"/>
                <a:cs typeface="Tahoma"/>
              </a:rPr>
              <a:t>Introduction to the Workshop:</a:t>
            </a:r>
            <a:endParaRPr sz="2600" dirty="0">
              <a:latin typeface="Tahoma"/>
              <a:cs typeface="Tahom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34501" y="3035211"/>
            <a:ext cx="7023588" cy="3336811"/>
          </a:xfrm>
          <a:prstGeom prst="rect">
            <a:avLst/>
          </a:prstGeom>
        </p:spPr>
        <p:txBody>
          <a:bodyPr vert="horz" wrap="square" lIns="0" tIns="12700" rIns="0" bIns="0" rtlCol="0">
            <a:spAutoFit/>
          </a:bodyPr>
          <a:lstStyle/>
          <a:p>
            <a:pPr marL="12700" marR="5080" algn="ctr">
              <a:lnSpc>
                <a:spcPct val="100000"/>
              </a:lnSpc>
              <a:spcBef>
                <a:spcPts val="100"/>
              </a:spcBef>
            </a:pPr>
            <a:r>
              <a:rPr lang="en-GB" sz="7200" spc="240" dirty="0">
                <a:latin typeface="Tahoma"/>
                <a:cs typeface="Tahoma"/>
              </a:rPr>
              <a:t>Business Environmental monitoring</a:t>
            </a:r>
            <a:endParaRPr sz="7200" dirty="0">
              <a:latin typeface="Tahoma"/>
              <a:cs typeface="Tahoma"/>
            </a:endParaRPr>
          </a:p>
        </p:txBody>
      </p:sp>
      <p:sp>
        <p:nvSpPr>
          <p:cNvPr id="3" name="object 3"/>
          <p:cNvSpPr/>
          <p:nvPr/>
        </p:nvSpPr>
        <p:spPr>
          <a:xfrm>
            <a:off x="7961501" y="1311872"/>
            <a:ext cx="9029700" cy="718442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r>
              <a:rPr lang="en-GB" sz="3000" dirty="0"/>
              <a:t>The process of monitoring and evaluating the nature and direction of change in the business environment.</a:t>
            </a:r>
          </a:p>
          <a:p>
            <a:pPr lvl="1"/>
            <a:endParaRPr lang="en-GB" sz="3000" dirty="0"/>
          </a:p>
          <a:p>
            <a:pPr marL="971550" lvl="1" indent="-514350">
              <a:buAutoNum type="arabicPeriod"/>
            </a:pPr>
            <a:r>
              <a:rPr lang="en-GB" sz="3000" dirty="0"/>
              <a:t>Identification of strength</a:t>
            </a:r>
          </a:p>
          <a:p>
            <a:pPr marL="971550" lvl="1" indent="-514350">
              <a:buAutoNum type="arabicPeriod"/>
            </a:pPr>
            <a:r>
              <a:rPr lang="en-GB" sz="3000" dirty="0"/>
              <a:t>Identification of weakness</a:t>
            </a:r>
          </a:p>
          <a:p>
            <a:pPr marL="971550" lvl="1" indent="-514350">
              <a:buAutoNum type="arabicPeriod"/>
            </a:pPr>
            <a:r>
              <a:rPr lang="en-GB" sz="3000" dirty="0"/>
              <a:t>Identification of opportunities</a:t>
            </a:r>
          </a:p>
          <a:p>
            <a:pPr marL="971550" lvl="1" indent="-514350">
              <a:buAutoNum type="arabicPeriod"/>
            </a:pPr>
            <a:r>
              <a:rPr lang="en-GB" sz="3000" dirty="0"/>
              <a:t>Identification of threat</a:t>
            </a:r>
          </a:p>
          <a:p>
            <a:pPr marL="971550" lvl="1" indent="-514350">
              <a:buAutoNum type="arabicPeriod"/>
            </a:pPr>
            <a:r>
              <a:rPr lang="en-GB" sz="3000" dirty="0"/>
              <a:t>Optimum use of resources</a:t>
            </a:r>
          </a:p>
          <a:p>
            <a:pPr marL="971550" lvl="1" indent="-514350">
              <a:buAutoNum type="arabicPeriod"/>
            </a:pPr>
            <a:r>
              <a:rPr lang="en-GB" sz="3000" dirty="0"/>
              <a:t>Survival and growth</a:t>
            </a:r>
          </a:p>
          <a:p>
            <a:pPr marL="971550" lvl="1" indent="-514350">
              <a:buAutoNum type="arabicPeriod"/>
            </a:pPr>
            <a:r>
              <a:rPr lang="en-GB" sz="3000" dirty="0"/>
              <a:t>To plan long-term business strategy</a:t>
            </a:r>
          </a:p>
          <a:p>
            <a:pPr marL="971550" lvl="1" indent="-514350">
              <a:buAutoNum type="arabicPeriod"/>
            </a:pPr>
            <a:r>
              <a:rPr lang="en-GB" sz="3000" dirty="0"/>
              <a:t>Environmental scanning aids decision-making</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9A907143-AD7A-4273-8A88-BC2D5B82C491}"/>
              </a:ext>
            </a:extLst>
          </p:cNvPr>
          <p:cNvSpPr txBox="1">
            <a:spLocks noGrp="1"/>
          </p:cNvSpPr>
          <p:nvPr>
            <p:ph type="title"/>
          </p:nvPr>
        </p:nvSpPr>
        <p:spPr>
          <a:xfrm>
            <a:off x="4631547" y="30522"/>
            <a:ext cx="13584587" cy="874598"/>
          </a:xfrm>
          <a:prstGeom prst="rect">
            <a:avLst/>
          </a:prstGeom>
        </p:spPr>
        <p:txBody>
          <a:bodyPr vert="horz" wrap="square" lIns="0" tIns="12700" rIns="0" bIns="0" rtlCol="0">
            <a:spAutoFit/>
          </a:bodyPr>
          <a:lstStyle/>
          <a:p>
            <a:pPr marL="12700">
              <a:lnSpc>
                <a:spcPct val="100000"/>
              </a:lnSpc>
              <a:spcBef>
                <a:spcPts val="100"/>
              </a:spcBef>
            </a:pPr>
            <a:r>
              <a:rPr lang="en-GB" spc="-35" dirty="0"/>
              <a:t>The learner is expected to understand the political, economic, social environment in relation to business</a:t>
            </a:r>
            <a:endParaRPr lang="en-GB" spc="60" dirty="0"/>
          </a:p>
        </p:txBody>
      </p:sp>
    </p:spTree>
    <p:extLst>
      <p:ext uri="{BB962C8B-B14F-4D97-AF65-F5344CB8AC3E}">
        <p14:creationId xmlns:p14="http://schemas.microsoft.com/office/powerpoint/2010/main" val="2179508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2820" y="1301470"/>
            <a:ext cx="14935199" cy="1982594"/>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Activity 3: Porter’s Five Forces model and PESTEL analysis</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3200" b="1" i="1" dirty="0"/>
              <a:t>Porter's Five Forces model </a:t>
            </a:r>
            <a:r>
              <a:rPr lang="en-GB" sz="3200" i="1" dirty="0"/>
              <a:t>are five separate threat factors that can impact business growth.</a:t>
            </a:r>
          </a:p>
          <a:p>
            <a:pPr lvl="1"/>
            <a:r>
              <a:rPr lang="en-GB" sz="3200" i="1" dirty="0"/>
              <a:t>The Five Forces are follows:</a:t>
            </a:r>
          </a:p>
          <a:p>
            <a:pPr marL="914400" lvl="1" indent="-457200">
              <a:buFont typeface="Arial" panose="020B0604020202020204" pitchFamily="34" charset="0"/>
              <a:buChar char="•"/>
            </a:pPr>
            <a:r>
              <a:rPr lang="en-GB" sz="3200" i="1" dirty="0"/>
              <a:t>The intensity of the competitive landscape;</a:t>
            </a:r>
          </a:p>
          <a:p>
            <a:pPr marL="914400" lvl="1" indent="-457200">
              <a:buFont typeface="Arial" panose="020B0604020202020204" pitchFamily="34" charset="0"/>
              <a:buChar char="•"/>
            </a:pPr>
            <a:r>
              <a:rPr lang="en-GB" sz="3200" i="1" dirty="0"/>
              <a:t>Level of supplier power;</a:t>
            </a:r>
          </a:p>
          <a:p>
            <a:pPr marL="914400" lvl="1" indent="-457200">
              <a:buFont typeface="Arial" panose="020B0604020202020204" pitchFamily="34" charset="0"/>
              <a:buChar char="•"/>
            </a:pPr>
            <a:r>
              <a:rPr lang="en-GB" sz="3200" i="1" dirty="0"/>
              <a:t>Buyer’s entry/exit costs;</a:t>
            </a:r>
          </a:p>
          <a:p>
            <a:pPr marL="914400" lvl="1" indent="-457200">
              <a:buFont typeface="Arial" panose="020B0604020202020204" pitchFamily="34" charset="0"/>
              <a:buChar char="•"/>
            </a:pPr>
            <a:r>
              <a:rPr lang="en-GB" sz="3200" i="1" dirty="0"/>
              <a:t>The threat of substitute products;</a:t>
            </a:r>
          </a:p>
          <a:p>
            <a:pPr marL="914400" lvl="1" indent="-457200">
              <a:buFont typeface="Arial" panose="020B0604020202020204" pitchFamily="34" charset="0"/>
              <a:buChar char="•"/>
            </a:pPr>
            <a:r>
              <a:rPr lang="en-GB" sz="3200" i="1" dirty="0"/>
              <a:t>Access to the market for new entrants. </a:t>
            </a:r>
          </a:p>
          <a:p>
            <a:pPr marL="914400" lvl="1" indent="-457200">
              <a:buFont typeface="Arial" panose="020B0604020202020204" pitchFamily="34" charset="0"/>
              <a:buChar char="•"/>
            </a:pPr>
            <a:endParaRPr lang="en-GB" sz="3200" i="1" dirty="0"/>
          </a:p>
          <a:p>
            <a:pPr lvl="1"/>
            <a:r>
              <a:rPr lang="en-GB" sz="3200" i="1" dirty="0"/>
              <a:t>The objective of Porter's Five Forces model is to assess the overall competitive landscape of a particular business sector. Each of these five forces corresponds to a key component of market intensity.</a:t>
            </a:r>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Tree>
    <p:extLst>
      <p:ext uri="{BB962C8B-B14F-4D97-AF65-F5344CB8AC3E}">
        <p14:creationId xmlns:p14="http://schemas.microsoft.com/office/powerpoint/2010/main" val="194623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2820" y="1301470"/>
            <a:ext cx="149351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Porter’s Five force model</a:t>
            </a:r>
            <a:endParaRPr sz="6400" dirty="0">
              <a:latin typeface="Tahoma"/>
              <a:cs typeface="Tahoma"/>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pic>
        <p:nvPicPr>
          <p:cNvPr id="4" name="Picture 3" descr="Diagram&#10;&#10;Description automatically generated">
            <a:extLst>
              <a:ext uri="{FF2B5EF4-FFF2-40B4-BE49-F238E27FC236}">
                <a16:creationId xmlns:a16="http://schemas.microsoft.com/office/drawing/2014/main" id="{774E3F26-DC7A-C5DC-1CC0-C9609B79435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20555" y="2495340"/>
            <a:ext cx="9246891" cy="6516000"/>
          </a:xfrm>
          <a:prstGeom prst="rect">
            <a:avLst/>
          </a:prstGeom>
          <a:noFill/>
          <a:ln>
            <a:noFill/>
          </a:ln>
        </p:spPr>
      </p:pic>
    </p:spTree>
    <p:extLst>
      <p:ext uri="{BB962C8B-B14F-4D97-AF65-F5344CB8AC3E}">
        <p14:creationId xmlns:p14="http://schemas.microsoft.com/office/powerpoint/2010/main" val="1982572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2820" y="1301470"/>
            <a:ext cx="149351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Porter’s Five Forces model: example</a:t>
            </a:r>
            <a:endParaRPr sz="6400" dirty="0">
              <a:latin typeface="Tahoma"/>
              <a:cs typeface="Tahoma"/>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pic>
        <p:nvPicPr>
          <p:cNvPr id="1026" name="Picture 2" descr="img-semblog">
            <a:extLst>
              <a:ext uri="{FF2B5EF4-FFF2-40B4-BE49-F238E27FC236}">
                <a16:creationId xmlns:a16="http://schemas.microsoft.com/office/drawing/2014/main" id="{65691A8E-DD7A-0BD7-245B-AC30C98B417D}"/>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073" t="4436" r="3904" b="8148"/>
          <a:stretch/>
        </p:blipFill>
        <p:spPr bwMode="auto">
          <a:xfrm>
            <a:off x="6057900" y="2279931"/>
            <a:ext cx="6172200" cy="67055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3E93ADB-8F91-20E5-8B36-022941E34DC4}"/>
              </a:ext>
            </a:extLst>
          </p:cNvPr>
          <p:cNvSpPr txBox="1"/>
          <p:nvPr/>
        </p:nvSpPr>
        <p:spPr>
          <a:xfrm>
            <a:off x="12344400" y="7810500"/>
            <a:ext cx="4572000" cy="1384995"/>
          </a:xfrm>
          <a:prstGeom prst="rect">
            <a:avLst/>
          </a:prstGeom>
          <a:noFill/>
        </p:spPr>
        <p:txBody>
          <a:bodyPr wrap="square" rtlCol="0">
            <a:spAutoFit/>
          </a:bodyPr>
          <a:lstStyle/>
          <a:p>
            <a:r>
              <a:rPr lang="en-GB" sz="1050" dirty="0"/>
              <a:t>Source: </a:t>
            </a:r>
            <a:r>
              <a:rPr lang="en-GB" sz="1050" dirty="0" err="1"/>
              <a:t>Semrush</a:t>
            </a:r>
            <a:r>
              <a:rPr lang="en-GB" sz="1050" dirty="0"/>
              <a:t> Blog, https://www.semrush.com/blog/understanding-porters-five-forces-model/?kw=&amp;cmp=EE_SRCH_DSA_Blog_EN&amp;label=dsa_pagefeed&amp;Network=g&amp;Device=c&amp;utm_content=622527972616&amp;kwid=dsa-1754979153285&amp;cmpid=18361923498&amp;agpid=140825919105&amp;BU=Core&amp;extid=54795788369&amp;adpos=&amp;gclid=Cj0KCQjwyt-ZBhCNARIsAKH1176_K6rg3vxNyXdWfV_wyd8muQ0eU5b6D5yAEsAYYMfrAez1xWETqQoaAsCaEALw_wcB</a:t>
            </a:r>
          </a:p>
        </p:txBody>
      </p:sp>
    </p:spTree>
    <p:extLst>
      <p:ext uri="{BB962C8B-B14F-4D97-AF65-F5344CB8AC3E}">
        <p14:creationId xmlns:p14="http://schemas.microsoft.com/office/powerpoint/2010/main" val="2318218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59526" y="1619530"/>
            <a:ext cx="15163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Exercise 2</a:t>
            </a:r>
            <a:endParaRPr sz="6400" dirty="0">
              <a:latin typeface="Tahoma"/>
              <a:cs typeface="Tahoma"/>
            </a:endParaRPr>
          </a:p>
        </p:txBody>
      </p:sp>
      <p:sp>
        <p:nvSpPr>
          <p:cNvPr id="3" name="object 3"/>
          <p:cNvSpPr/>
          <p:nvPr/>
        </p:nvSpPr>
        <p:spPr>
          <a:xfrm>
            <a:off x="1259526" y="3556966"/>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3200" i="1" dirty="0"/>
          </a:p>
          <a:p>
            <a:pPr lvl="1"/>
            <a:r>
              <a:rPr lang="en-GB" sz="3200" i="1" dirty="0"/>
              <a:t>Select a company that produces and markets sports and leisure clothing. Use Porter’s model to help understand forces in your environment and to help understand the potential return (if any) on a new product or service.</a:t>
            </a:r>
          </a:p>
          <a:p>
            <a:pPr lvl="1"/>
            <a:endParaRPr lang="en-GB" sz="3200" i="1" dirty="0"/>
          </a:p>
          <a:p>
            <a:pPr lvl="1"/>
            <a:r>
              <a:rPr lang="en-GB" sz="3200" i="1" dirty="0"/>
              <a:t>Use a worksheet (Attachment C8_6_03) to write down your answers.</a:t>
            </a:r>
          </a:p>
          <a:p>
            <a:pPr lvl="1"/>
            <a:endParaRPr lang="en-GB"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Tree>
    <p:extLst>
      <p:ext uri="{BB962C8B-B14F-4D97-AF65-F5344CB8AC3E}">
        <p14:creationId xmlns:p14="http://schemas.microsoft.com/office/powerpoint/2010/main" val="579781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1757922"/>
            <a:ext cx="149351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PESTEL analysis</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3200" b="1" i="1" dirty="0"/>
          </a:p>
          <a:p>
            <a:pPr lvl="1"/>
            <a:r>
              <a:rPr lang="en-GB" sz="3200" b="1" i="1" dirty="0"/>
              <a:t>PESTEL Analysis </a:t>
            </a:r>
            <a:r>
              <a:rPr lang="en-GB" sz="3200" i="1" dirty="0"/>
              <a:t>is a strategic framework used to evaluate the external environment of a business by breaking down the opportunities and risks into </a:t>
            </a:r>
            <a:r>
              <a:rPr lang="en-GB" sz="3200" b="1" i="1" dirty="0"/>
              <a:t>P</a:t>
            </a:r>
            <a:r>
              <a:rPr lang="en-GB" sz="3200" i="1" dirty="0"/>
              <a:t>olitical, </a:t>
            </a:r>
            <a:r>
              <a:rPr lang="en-GB" sz="3200" b="1" i="1" dirty="0"/>
              <a:t>E</a:t>
            </a:r>
            <a:r>
              <a:rPr lang="en-GB" sz="3200" i="1" dirty="0"/>
              <a:t>conomic, </a:t>
            </a:r>
            <a:r>
              <a:rPr lang="en-GB" sz="3200" b="1" i="1" dirty="0"/>
              <a:t>S</a:t>
            </a:r>
            <a:r>
              <a:rPr lang="en-GB" sz="3200" i="1" dirty="0"/>
              <a:t>ocial, </a:t>
            </a:r>
            <a:r>
              <a:rPr lang="en-GB" sz="3200" b="1" i="1" dirty="0"/>
              <a:t>T</a:t>
            </a:r>
            <a:r>
              <a:rPr lang="en-GB" sz="3200" i="1" dirty="0"/>
              <a:t>echnological, </a:t>
            </a:r>
            <a:r>
              <a:rPr lang="en-GB" sz="3200" b="1" i="1" dirty="0"/>
              <a:t>E</a:t>
            </a:r>
            <a:r>
              <a:rPr lang="en-GB" sz="3200" i="1" dirty="0"/>
              <a:t>nvironmental, and </a:t>
            </a:r>
            <a:r>
              <a:rPr lang="en-GB" sz="3200" b="1" i="1" dirty="0"/>
              <a:t>L</a:t>
            </a:r>
            <a:r>
              <a:rPr lang="en-GB" sz="3200" i="1" dirty="0"/>
              <a:t>egal factors.</a:t>
            </a:r>
          </a:p>
          <a:p>
            <a:pPr lvl="1"/>
            <a:endParaRPr lang="en-GB"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Tree>
    <p:extLst>
      <p:ext uri="{BB962C8B-B14F-4D97-AF65-F5344CB8AC3E}">
        <p14:creationId xmlns:p14="http://schemas.microsoft.com/office/powerpoint/2010/main" val="2422605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1757922"/>
            <a:ext cx="149351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PESTEL analysis</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3200" b="1" i="1" dirty="0"/>
          </a:p>
          <a:p>
            <a:pPr lvl="1"/>
            <a:r>
              <a:rPr lang="en-GB" sz="3200" b="1" i="1" dirty="0"/>
              <a:t>Political factors </a:t>
            </a:r>
            <a:r>
              <a:rPr lang="en-GB" sz="3200" i="1" dirty="0"/>
              <a:t>include government policies and laws, taxation policies, budgets, international trade laws, trade restrictions, and even environmental laws in place.</a:t>
            </a:r>
          </a:p>
          <a:p>
            <a:pPr lvl="1"/>
            <a:endParaRPr lang="en-GB" sz="3200" i="1" dirty="0"/>
          </a:p>
          <a:p>
            <a:pPr lvl="1"/>
            <a:r>
              <a:rPr lang="en-GB" sz="3200" b="1" i="1" dirty="0"/>
              <a:t>Economic factors </a:t>
            </a:r>
            <a:r>
              <a:rPr lang="en-GB" sz="3200" i="1" dirty="0"/>
              <a:t>are inclusive of both micro and macroeconomic factors. Macroeconomic factors like the market demand, interest rate, taxation policies, total expenditure, etc relate to the economy as a whole. Microeconomics focus on single households – disposable income, customer choices, and preferences, etc.</a:t>
            </a: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Tree>
    <p:extLst>
      <p:ext uri="{BB962C8B-B14F-4D97-AF65-F5344CB8AC3E}">
        <p14:creationId xmlns:p14="http://schemas.microsoft.com/office/powerpoint/2010/main" val="357916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1757922"/>
            <a:ext cx="149351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PESTEL analysis</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3200" b="1" i="1" dirty="0"/>
          </a:p>
          <a:p>
            <a:pPr lvl="1"/>
            <a:r>
              <a:rPr lang="en-GB" sz="3200" b="1" i="1" dirty="0"/>
              <a:t>Social factors </a:t>
            </a:r>
            <a:r>
              <a:rPr lang="en-GB" sz="3200" i="1" dirty="0"/>
              <a:t>like age, gender ratio, population growth, urban-rural divide, employment rates, health statistics, preferences, etc of a given population affect the sale of the product or service and hence the profit of a business.</a:t>
            </a:r>
          </a:p>
          <a:p>
            <a:pPr lvl="1"/>
            <a:r>
              <a:rPr lang="en-GB" sz="3200" i="1" dirty="0"/>
              <a:t> </a:t>
            </a:r>
          </a:p>
          <a:p>
            <a:pPr lvl="1"/>
            <a:r>
              <a:rPr lang="en-GB" sz="3200" b="1" i="1" dirty="0"/>
              <a:t> Technological factors </a:t>
            </a:r>
            <a:r>
              <a:rPr lang="en-GB" sz="3200" i="1" dirty="0"/>
              <a:t>involve the presence and innovation of technology and the growth of technology in a market.</a:t>
            </a:r>
          </a:p>
          <a:p>
            <a:pPr lvl="1"/>
            <a:endParaRPr lang="en-GB" sz="3200" i="1" dirty="0"/>
          </a:p>
          <a:p>
            <a:pPr lvl="1"/>
            <a:r>
              <a:rPr lang="en-GB" sz="3200" b="1" i="1" dirty="0">
                <a:effectLst/>
                <a:latin typeface="Minion Pro"/>
              </a:rPr>
              <a:t>Legal factors </a:t>
            </a:r>
            <a:r>
              <a:rPr lang="en-GB" sz="3200" b="0" i="1" dirty="0">
                <a:effectLst/>
                <a:latin typeface="Minion Pro"/>
              </a:rPr>
              <a:t>include any changes in laws and legislation, health and safety guidelines, guidelines for equality and safety of women, consumer rights, etc.</a:t>
            </a:r>
            <a:endParaRPr lang="en-GB"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Tree>
    <p:extLst>
      <p:ext uri="{BB962C8B-B14F-4D97-AF65-F5344CB8AC3E}">
        <p14:creationId xmlns:p14="http://schemas.microsoft.com/office/powerpoint/2010/main" val="101631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2820" y="1301470"/>
            <a:ext cx="149351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PESTEL analysis</a:t>
            </a:r>
            <a:endParaRPr sz="6400" dirty="0">
              <a:latin typeface="Tahoma"/>
              <a:cs typeface="Tahoma"/>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pic>
        <p:nvPicPr>
          <p:cNvPr id="2050" name="Picture 2" descr="pestel">
            <a:extLst>
              <a:ext uri="{FF2B5EF4-FFF2-40B4-BE49-F238E27FC236}">
                <a16:creationId xmlns:a16="http://schemas.microsoft.com/office/drawing/2014/main" id="{5AB89C0F-D3A5-13C4-323C-924D224430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4425" y="2599889"/>
            <a:ext cx="11430000" cy="6457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1592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59526" y="1619530"/>
            <a:ext cx="15163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Exercise 3</a:t>
            </a:r>
            <a:endParaRPr sz="6400" dirty="0">
              <a:latin typeface="Tahoma"/>
              <a:cs typeface="Tahoma"/>
            </a:endParaRPr>
          </a:p>
        </p:txBody>
      </p:sp>
      <p:sp>
        <p:nvSpPr>
          <p:cNvPr id="3" name="object 3"/>
          <p:cNvSpPr/>
          <p:nvPr/>
        </p:nvSpPr>
        <p:spPr>
          <a:xfrm>
            <a:off x="1259526" y="3556966"/>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3200" i="1" dirty="0"/>
          </a:p>
          <a:p>
            <a:pPr lvl="1"/>
            <a:r>
              <a:rPr lang="en-GB" sz="3200" i="1" dirty="0"/>
              <a:t>Select a company that produces and markets sports and leisure clothing. Use Porter’s model to help understand forces in company’s environment and to help understand the potential return (if any) on a new product or service.</a:t>
            </a:r>
          </a:p>
          <a:p>
            <a:pPr lvl="1"/>
            <a:endParaRPr lang="en-GB" sz="3200" i="1" dirty="0"/>
          </a:p>
          <a:p>
            <a:pPr lvl="1"/>
            <a:r>
              <a:rPr lang="en-GB" sz="3200" i="1" dirty="0"/>
              <a:t>Use a worksheet (Attachment C8_6_04) to write down your answers.</a:t>
            </a:r>
          </a:p>
          <a:p>
            <a:pPr lvl="1"/>
            <a:endParaRPr lang="en-GB"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Tree>
    <p:extLst>
      <p:ext uri="{BB962C8B-B14F-4D97-AF65-F5344CB8AC3E}">
        <p14:creationId xmlns:p14="http://schemas.microsoft.com/office/powerpoint/2010/main" val="1739746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81133" y="2638490"/>
            <a:ext cx="4905467" cy="4902200"/>
          </a:xfrm>
          <a:prstGeom prst="rect">
            <a:avLst/>
          </a:prstGeom>
        </p:spPr>
        <p:txBody>
          <a:bodyPr vert="horz" wrap="square" lIns="0" tIns="12700" rIns="0" bIns="0" rtlCol="0">
            <a:spAutoFit/>
          </a:bodyPr>
          <a:lstStyle/>
          <a:p>
            <a:pPr marL="12065" marR="5080" indent="-635" algn="ctr">
              <a:lnSpc>
                <a:spcPct val="100000"/>
              </a:lnSpc>
              <a:spcBef>
                <a:spcPts val="100"/>
              </a:spcBef>
            </a:pPr>
            <a:r>
              <a:rPr sz="8000" spc="60" dirty="0">
                <a:latin typeface="Tahoma"/>
                <a:cs typeface="Tahoma"/>
              </a:rPr>
              <a:t>Learning </a:t>
            </a:r>
            <a:r>
              <a:rPr sz="8000" spc="65" dirty="0">
                <a:latin typeface="Tahoma"/>
                <a:cs typeface="Tahoma"/>
              </a:rPr>
              <a:t> </a:t>
            </a:r>
            <a:r>
              <a:rPr sz="8000" spc="780" dirty="0">
                <a:latin typeface="Tahoma"/>
                <a:cs typeface="Tahoma"/>
              </a:rPr>
              <a:t>O</a:t>
            </a:r>
            <a:r>
              <a:rPr sz="8000" spc="75" dirty="0">
                <a:latin typeface="Tahoma"/>
                <a:cs typeface="Tahoma"/>
              </a:rPr>
              <a:t>u</a:t>
            </a:r>
            <a:r>
              <a:rPr sz="8000" spc="385" dirty="0">
                <a:latin typeface="Tahoma"/>
                <a:cs typeface="Tahoma"/>
              </a:rPr>
              <a:t>t</a:t>
            </a:r>
            <a:r>
              <a:rPr sz="8000" spc="340" dirty="0">
                <a:latin typeface="Tahoma"/>
                <a:cs typeface="Tahoma"/>
              </a:rPr>
              <a:t>c</a:t>
            </a:r>
            <a:r>
              <a:rPr sz="8000" spc="455" dirty="0">
                <a:latin typeface="Tahoma"/>
                <a:cs typeface="Tahoma"/>
              </a:rPr>
              <a:t>o</a:t>
            </a:r>
            <a:r>
              <a:rPr sz="8000" spc="345" dirty="0">
                <a:latin typeface="Tahoma"/>
                <a:cs typeface="Tahoma"/>
              </a:rPr>
              <a:t>m</a:t>
            </a:r>
            <a:r>
              <a:rPr lang="en-US" sz="8000" spc="120" dirty="0">
                <a:latin typeface="Tahoma"/>
                <a:cs typeface="Tahoma"/>
              </a:rPr>
              <a:t>e</a:t>
            </a:r>
            <a:r>
              <a:rPr sz="8000" spc="-595" dirty="0">
                <a:latin typeface="Tahoma"/>
                <a:cs typeface="Tahoma"/>
              </a:rPr>
              <a:t>s  </a:t>
            </a:r>
            <a:r>
              <a:rPr sz="8000" spc="425" dirty="0">
                <a:latin typeface="Tahoma"/>
                <a:cs typeface="Tahoma"/>
              </a:rPr>
              <a:t>to </a:t>
            </a:r>
            <a:r>
              <a:rPr sz="8000" spc="185" dirty="0">
                <a:latin typeface="Tahoma"/>
                <a:cs typeface="Tahoma"/>
              </a:rPr>
              <a:t>be </a:t>
            </a:r>
            <a:r>
              <a:rPr sz="8000" spc="190" dirty="0">
                <a:latin typeface="Tahoma"/>
                <a:cs typeface="Tahoma"/>
              </a:rPr>
              <a:t> </a:t>
            </a:r>
            <a:r>
              <a:rPr sz="8000" spc="250" dirty="0">
                <a:latin typeface="Tahoma"/>
                <a:cs typeface="Tahoma"/>
              </a:rPr>
              <a:t>Covered</a:t>
            </a:r>
            <a:endParaRPr sz="8000" dirty="0">
              <a:latin typeface="Tahoma"/>
              <a:cs typeface="Tahoma"/>
            </a:endParaRPr>
          </a:p>
        </p:txBody>
      </p:sp>
      <p:sp>
        <p:nvSpPr>
          <p:cNvPr id="3" name="object 3"/>
          <p:cNvSpPr/>
          <p:nvPr/>
        </p:nvSpPr>
        <p:spPr>
          <a:xfrm>
            <a:off x="8071410" y="1177910"/>
            <a:ext cx="8692590" cy="7851790"/>
          </a:xfrm>
          <a:custGeom>
            <a:avLst/>
            <a:gdLst/>
            <a:ahLst/>
            <a:cxnLst/>
            <a:rect l="l" t="t" r="r" b="b"/>
            <a:pathLst>
              <a:path w="4381500" h="3895725">
                <a:moveTo>
                  <a:pt x="4247248" y="3895724"/>
                </a:moveTo>
                <a:lnTo>
                  <a:pt x="134137" y="3895724"/>
                </a:lnTo>
                <a:lnTo>
                  <a:pt x="91642" y="3888907"/>
                </a:lnTo>
                <a:lnTo>
                  <a:pt x="54808" y="3869906"/>
                </a:lnTo>
                <a:lnTo>
                  <a:pt x="25807" y="3840894"/>
                </a:lnTo>
                <a:lnTo>
                  <a:pt x="6814" y="3804045"/>
                </a:lnTo>
                <a:lnTo>
                  <a:pt x="0" y="3761533"/>
                </a:lnTo>
                <a:lnTo>
                  <a:pt x="0" y="134191"/>
                </a:lnTo>
                <a:lnTo>
                  <a:pt x="6814" y="91679"/>
                </a:lnTo>
                <a:lnTo>
                  <a:pt x="25807" y="54830"/>
                </a:lnTo>
                <a:lnTo>
                  <a:pt x="54808" y="25818"/>
                </a:lnTo>
                <a:lnTo>
                  <a:pt x="91642" y="6816"/>
                </a:lnTo>
                <a:lnTo>
                  <a:pt x="134137" y="0"/>
                </a:lnTo>
                <a:lnTo>
                  <a:pt x="4247248" y="0"/>
                </a:lnTo>
                <a:lnTo>
                  <a:pt x="4289742" y="6816"/>
                </a:lnTo>
                <a:lnTo>
                  <a:pt x="4326576" y="25818"/>
                </a:lnTo>
                <a:lnTo>
                  <a:pt x="4355577" y="54830"/>
                </a:lnTo>
                <a:lnTo>
                  <a:pt x="4374570" y="91679"/>
                </a:lnTo>
                <a:lnTo>
                  <a:pt x="4381385" y="134191"/>
                </a:lnTo>
                <a:lnTo>
                  <a:pt x="4381385" y="3761533"/>
                </a:lnTo>
                <a:lnTo>
                  <a:pt x="4374570" y="3804045"/>
                </a:lnTo>
                <a:lnTo>
                  <a:pt x="4355577" y="3840894"/>
                </a:lnTo>
                <a:lnTo>
                  <a:pt x="4326576" y="3869906"/>
                </a:lnTo>
                <a:lnTo>
                  <a:pt x="4289742" y="3888907"/>
                </a:lnTo>
                <a:lnTo>
                  <a:pt x="4247248" y="3895724"/>
                </a:lnTo>
                <a:close/>
              </a:path>
            </a:pathLst>
          </a:custGeom>
          <a:solidFill>
            <a:srgbClr val="F1D0C7"/>
          </a:solidFill>
        </p:spPr>
        <p:txBody>
          <a:bodyPr wrap="square" lIns="0" tIns="0" rIns="0" bIns="0" rtlCol="0"/>
          <a:lstStyle/>
          <a:p>
            <a:pPr marL="457200" indent="-457200">
              <a:buFont typeface="Arial" panose="020B0604020202020204" pitchFamily="34" charset="0"/>
              <a:buChar char="•"/>
            </a:pPr>
            <a:endParaRPr lang="en-US" sz="3000" dirty="0"/>
          </a:p>
          <a:p>
            <a:r>
              <a:rPr lang="en-GB" sz="3000" dirty="0"/>
              <a:t>The learner is expected to be to </a:t>
            </a:r>
            <a:r>
              <a:rPr lang="en-GB" sz="3000" dirty="0" err="1"/>
              <a:t>analyze</a:t>
            </a:r>
            <a:r>
              <a:rPr lang="en-GB" sz="3000" dirty="0"/>
              <a:t>, evaluate, consider the surrounding business environment.</a:t>
            </a:r>
          </a:p>
          <a:p>
            <a:endParaRPr lang="en-GB" sz="3000" dirty="0"/>
          </a:p>
          <a:p>
            <a:r>
              <a:rPr lang="en-GB" sz="3000" dirty="0"/>
              <a:t>The learner should be able to:</a:t>
            </a:r>
          </a:p>
          <a:p>
            <a:pPr marL="457200" indent="-457200">
              <a:buFont typeface="Arial" panose="020B0604020202020204" pitchFamily="34" charset="0"/>
              <a:buChar char="•"/>
            </a:pPr>
            <a:r>
              <a:rPr lang="en-GB" sz="3000" dirty="0"/>
              <a:t>explain the business environment components</a:t>
            </a:r>
          </a:p>
          <a:p>
            <a:pPr marL="457200" indent="-457200">
              <a:buFont typeface="Arial" panose="020B0604020202020204" pitchFamily="34" charset="0"/>
              <a:buChar char="•"/>
            </a:pPr>
            <a:r>
              <a:rPr lang="en-GB" sz="3000" dirty="0"/>
              <a:t>describe the key factors of the business environment</a:t>
            </a:r>
          </a:p>
          <a:p>
            <a:pPr marL="457200" indent="-457200">
              <a:buFont typeface="Arial" panose="020B0604020202020204" pitchFamily="34" charset="0"/>
              <a:buChar char="•"/>
            </a:pPr>
            <a:r>
              <a:rPr lang="en-GB" sz="3000" dirty="0"/>
              <a:t>describe how organization can react to surrounding business environment</a:t>
            </a:r>
          </a:p>
          <a:p>
            <a:pPr marL="457200" indent="-457200">
              <a:buFont typeface="Arial" panose="020B0604020202020204" pitchFamily="34" charset="0"/>
              <a:buChar char="•"/>
            </a:pPr>
            <a:r>
              <a:rPr lang="en-GB" sz="3000" dirty="0" err="1"/>
              <a:t>analyze</a:t>
            </a:r>
            <a:r>
              <a:rPr lang="en-GB" sz="3000" dirty="0"/>
              <a:t> the factors of the business environment</a:t>
            </a:r>
          </a:p>
          <a:p>
            <a:pPr marL="457200" indent="-457200">
              <a:buFont typeface="Arial" panose="020B0604020202020204" pitchFamily="34" charset="0"/>
              <a:buChar char="•"/>
            </a:pPr>
            <a:r>
              <a:rPr lang="en-GB" sz="3000" dirty="0"/>
              <a:t>interpret the factors of the business environment</a:t>
            </a:r>
          </a:p>
          <a:p>
            <a:pPr marL="457200" indent="-457200">
              <a:buFont typeface="Arial" panose="020B0604020202020204" pitchFamily="34" charset="0"/>
              <a:buChar char="•"/>
            </a:pPr>
            <a:endParaRPr sz="3000" dirty="0"/>
          </a:p>
        </p:txBody>
      </p:sp>
      <p:grpSp>
        <p:nvGrpSpPr>
          <p:cNvPr id="7" name="object 7"/>
          <p:cNvGrpSpPr/>
          <p:nvPr/>
        </p:nvGrpSpPr>
        <p:grpSpPr>
          <a:xfrm>
            <a:off x="0" y="1"/>
            <a:ext cx="3773170" cy="2908935"/>
            <a:chOff x="0" y="1"/>
            <a:chExt cx="3773170" cy="2908935"/>
          </a:xfrm>
        </p:grpSpPr>
        <p:sp>
          <p:nvSpPr>
            <p:cNvPr id="8" name="object 8"/>
            <p:cNvSpPr/>
            <p:nvPr/>
          </p:nvSpPr>
          <p:spPr>
            <a:xfrm>
              <a:off x="0" y="1"/>
              <a:ext cx="3275965" cy="2908935"/>
            </a:xfrm>
            <a:custGeom>
              <a:avLst/>
              <a:gdLst/>
              <a:ahLst/>
              <a:cxnLst/>
              <a:rect l="l" t="t" r="r" b="b"/>
              <a:pathLst>
                <a:path w="3275965" h="2908935">
                  <a:moveTo>
                    <a:pt x="0" y="0"/>
                  </a:moveTo>
                  <a:lnTo>
                    <a:pt x="3214196" y="0"/>
                  </a:lnTo>
                  <a:lnTo>
                    <a:pt x="3229233" y="71031"/>
                  </a:lnTo>
                  <a:lnTo>
                    <a:pt x="3238368" y="119765"/>
                  </a:lnTo>
                  <a:lnTo>
                    <a:pt x="3246555" y="168344"/>
                  </a:lnTo>
                  <a:lnTo>
                    <a:pt x="3253774" y="216735"/>
                  </a:lnTo>
                  <a:lnTo>
                    <a:pt x="3260008" y="264909"/>
                  </a:lnTo>
                  <a:lnTo>
                    <a:pt x="3265237" y="312835"/>
                  </a:lnTo>
                  <a:lnTo>
                    <a:pt x="3269444" y="360481"/>
                  </a:lnTo>
                  <a:lnTo>
                    <a:pt x="3272609" y="407817"/>
                  </a:lnTo>
                  <a:lnTo>
                    <a:pt x="3274713" y="454812"/>
                  </a:lnTo>
                  <a:lnTo>
                    <a:pt x="3275739" y="501436"/>
                  </a:lnTo>
                  <a:lnTo>
                    <a:pt x="3275668" y="547657"/>
                  </a:lnTo>
                  <a:lnTo>
                    <a:pt x="3274481" y="593445"/>
                  </a:lnTo>
                  <a:lnTo>
                    <a:pt x="3272160" y="638770"/>
                  </a:lnTo>
                  <a:lnTo>
                    <a:pt x="3268686" y="683599"/>
                  </a:lnTo>
                  <a:lnTo>
                    <a:pt x="3264040" y="727902"/>
                  </a:lnTo>
                  <a:lnTo>
                    <a:pt x="3258204" y="771649"/>
                  </a:lnTo>
                  <a:lnTo>
                    <a:pt x="3251160" y="814809"/>
                  </a:lnTo>
                  <a:lnTo>
                    <a:pt x="3242888" y="857351"/>
                  </a:lnTo>
                  <a:lnTo>
                    <a:pt x="3233370" y="899244"/>
                  </a:lnTo>
                  <a:lnTo>
                    <a:pt x="3222589" y="940458"/>
                  </a:lnTo>
                  <a:lnTo>
                    <a:pt x="3210524" y="980961"/>
                  </a:lnTo>
                  <a:lnTo>
                    <a:pt x="3197158" y="1020723"/>
                  </a:lnTo>
                  <a:lnTo>
                    <a:pt x="3182471" y="1059713"/>
                  </a:lnTo>
                  <a:lnTo>
                    <a:pt x="3163473" y="1105736"/>
                  </a:lnTo>
                  <a:lnTo>
                    <a:pt x="3143377" y="1151179"/>
                  </a:lnTo>
                  <a:lnTo>
                    <a:pt x="3122246" y="1196074"/>
                  </a:lnTo>
                  <a:lnTo>
                    <a:pt x="3100143" y="1240457"/>
                  </a:lnTo>
                  <a:lnTo>
                    <a:pt x="3077129" y="1284359"/>
                  </a:lnTo>
                  <a:lnTo>
                    <a:pt x="3053269" y="1327814"/>
                  </a:lnTo>
                  <a:lnTo>
                    <a:pt x="3028623" y="1370856"/>
                  </a:lnTo>
                  <a:lnTo>
                    <a:pt x="3003255" y="1413518"/>
                  </a:lnTo>
                  <a:lnTo>
                    <a:pt x="2977227" y="1455834"/>
                  </a:lnTo>
                  <a:lnTo>
                    <a:pt x="2950602" y="1497837"/>
                  </a:lnTo>
                  <a:lnTo>
                    <a:pt x="2923442" y="1539560"/>
                  </a:lnTo>
                  <a:lnTo>
                    <a:pt x="2867767" y="1622302"/>
                  </a:lnTo>
                  <a:lnTo>
                    <a:pt x="2578548" y="2030606"/>
                  </a:lnTo>
                  <a:lnTo>
                    <a:pt x="2522036" y="2113058"/>
                  </a:lnTo>
                  <a:lnTo>
                    <a:pt x="2494352" y="2154601"/>
                  </a:lnTo>
                  <a:lnTo>
                    <a:pt x="2282284" y="2483087"/>
                  </a:lnTo>
                  <a:lnTo>
                    <a:pt x="2279347" y="2487375"/>
                  </a:lnTo>
                  <a:lnTo>
                    <a:pt x="2250624" y="2527488"/>
                  </a:lnTo>
                  <a:lnTo>
                    <a:pt x="2221037" y="2566654"/>
                  </a:lnTo>
                  <a:lnTo>
                    <a:pt x="2190457" y="2604680"/>
                  </a:lnTo>
                  <a:lnTo>
                    <a:pt x="2158754" y="2641371"/>
                  </a:lnTo>
                  <a:lnTo>
                    <a:pt x="2125797" y="2676534"/>
                  </a:lnTo>
                  <a:lnTo>
                    <a:pt x="2091458" y="2709974"/>
                  </a:lnTo>
                  <a:lnTo>
                    <a:pt x="2055605" y="2741497"/>
                  </a:lnTo>
                  <a:lnTo>
                    <a:pt x="2018110" y="2770908"/>
                  </a:lnTo>
                  <a:lnTo>
                    <a:pt x="1978842" y="2798015"/>
                  </a:lnTo>
                  <a:lnTo>
                    <a:pt x="1937671" y="2822623"/>
                  </a:lnTo>
                  <a:lnTo>
                    <a:pt x="1894468" y="2844537"/>
                  </a:lnTo>
                  <a:lnTo>
                    <a:pt x="1850758" y="2862948"/>
                  </a:lnTo>
                  <a:lnTo>
                    <a:pt x="1806440" y="2878067"/>
                  </a:lnTo>
                  <a:lnTo>
                    <a:pt x="1761581" y="2890026"/>
                  </a:lnTo>
                  <a:lnTo>
                    <a:pt x="1716248" y="2898954"/>
                  </a:lnTo>
                  <a:lnTo>
                    <a:pt x="1670507" y="2904980"/>
                  </a:lnTo>
                  <a:lnTo>
                    <a:pt x="1624426" y="2908235"/>
                  </a:lnTo>
                  <a:lnTo>
                    <a:pt x="1578072" y="2908849"/>
                  </a:lnTo>
                  <a:lnTo>
                    <a:pt x="1531510" y="2906951"/>
                  </a:lnTo>
                  <a:lnTo>
                    <a:pt x="1484809" y="2902672"/>
                  </a:lnTo>
                  <a:lnTo>
                    <a:pt x="1438035" y="2896141"/>
                  </a:lnTo>
                  <a:lnTo>
                    <a:pt x="1391254" y="2887488"/>
                  </a:lnTo>
                  <a:lnTo>
                    <a:pt x="1344535" y="2876843"/>
                  </a:lnTo>
                  <a:lnTo>
                    <a:pt x="1297942" y="2864336"/>
                  </a:lnTo>
                  <a:lnTo>
                    <a:pt x="1251544" y="2850097"/>
                  </a:lnTo>
                  <a:lnTo>
                    <a:pt x="1205407" y="2834256"/>
                  </a:lnTo>
                  <a:lnTo>
                    <a:pt x="1159598" y="2816942"/>
                  </a:lnTo>
                  <a:lnTo>
                    <a:pt x="1114184" y="2798286"/>
                  </a:lnTo>
                  <a:lnTo>
                    <a:pt x="1069232" y="2778417"/>
                  </a:lnTo>
                  <a:lnTo>
                    <a:pt x="1024808" y="2757466"/>
                  </a:lnTo>
                  <a:lnTo>
                    <a:pt x="980979" y="2735561"/>
                  </a:lnTo>
                  <a:lnTo>
                    <a:pt x="937813" y="2712834"/>
                  </a:lnTo>
                  <a:lnTo>
                    <a:pt x="895376" y="2689414"/>
                  </a:lnTo>
                  <a:lnTo>
                    <a:pt x="853735" y="2665430"/>
                  </a:lnTo>
                  <a:lnTo>
                    <a:pt x="810646" y="2639844"/>
                  </a:lnTo>
                  <a:lnTo>
                    <a:pt x="767558" y="2613833"/>
                  </a:lnTo>
                  <a:lnTo>
                    <a:pt x="724439" y="2587540"/>
                  </a:lnTo>
                  <a:lnTo>
                    <a:pt x="681259" y="2561111"/>
                  </a:lnTo>
                  <a:lnTo>
                    <a:pt x="637986" y="2534690"/>
                  </a:lnTo>
                  <a:lnTo>
                    <a:pt x="594589" y="2508421"/>
                  </a:lnTo>
                  <a:lnTo>
                    <a:pt x="551038" y="2482448"/>
                  </a:lnTo>
                  <a:lnTo>
                    <a:pt x="507302" y="2456916"/>
                  </a:lnTo>
                  <a:lnTo>
                    <a:pt x="463349" y="2431970"/>
                  </a:lnTo>
                  <a:lnTo>
                    <a:pt x="419149" y="2407752"/>
                  </a:lnTo>
                  <a:lnTo>
                    <a:pt x="374670" y="2384408"/>
                  </a:lnTo>
                  <a:lnTo>
                    <a:pt x="329882" y="2362082"/>
                  </a:lnTo>
                  <a:lnTo>
                    <a:pt x="284754" y="2340919"/>
                  </a:lnTo>
                  <a:lnTo>
                    <a:pt x="239255" y="2321062"/>
                  </a:lnTo>
                  <a:lnTo>
                    <a:pt x="193354" y="2302656"/>
                  </a:lnTo>
                  <a:lnTo>
                    <a:pt x="147020" y="2285845"/>
                  </a:lnTo>
                  <a:lnTo>
                    <a:pt x="100221" y="2270774"/>
                  </a:lnTo>
                  <a:lnTo>
                    <a:pt x="52928" y="2257587"/>
                  </a:lnTo>
                  <a:lnTo>
                    <a:pt x="5109" y="2246428"/>
                  </a:lnTo>
                  <a:lnTo>
                    <a:pt x="0" y="2245479"/>
                  </a:lnTo>
                  <a:lnTo>
                    <a:pt x="0" y="0"/>
                  </a:lnTo>
                  <a:close/>
                </a:path>
                <a:path w="3275965" h="2908935">
                  <a:moveTo>
                    <a:pt x="2282284" y="2483087"/>
                  </a:moveTo>
                  <a:lnTo>
                    <a:pt x="2467134" y="2196399"/>
                  </a:lnTo>
                  <a:lnTo>
                    <a:pt x="2334721" y="2405088"/>
                  </a:lnTo>
                  <a:lnTo>
                    <a:pt x="2307336" y="2446511"/>
                  </a:lnTo>
                  <a:lnTo>
                    <a:pt x="2282284" y="2483087"/>
                  </a:lnTo>
                  <a:close/>
                </a:path>
              </a:pathLst>
            </a:custGeom>
            <a:solidFill>
              <a:srgbClr val="C79D8A"/>
            </a:solidFill>
          </p:spPr>
          <p:txBody>
            <a:bodyPr wrap="square" lIns="0" tIns="0" rIns="0" bIns="0" rtlCol="0"/>
            <a:lstStyle/>
            <a:p>
              <a:endParaRPr/>
            </a:p>
          </p:txBody>
        </p:sp>
        <p:sp>
          <p:nvSpPr>
            <p:cNvPr id="9" name="object 9"/>
            <p:cNvSpPr/>
            <p:nvPr/>
          </p:nvSpPr>
          <p:spPr>
            <a:xfrm>
              <a:off x="0" y="1"/>
              <a:ext cx="3773170" cy="2535555"/>
            </a:xfrm>
            <a:custGeom>
              <a:avLst/>
              <a:gdLst/>
              <a:ahLst/>
              <a:cxnLst/>
              <a:rect l="l" t="t" r="r" b="b"/>
              <a:pathLst>
                <a:path w="3773170" h="2535555">
                  <a:moveTo>
                    <a:pt x="3162425" y="0"/>
                  </a:moveTo>
                  <a:lnTo>
                    <a:pt x="3196456" y="0"/>
                  </a:lnTo>
                  <a:lnTo>
                    <a:pt x="3213228" y="37603"/>
                  </a:lnTo>
                  <a:lnTo>
                    <a:pt x="3234751" y="84861"/>
                  </a:lnTo>
                  <a:lnTo>
                    <a:pt x="3256678" y="131855"/>
                  </a:lnTo>
                  <a:lnTo>
                    <a:pt x="3279055" y="178525"/>
                  </a:lnTo>
                  <a:lnTo>
                    <a:pt x="3301931" y="224810"/>
                  </a:lnTo>
                  <a:lnTo>
                    <a:pt x="3325354" y="270649"/>
                  </a:lnTo>
                  <a:lnTo>
                    <a:pt x="3349371" y="315981"/>
                  </a:lnTo>
                  <a:lnTo>
                    <a:pt x="3374031" y="360747"/>
                  </a:lnTo>
                  <a:lnTo>
                    <a:pt x="3399380" y="404885"/>
                  </a:lnTo>
                  <a:lnTo>
                    <a:pt x="3425468" y="448335"/>
                  </a:lnTo>
                  <a:lnTo>
                    <a:pt x="3452341" y="491036"/>
                  </a:lnTo>
                  <a:lnTo>
                    <a:pt x="3480048" y="532928"/>
                  </a:lnTo>
                  <a:lnTo>
                    <a:pt x="3508637" y="573949"/>
                  </a:lnTo>
                  <a:lnTo>
                    <a:pt x="3538155" y="614039"/>
                  </a:lnTo>
                  <a:lnTo>
                    <a:pt x="3568650" y="653137"/>
                  </a:lnTo>
                  <a:lnTo>
                    <a:pt x="3600939" y="695221"/>
                  </a:lnTo>
                  <a:lnTo>
                    <a:pt x="3630442" y="737566"/>
                  </a:lnTo>
                  <a:lnTo>
                    <a:pt x="3657160" y="780120"/>
                  </a:lnTo>
                  <a:lnTo>
                    <a:pt x="3681097" y="822830"/>
                  </a:lnTo>
                  <a:lnTo>
                    <a:pt x="3702256" y="865641"/>
                  </a:lnTo>
                  <a:lnTo>
                    <a:pt x="3720639" y="908502"/>
                  </a:lnTo>
                  <a:lnTo>
                    <a:pt x="3736250" y="951359"/>
                  </a:lnTo>
                  <a:lnTo>
                    <a:pt x="3749092" y="994159"/>
                  </a:lnTo>
                  <a:lnTo>
                    <a:pt x="3759167" y="1036848"/>
                  </a:lnTo>
                  <a:lnTo>
                    <a:pt x="3766479" y="1079374"/>
                  </a:lnTo>
                  <a:lnTo>
                    <a:pt x="3771031" y="1121682"/>
                  </a:lnTo>
                  <a:lnTo>
                    <a:pt x="3772825" y="1163721"/>
                  </a:lnTo>
                  <a:lnTo>
                    <a:pt x="3771864" y="1205437"/>
                  </a:lnTo>
                  <a:lnTo>
                    <a:pt x="3768152" y="1246777"/>
                  </a:lnTo>
                  <a:lnTo>
                    <a:pt x="3761691" y="1287687"/>
                  </a:lnTo>
                  <a:lnTo>
                    <a:pt x="3752485" y="1328115"/>
                  </a:lnTo>
                  <a:lnTo>
                    <a:pt x="3740536" y="1368006"/>
                  </a:lnTo>
                  <a:lnTo>
                    <a:pt x="3725848" y="1407309"/>
                  </a:lnTo>
                  <a:lnTo>
                    <a:pt x="3708422" y="1445970"/>
                  </a:lnTo>
                  <a:lnTo>
                    <a:pt x="3688263" y="1483935"/>
                  </a:lnTo>
                  <a:lnTo>
                    <a:pt x="3665373" y="1521152"/>
                  </a:lnTo>
                  <a:lnTo>
                    <a:pt x="3639756" y="1557567"/>
                  </a:lnTo>
                  <a:lnTo>
                    <a:pt x="3611413" y="1593127"/>
                  </a:lnTo>
                  <a:lnTo>
                    <a:pt x="3580349" y="1627779"/>
                  </a:lnTo>
                  <a:lnTo>
                    <a:pt x="3546565" y="1661470"/>
                  </a:lnTo>
                  <a:lnTo>
                    <a:pt x="3527730" y="1678333"/>
                  </a:lnTo>
                  <a:lnTo>
                    <a:pt x="3644066" y="1497904"/>
                  </a:lnTo>
                  <a:lnTo>
                    <a:pt x="3670546" y="1452974"/>
                  </a:lnTo>
                  <a:lnTo>
                    <a:pt x="3692501" y="1407596"/>
                  </a:lnTo>
                  <a:lnTo>
                    <a:pt x="3710106" y="1361878"/>
                  </a:lnTo>
                  <a:lnTo>
                    <a:pt x="3723538" y="1315930"/>
                  </a:lnTo>
                  <a:lnTo>
                    <a:pt x="3732974" y="1269859"/>
                  </a:lnTo>
                  <a:lnTo>
                    <a:pt x="3738590" y="1223773"/>
                  </a:lnTo>
                  <a:lnTo>
                    <a:pt x="3740564" y="1177781"/>
                  </a:lnTo>
                  <a:lnTo>
                    <a:pt x="3739071" y="1131991"/>
                  </a:lnTo>
                  <a:lnTo>
                    <a:pt x="3734289" y="1086512"/>
                  </a:lnTo>
                  <a:lnTo>
                    <a:pt x="3726394" y="1041452"/>
                  </a:lnTo>
                  <a:lnTo>
                    <a:pt x="3715563" y="996918"/>
                  </a:lnTo>
                  <a:lnTo>
                    <a:pt x="3701972" y="953021"/>
                  </a:lnTo>
                  <a:lnTo>
                    <a:pt x="3685797" y="909867"/>
                  </a:lnTo>
                  <a:lnTo>
                    <a:pt x="3667217" y="867564"/>
                  </a:lnTo>
                  <a:lnTo>
                    <a:pt x="3646407" y="826223"/>
                  </a:lnTo>
                  <a:lnTo>
                    <a:pt x="3623543" y="785950"/>
                  </a:lnTo>
                  <a:lnTo>
                    <a:pt x="3598803" y="746853"/>
                  </a:lnTo>
                  <a:lnTo>
                    <a:pt x="3572363" y="709043"/>
                  </a:lnTo>
                  <a:lnTo>
                    <a:pt x="3544401" y="672625"/>
                  </a:lnTo>
                  <a:lnTo>
                    <a:pt x="3513515" y="633032"/>
                  </a:lnTo>
                  <a:lnTo>
                    <a:pt x="3483633" y="592466"/>
                  </a:lnTo>
                  <a:lnTo>
                    <a:pt x="3454705" y="550986"/>
                  </a:lnTo>
                  <a:lnTo>
                    <a:pt x="3426681" y="508652"/>
                  </a:lnTo>
                  <a:lnTo>
                    <a:pt x="3399514" y="465525"/>
                  </a:lnTo>
                  <a:lnTo>
                    <a:pt x="3373153" y="421664"/>
                  </a:lnTo>
                  <a:lnTo>
                    <a:pt x="3347549" y="377129"/>
                  </a:lnTo>
                  <a:lnTo>
                    <a:pt x="3322653" y="331980"/>
                  </a:lnTo>
                  <a:lnTo>
                    <a:pt x="3298416" y="286275"/>
                  </a:lnTo>
                  <a:lnTo>
                    <a:pt x="3274789" y="240077"/>
                  </a:lnTo>
                  <a:lnTo>
                    <a:pt x="3251721" y="193443"/>
                  </a:lnTo>
                  <a:lnTo>
                    <a:pt x="3229165" y="146434"/>
                  </a:lnTo>
                  <a:lnTo>
                    <a:pt x="3207071" y="99110"/>
                  </a:lnTo>
                  <a:lnTo>
                    <a:pt x="3185390" y="51530"/>
                  </a:lnTo>
                  <a:lnTo>
                    <a:pt x="3164072" y="3755"/>
                  </a:lnTo>
                  <a:lnTo>
                    <a:pt x="3162425" y="0"/>
                  </a:lnTo>
                  <a:close/>
                </a:path>
                <a:path w="3773170" h="2535555">
                  <a:moveTo>
                    <a:pt x="0" y="2499570"/>
                  </a:moveTo>
                  <a:lnTo>
                    <a:pt x="40018" y="2502834"/>
                  </a:lnTo>
                  <a:lnTo>
                    <a:pt x="90169" y="2504139"/>
                  </a:lnTo>
                  <a:lnTo>
                    <a:pt x="139779" y="2502883"/>
                  </a:lnTo>
                  <a:lnTo>
                    <a:pt x="188896" y="2499210"/>
                  </a:lnTo>
                  <a:lnTo>
                    <a:pt x="237569" y="2493261"/>
                  </a:lnTo>
                  <a:lnTo>
                    <a:pt x="285849" y="2485178"/>
                  </a:lnTo>
                  <a:lnTo>
                    <a:pt x="333783" y="2475104"/>
                  </a:lnTo>
                  <a:lnTo>
                    <a:pt x="381421" y="2463181"/>
                  </a:lnTo>
                  <a:lnTo>
                    <a:pt x="428813" y="2449551"/>
                  </a:lnTo>
                  <a:lnTo>
                    <a:pt x="476008" y="2434357"/>
                  </a:lnTo>
                  <a:lnTo>
                    <a:pt x="523055" y="2417741"/>
                  </a:lnTo>
                  <a:lnTo>
                    <a:pt x="570003" y="2399844"/>
                  </a:lnTo>
                  <a:lnTo>
                    <a:pt x="616901" y="2380810"/>
                  </a:lnTo>
                  <a:lnTo>
                    <a:pt x="663799" y="2360781"/>
                  </a:lnTo>
                  <a:lnTo>
                    <a:pt x="710746" y="2339898"/>
                  </a:lnTo>
                  <a:lnTo>
                    <a:pt x="757791" y="2318305"/>
                  </a:lnTo>
                  <a:lnTo>
                    <a:pt x="1041394" y="2183499"/>
                  </a:lnTo>
                  <a:lnTo>
                    <a:pt x="1089107" y="2161623"/>
                  </a:lnTo>
                  <a:lnTo>
                    <a:pt x="1137116" y="2140292"/>
                  </a:lnTo>
                  <a:lnTo>
                    <a:pt x="1185422" y="2119676"/>
                  </a:lnTo>
                  <a:lnTo>
                    <a:pt x="1234028" y="2099947"/>
                  </a:lnTo>
                  <a:lnTo>
                    <a:pt x="1282935" y="2081276"/>
                  </a:lnTo>
                  <a:lnTo>
                    <a:pt x="1332145" y="2063834"/>
                  </a:lnTo>
                  <a:lnTo>
                    <a:pt x="1381660" y="2047792"/>
                  </a:lnTo>
                  <a:lnTo>
                    <a:pt x="1431482" y="2033321"/>
                  </a:lnTo>
                  <a:lnTo>
                    <a:pt x="1481194" y="2020637"/>
                  </a:lnTo>
                  <a:lnTo>
                    <a:pt x="1531217" y="2009555"/>
                  </a:lnTo>
                  <a:lnTo>
                    <a:pt x="1581517" y="1999968"/>
                  </a:lnTo>
                  <a:lnTo>
                    <a:pt x="1632059" y="1991769"/>
                  </a:lnTo>
                  <a:lnTo>
                    <a:pt x="1682807" y="1984853"/>
                  </a:lnTo>
                  <a:lnTo>
                    <a:pt x="1733727" y="1979111"/>
                  </a:lnTo>
                  <a:lnTo>
                    <a:pt x="1784783" y="1974437"/>
                  </a:lnTo>
                  <a:lnTo>
                    <a:pt x="1835940" y="1970724"/>
                  </a:lnTo>
                  <a:lnTo>
                    <a:pt x="1887163" y="1967865"/>
                  </a:lnTo>
                  <a:lnTo>
                    <a:pt x="1938417" y="1965753"/>
                  </a:lnTo>
                  <a:lnTo>
                    <a:pt x="1989666" y="1964282"/>
                  </a:lnTo>
                  <a:lnTo>
                    <a:pt x="2040876" y="1963345"/>
                  </a:lnTo>
                  <a:lnTo>
                    <a:pt x="2092010" y="1962834"/>
                  </a:lnTo>
                  <a:lnTo>
                    <a:pt x="2143035" y="1962644"/>
                  </a:lnTo>
                  <a:lnTo>
                    <a:pt x="2344882" y="1962940"/>
                  </a:lnTo>
                  <a:lnTo>
                    <a:pt x="2395456" y="1962763"/>
                  </a:lnTo>
                  <a:lnTo>
                    <a:pt x="2446025" y="1962284"/>
                  </a:lnTo>
                  <a:lnTo>
                    <a:pt x="2496366" y="1961404"/>
                  </a:lnTo>
                  <a:lnTo>
                    <a:pt x="2538228" y="1960250"/>
                  </a:lnTo>
                  <a:lnTo>
                    <a:pt x="2581671" y="1958561"/>
                  </a:lnTo>
                  <a:lnTo>
                    <a:pt x="2626532" y="1956223"/>
                  </a:lnTo>
                  <a:lnTo>
                    <a:pt x="2672647" y="1953117"/>
                  </a:lnTo>
                  <a:lnTo>
                    <a:pt x="2719852" y="1949130"/>
                  </a:lnTo>
                  <a:lnTo>
                    <a:pt x="2767985" y="1944143"/>
                  </a:lnTo>
                  <a:lnTo>
                    <a:pt x="2816881" y="1938041"/>
                  </a:lnTo>
                  <a:lnTo>
                    <a:pt x="2866376" y="1930708"/>
                  </a:lnTo>
                  <a:lnTo>
                    <a:pt x="2916307" y="1922028"/>
                  </a:lnTo>
                  <a:lnTo>
                    <a:pt x="2966511" y="1911883"/>
                  </a:lnTo>
                  <a:lnTo>
                    <a:pt x="3016823" y="1900159"/>
                  </a:lnTo>
                  <a:lnTo>
                    <a:pt x="3067080" y="1886739"/>
                  </a:lnTo>
                  <a:lnTo>
                    <a:pt x="3117119" y="1871507"/>
                  </a:lnTo>
                  <a:lnTo>
                    <a:pt x="3166775" y="1854347"/>
                  </a:lnTo>
                  <a:lnTo>
                    <a:pt x="3215885" y="1835141"/>
                  </a:lnTo>
                  <a:lnTo>
                    <a:pt x="3264286" y="1813775"/>
                  </a:lnTo>
                  <a:lnTo>
                    <a:pt x="3311813" y="1790132"/>
                  </a:lnTo>
                  <a:lnTo>
                    <a:pt x="3358304" y="1764096"/>
                  </a:lnTo>
                  <a:lnTo>
                    <a:pt x="3403593" y="1735551"/>
                  </a:lnTo>
                  <a:lnTo>
                    <a:pt x="3447519" y="1704380"/>
                  </a:lnTo>
                  <a:lnTo>
                    <a:pt x="3489916" y="1670467"/>
                  </a:lnTo>
                  <a:lnTo>
                    <a:pt x="3527275" y="1636988"/>
                  </a:lnTo>
                  <a:lnTo>
                    <a:pt x="3561278" y="1602940"/>
                  </a:lnTo>
                  <a:lnTo>
                    <a:pt x="3592017" y="1568375"/>
                  </a:lnTo>
                  <a:lnTo>
                    <a:pt x="3619582" y="1533345"/>
                  </a:lnTo>
                  <a:lnTo>
                    <a:pt x="3644066" y="1497904"/>
                  </a:lnTo>
                  <a:lnTo>
                    <a:pt x="3527730" y="1678333"/>
                  </a:lnTo>
                  <a:lnTo>
                    <a:pt x="3468608" y="1727421"/>
                  </a:lnTo>
                  <a:lnTo>
                    <a:pt x="3425756" y="1758127"/>
                  </a:lnTo>
                  <a:lnTo>
                    <a:pt x="3381654" y="1786367"/>
                  </a:lnTo>
                  <a:lnTo>
                    <a:pt x="3336445" y="1812245"/>
                  </a:lnTo>
                  <a:lnTo>
                    <a:pt x="3290273" y="1835866"/>
                  </a:lnTo>
                  <a:lnTo>
                    <a:pt x="3243281" y="1857333"/>
                  </a:lnTo>
                  <a:lnTo>
                    <a:pt x="3195613" y="1876749"/>
                  </a:lnTo>
                  <a:lnTo>
                    <a:pt x="3147412" y="1894219"/>
                  </a:lnTo>
                  <a:lnTo>
                    <a:pt x="3098823" y="1909846"/>
                  </a:lnTo>
                  <a:lnTo>
                    <a:pt x="3049988" y="1923733"/>
                  </a:lnTo>
                  <a:lnTo>
                    <a:pt x="3001050" y="1935986"/>
                  </a:lnTo>
                  <a:lnTo>
                    <a:pt x="2952155" y="1946706"/>
                  </a:lnTo>
                  <a:lnTo>
                    <a:pt x="2903444" y="1955999"/>
                  </a:lnTo>
                  <a:lnTo>
                    <a:pt x="2855062" y="1963967"/>
                  </a:lnTo>
                  <a:lnTo>
                    <a:pt x="2807152" y="1970715"/>
                  </a:lnTo>
                  <a:lnTo>
                    <a:pt x="2759857" y="1976346"/>
                  </a:lnTo>
                  <a:lnTo>
                    <a:pt x="2713322" y="1980965"/>
                  </a:lnTo>
                  <a:lnTo>
                    <a:pt x="2667689" y="1984673"/>
                  </a:lnTo>
                  <a:lnTo>
                    <a:pt x="2623102" y="1987577"/>
                  </a:lnTo>
                  <a:lnTo>
                    <a:pt x="2579705" y="1989778"/>
                  </a:lnTo>
                  <a:lnTo>
                    <a:pt x="2537642" y="1991382"/>
                  </a:lnTo>
                  <a:lnTo>
                    <a:pt x="2497054" y="1992491"/>
                  </a:lnTo>
                  <a:lnTo>
                    <a:pt x="2446506" y="1993375"/>
                  </a:lnTo>
                  <a:lnTo>
                    <a:pt x="2395757" y="1993853"/>
                  </a:lnTo>
                  <a:lnTo>
                    <a:pt x="2345030" y="1994029"/>
                  </a:lnTo>
                  <a:lnTo>
                    <a:pt x="2143730" y="1993737"/>
                  </a:lnTo>
                  <a:lnTo>
                    <a:pt x="2093106" y="1993927"/>
                  </a:lnTo>
                  <a:lnTo>
                    <a:pt x="2042382" y="1994433"/>
                  </a:lnTo>
                  <a:lnTo>
                    <a:pt x="1991595" y="1995358"/>
                  </a:lnTo>
                  <a:lnTo>
                    <a:pt x="1940784" y="1996808"/>
                  </a:lnTo>
                  <a:lnTo>
                    <a:pt x="1889987" y="1998889"/>
                  </a:lnTo>
                  <a:lnTo>
                    <a:pt x="1839240" y="2001705"/>
                  </a:lnTo>
                  <a:lnTo>
                    <a:pt x="1788583" y="2005362"/>
                  </a:lnTo>
                  <a:lnTo>
                    <a:pt x="1738052" y="2009964"/>
                  </a:lnTo>
                  <a:lnTo>
                    <a:pt x="1687685" y="2015617"/>
                  </a:lnTo>
                  <a:lnTo>
                    <a:pt x="1637520" y="2022425"/>
                  </a:lnTo>
                  <a:lnTo>
                    <a:pt x="1587595" y="2030495"/>
                  </a:lnTo>
                  <a:lnTo>
                    <a:pt x="1537947" y="2039931"/>
                  </a:lnTo>
                  <a:lnTo>
                    <a:pt x="1488615" y="2050838"/>
                  </a:lnTo>
                  <a:lnTo>
                    <a:pt x="1439636" y="2063321"/>
                  </a:lnTo>
                  <a:lnTo>
                    <a:pt x="1390530" y="2077595"/>
                  </a:lnTo>
                  <a:lnTo>
                    <a:pt x="1341665" y="2093445"/>
                  </a:lnTo>
                  <a:lnTo>
                    <a:pt x="1293047" y="2110699"/>
                  </a:lnTo>
                  <a:lnTo>
                    <a:pt x="1244678" y="2129186"/>
                  </a:lnTo>
                  <a:lnTo>
                    <a:pt x="1196565" y="2148734"/>
                  </a:lnTo>
                  <a:lnTo>
                    <a:pt x="1148711" y="2169172"/>
                  </a:lnTo>
                  <a:lnTo>
                    <a:pt x="1101121" y="2190329"/>
                  </a:lnTo>
                  <a:lnTo>
                    <a:pt x="1053799" y="2212033"/>
                  </a:lnTo>
                  <a:lnTo>
                    <a:pt x="773862" y="2345079"/>
                  </a:lnTo>
                  <a:lnTo>
                    <a:pt x="726903" y="2366606"/>
                  </a:lnTo>
                  <a:lnTo>
                    <a:pt x="679711" y="2387563"/>
                  </a:lnTo>
                  <a:lnTo>
                    <a:pt x="632271" y="2407787"/>
                  </a:lnTo>
                  <a:lnTo>
                    <a:pt x="584569" y="2427114"/>
                  </a:lnTo>
                  <a:lnTo>
                    <a:pt x="536591" y="2445382"/>
                  </a:lnTo>
                  <a:lnTo>
                    <a:pt x="488321" y="2462428"/>
                  </a:lnTo>
                  <a:lnTo>
                    <a:pt x="439746" y="2478087"/>
                  </a:lnTo>
                  <a:lnTo>
                    <a:pt x="390851" y="2492196"/>
                  </a:lnTo>
                  <a:lnTo>
                    <a:pt x="341621" y="2504593"/>
                  </a:lnTo>
                  <a:lnTo>
                    <a:pt x="292042" y="2515115"/>
                  </a:lnTo>
                  <a:lnTo>
                    <a:pt x="242099" y="2523597"/>
                  </a:lnTo>
                  <a:lnTo>
                    <a:pt x="191777" y="2529876"/>
                  </a:lnTo>
                  <a:lnTo>
                    <a:pt x="141063" y="2533790"/>
                  </a:lnTo>
                  <a:lnTo>
                    <a:pt x="89941" y="2535175"/>
                  </a:lnTo>
                  <a:lnTo>
                    <a:pt x="38398" y="2533867"/>
                  </a:lnTo>
                  <a:lnTo>
                    <a:pt x="0" y="2530750"/>
                  </a:lnTo>
                  <a:lnTo>
                    <a:pt x="0" y="2499570"/>
                  </a:lnTo>
                  <a:close/>
                </a:path>
              </a:pathLst>
            </a:custGeom>
            <a:solidFill>
              <a:srgbClr val="AF5737"/>
            </a:solidFill>
          </p:spPr>
          <p:txBody>
            <a:bodyPr wrap="square" lIns="0" tIns="0" rIns="0" bIns="0" rtlCol="0"/>
            <a:lstStyle/>
            <a:p>
              <a:endParaRPr/>
            </a:p>
          </p:txBody>
        </p:sp>
      </p:grpSp>
      <p:grpSp>
        <p:nvGrpSpPr>
          <p:cNvPr id="10" name="object 10"/>
          <p:cNvGrpSpPr/>
          <p:nvPr/>
        </p:nvGrpSpPr>
        <p:grpSpPr>
          <a:xfrm>
            <a:off x="1028700" y="9435489"/>
            <a:ext cx="3065780" cy="752475"/>
            <a:chOff x="1028700" y="9435489"/>
            <a:chExt cx="3065780" cy="752475"/>
          </a:xfrm>
        </p:grpSpPr>
        <p:pic>
          <p:nvPicPr>
            <p:cNvPr id="11" name="object 11"/>
            <p:cNvPicPr/>
            <p:nvPr/>
          </p:nvPicPr>
          <p:blipFill>
            <a:blip r:embed="rId2" cstate="print"/>
            <a:stretch>
              <a:fillRect/>
            </a:stretch>
          </p:blipFill>
          <p:spPr>
            <a:xfrm>
              <a:off x="1028700" y="9435489"/>
              <a:ext cx="1571624" cy="752474"/>
            </a:xfrm>
            <a:prstGeom prst="rect">
              <a:avLst/>
            </a:prstGeom>
          </p:spPr>
        </p:pic>
        <p:pic>
          <p:nvPicPr>
            <p:cNvPr id="12" name="object 12"/>
            <p:cNvPicPr/>
            <p:nvPr/>
          </p:nvPicPr>
          <p:blipFill>
            <a:blip r:embed="rId3" cstate="print"/>
            <a:stretch>
              <a:fillRect/>
            </a:stretch>
          </p:blipFill>
          <p:spPr>
            <a:xfrm>
              <a:off x="2599053" y="9736203"/>
              <a:ext cx="1495424" cy="304799"/>
            </a:xfrm>
            <a:prstGeom prst="rect">
              <a:avLst/>
            </a:prstGeom>
          </p:spPr>
        </p:pic>
      </p:grpSp>
      <p:sp>
        <p:nvSpPr>
          <p:cNvPr id="13" name="object 13"/>
          <p:cNvSpPr txBox="1">
            <a:spLocks noGrp="1"/>
          </p:cNvSpPr>
          <p:nvPr>
            <p:ph type="title"/>
          </p:nvPr>
        </p:nvSpPr>
        <p:spPr>
          <a:xfrm>
            <a:off x="3789012" y="152955"/>
            <a:ext cx="13584587" cy="874598"/>
          </a:xfrm>
          <a:prstGeom prst="rect">
            <a:avLst/>
          </a:prstGeom>
        </p:spPr>
        <p:txBody>
          <a:bodyPr vert="horz" wrap="square" lIns="0" tIns="12700" rIns="0" bIns="0" rtlCol="0">
            <a:spAutoFit/>
          </a:bodyPr>
          <a:lstStyle/>
          <a:p>
            <a:pPr marL="12700">
              <a:lnSpc>
                <a:spcPct val="100000"/>
              </a:lnSpc>
              <a:spcBef>
                <a:spcPts val="100"/>
              </a:spcBef>
            </a:pPr>
            <a:r>
              <a:rPr lang="en-GB" spc="-35" dirty="0"/>
              <a:t>The learner is expected to be able to </a:t>
            </a:r>
            <a:r>
              <a:rPr lang="en-GB" spc="-35" dirty="0" err="1"/>
              <a:t>analyze</a:t>
            </a:r>
            <a:r>
              <a:rPr lang="en-GB" spc="-35" dirty="0"/>
              <a:t>, evaluate, consider the surrounding business environment</a:t>
            </a:r>
            <a:endParaRPr lang="en-GB" spc="60" dirty="0"/>
          </a:p>
        </p:txBody>
      </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4" name="object 4"/>
          <p:cNvSpPr txBox="1"/>
          <p:nvPr/>
        </p:nvSpPr>
        <p:spPr>
          <a:xfrm>
            <a:off x="5911355" y="3533802"/>
            <a:ext cx="6465570" cy="1549400"/>
          </a:xfrm>
          <a:prstGeom prst="rect">
            <a:avLst/>
          </a:prstGeom>
        </p:spPr>
        <p:txBody>
          <a:bodyPr vert="horz" wrap="square" lIns="0" tIns="12700" rIns="0" bIns="0" rtlCol="0">
            <a:spAutoFit/>
          </a:bodyPr>
          <a:lstStyle/>
          <a:p>
            <a:pPr marL="12700">
              <a:lnSpc>
                <a:spcPct val="100000"/>
              </a:lnSpc>
              <a:spcBef>
                <a:spcPts val="100"/>
              </a:spcBef>
            </a:pPr>
            <a:r>
              <a:rPr sz="10000" spc="20" dirty="0">
                <a:latin typeface="Tahoma"/>
                <a:cs typeface="Tahoma"/>
              </a:rPr>
              <a:t>Thank</a:t>
            </a:r>
            <a:r>
              <a:rPr sz="10000" spc="-204" dirty="0">
                <a:latin typeface="Tahoma"/>
                <a:cs typeface="Tahoma"/>
              </a:rPr>
              <a:t> </a:t>
            </a:r>
            <a:r>
              <a:rPr sz="10000" spc="60" dirty="0">
                <a:latin typeface="Tahoma"/>
                <a:cs typeface="Tahoma"/>
              </a:rPr>
              <a:t>You!</a:t>
            </a:r>
            <a:endParaRPr sz="10000">
              <a:latin typeface="Tahoma"/>
              <a:cs typeface="Tahoma"/>
            </a:endParaRPr>
          </a:p>
        </p:txBody>
      </p:sp>
      <p:sp>
        <p:nvSpPr>
          <p:cNvPr id="5" name="object 5"/>
          <p:cNvSpPr txBox="1"/>
          <p:nvPr/>
        </p:nvSpPr>
        <p:spPr>
          <a:xfrm>
            <a:off x="5632746" y="5526087"/>
            <a:ext cx="7022465" cy="482600"/>
          </a:xfrm>
          <a:prstGeom prst="rect">
            <a:avLst/>
          </a:prstGeom>
        </p:spPr>
        <p:txBody>
          <a:bodyPr vert="horz" wrap="square" lIns="0" tIns="12700" rIns="0" bIns="0" rtlCol="0">
            <a:spAutoFit/>
          </a:bodyPr>
          <a:lstStyle/>
          <a:p>
            <a:pPr marL="12700">
              <a:lnSpc>
                <a:spcPct val="100000"/>
              </a:lnSpc>
              <a:spcBef>
                <a:spcPts val="100"/>
              </a:spcBef>
            </a:pPr>
            <a:r>
              <a:rPr sz="3000" spc="-30" dirty="0">
                <a:latin typeface="Roboto"/>
                <a:cs typeface="Roboto"/>
              </a:rPr>
              <a:t>Do</a:t>
            </a:r>
            <a:r>
              <a:rPr sz="3000" spc="-15" dirty="0">
                <a:latin typeface="Roboto"/>
                <a:cs typeface="Roboto"/>
              </a:rPr>
              <a:t> </a:t>
            </a:r>
            <a:r>
              <a:rPr sz="3000" spc="-45" dirty="0">
                <a:latin typeface="Roboto"/>
                <a:cs typeface="Roboto"/>
              </a:rPr>
              <a:t>you</a:t>
            </a:r>
            <a:r>
              <a:rPr sz="3000" spc="-15" dirty="0">
                <a:latin typeface="Roboto"/>
                <a:cs typeface="Roboto"/>
              </a:rPr>
              <a:t> </a:t>
            </a:r>
            <a:r>
              <a:rPr sz="3000" spc="-30" dirty="0">
                <a:latin typeface="Roboto"/>
                <a:cs typeface="Roboto"/>
              </a:rPr>
              <a:t>have</a:t>
            </a:r>
            <a:r>
              <a:rPr sz="3000" spc="-10" dirty="0">
                <a:latin typeface="Roboto"/>
                <a:cs typeface="Roboto"/>
              </a:rPr>
              <a:t> </a:t>
            </a:r>
            <a:r>
              <a:rPr sz="3000" spc="-55" dirty="0">
                <a:latin typeface="Roboto"/>
                <a:cs typeface="Roboto"/>
              </a:rPr>
              <a:t>any</a:t>
            </a:r>
            <a:r>
              <a:rPr sz="3000" spc="-15" dirty="0">
                <a:latin typeface="Roboto"/>
                <a:cs typeface="Roboto"/>
              </a:rPr>
              <a:t> </a:t>
            </a:r>
            <a:r>
              <a:rPr sz="3000" spc="-20" dirty="0">
                <a:latin typeface="Roboto"/>
                <a:cs typeface="Roboto"/>
              </a:rPr>
              <a:t>questions</a:t>
            </a:r>
            <a:r>
              <a:rPr sz="3000" spc="-15" dirty="0">
                <a:latin typeface="Roboto"/>
                <a:cs typeface="Roboto"/>
              </a:rPr>
              <a:t> </a:t>
            </a:r>
            <a:r>
              <a:rPr sz="3000" spc="5" dirty="0">
                <a:latin typeface="Roboto"/>
                <a:cs typeface="Roboto"/>
              </a:rPr>
              <a:t>before</a:t>
            </a:r>
            <a:r>
              <a:rPr sz="3000" spc="-10" dirty="0">
                <a:latin typeface="Roboto"/>
                <a:cs typeface="Roboto"/>
              </a:rPr>
              <a:t> </a:t>
            </a:r>
            <a:r>
              <a:rPr sz="3000" dirty="0">
                <a:latin typeface="Roboto"/>
                <a:cs typeface="Roboto"/>
              </a:rPr>
              <a:t>we</a:t>
            </a:r>
            <a:r>
              <a:rPr sz="3000" spc="-15" dirty="0">
                <a:latin typeface="Roboto"/>
                <a:cs typeface="Roboto"/>
              </a:rPr>
              <a:t> </a:t>
            </a:r>
            <a:r>
              <a:rPr sz="3000" spc="-10" dirty="0">
                <a:latin typeface="Roboto"/>
                <a:cs typeface="Roboto"/>
              </a:rPr>
              <a:t>go?</a:t>
            </a:r>
            <a:endParaRPr sz="3000">
              <a:latin typeface="Roboto"/>
              <a:cs typeface="Roboto"/>
            </a:endParaRPr>
          </a:p>
        </p:txBody>
      </p:sp>
      <p:grpSp>
        <p:nvGrpSpPr>
          <p:cNvPr id="6" name="object 6"/>
          <p:cNvGrpSpPr/>
          <p:nvPr/>
        </p:nvGrpSpPr>
        <p:grpSpPr>
          <a:xfrm>
            <a:off x="0" y="7452632"/>
            <a:ext cx="4157345" cy="2834640"/>
            <a:chOff x="0" y="7452632"/>
            <a:chExt cx="4157345" cy="2834640"/>
          </a:xfrm>
        </p:grpSpPr>
        <p:sp>
          <p:nvSpPr>
            <p:cNvPr id="7" name="object 7"/>
            <p:cNvSpPr/>
            <p:nvPr/>
          </p:nvSpPr>
          <p:spPr>
            <a:xfrm>
              <a:off x="0" y="7795770"/>
              <a:ext cx="4157345" cy="2491740"/>
            </a:xfrm>
            <a:custGeom>
              <a:avLst/>
              <a:gdLst/>
              <a:ahLst/>
              <a:cxnLst/>
              <a:rect l="l" t="t" r="r" b="b"/>
              <a:pathLst>
                <a:path w="4157345" h="2491740">
                  <a:moveTo>
                    <a:pt x="4156955" y="2491229"/>
                  </a:moveTo>
                  <a:lnTo>
                    <a:pt x="0" y="2491229"/>
                  </a:lnTo>
                  <a:lnTo>
                    <a:pt x="0" y="724566"/>
                  </a:lnTo>
                  <a:lnTo>
                    <a:pt x="7958" y="716032"/>
                  </a:lnTo>
                  <a:lnTo>
                    <a:pt x="40789" y="682341"/>
                  </a:lnTo>
                  <a:lnTo>
                    <a:pt x="74088" y="649691"/>
                  </a:lnTo>
                  <a:lnTo>
                    <a:pt x="107843" y="618116"/>
                  </a:lnTo>
                  <a:lnTo>
                    <a:pt x="142047" y="587652"/>
                  </a:lnTo>
                  <a:lnTo>
                    <a:pt x="176688" y="558332"/>
                  </a:lnTo>
                  <a:lnTo>
                    <a:pt x="211757" y="530191"/>
                  </a:lnTo>
                  <a:lnTo>
                    <a:pt x="247244" y="503265"/>
                  </a:lnTo>
                  <a:lnTo>
                    <a:pt x="283140" y="477587"/>
                  </a:lnTo>
                  <a:lnTo>
                    <a:pt x="319435" y="453193"/>
                  </a:lnTo>
                  <a:lnTo>
                    <a:pt x="356119" y="430116"/>
                  </a:lnTo>
                  <a:lnTo>
                    <a:pt x="393182" y="408392"/>
                  </a:lnTo>
                  <a:lnTo>
                    <a:pt x="430615" y="388054"/>
                  </a:lnTo>
                  <a:lnTo>
                    <a:pt x="468407" y="369139"/>
                  </a:lnTo>
                  <a:lnTo>
                    <a:pt x="506549" y="351679"/>
                  </a:lnTo>
                  <a:lnTo>
                    <a:pt x="545032" y="335711"/>
                  </a:lnTo>
                  <a:lnTo>
                    <a:pt x="591594" y="318075"/>
                  </a:lnTo>
                  <a:lnTo>
                    <a:pt x="638484" y="301636"/>
                  </a:lnTo>
                  <a:lnTo>
                    <a:pt x="685683" y="286326"/>
                  </a:lnTo>
                  <a:lnTo>
                    <a:pt x="733173" y="272077"/>
                  </a:lnTo>
                  <a:lnTo>
                    <a:pt x="780935" y="258820"/>
                  </a:lnTo>
                  <a:lnTo>
                    <a:pt x="828952" y="246486"/>
                  </a:lnTo>
                  <a:lnTo>
                    <a:pt x="877204" y="235008"/>
                  </a:lnTo>
                  <a:lnTo>
                    <a:pt x="925673" y="224317"/>
                  </a:lnTo>
                  <a:lnTo>
                    <a:pt x="974342" y="214343"/>
                  </a:lnTo>
                  <a:lnTo>
                    <a:pt x="1023190" y="205020"/>
                  </a:lnTo>
                  <a:lnTo>
                    <a:pt x="1072201" y="196278"/>
                  </a:lnTo>
                  <a:lnTo>
                    <a:pt x="1170636" y="180264"/>
                  </a:lnTo>
                  <a:lnTo>
                    <a:pt x="1666290" y="111799"/>
                  </a:lnTo>
                  <a:lnTo>
                    <a:pt x="1765087" y="96594"/>
                  </a:lnTo>
                  <a:lnTo>
                    <a:pt x="1814324" y="88357"/>
                  </a:lnTo>
                  <a:lnTo>
                    <a:pt x="2198981" y="18245"/>
                  </a:lnTo>
                  <a:lnTo>
                    <a:pt x="2204118" y="17453"/>
                  </a:lnTo>
                  <a:lnTo>
                    <a:pt x="2253023" y="10952"/>
                  </a:lnTo>
                  <a:lnTo>
                    <a:pt x="2301830" y="5729"/>
                  </a:lnTo>
                  <a:lnTo>
                    <a:pt x="2350484" y="2011"/>
                  </a:lnTo>
                  <a:lnTo>
                    <a:pt x="2398934" y="25"/>
                  </a:lnTo>
                  <a:lnTo>
                    <a:pt x="2447127" y="0"/>
                  </a:lnTo>
                  <a:lnTo>
                    <a:pt x="2495010" y="2161"/>
                  </a:lnTo>
                  <a:lnTo>
                    <a:pt x="2542530" y="6737"/>
                  </a:lnTo>
                  <a:lnTo>
                    <a:pt x="2589635" y="13956"/>
                  </a:lnTo>
                  <a:lnTo>
                    <a:pt x="2636272" y="24045"/>
                  </a:lnTo>
                  <a:lnTo>
                    <a:pt x="2682387" y="37231"/>
                  </a:lnTo>
                  <a:lnTo>
                    <a:pt x="2727929" y="53743"/>
                  </a:lnTo>
                  <a:lnTo>
                    <a:pt x="2771264" y="73021"/>
                  </a:lnTo>
                  <a:lnTo>
                    <a:pt x="2812614" y="94995"/>
                  </a:lnTo>
                  <a:lnTo>
                    <a:pt x="2852030" y="119526"/>
                  </a:lnTo>
                  <a:lnTo>
                    <a:pt x="2889559" y="146477"/>
                  </a:lnTo>
                  <a:lnTo>
                    <a:pt x="2925252" y="175710"/>
                  </a:lnTo>
                  <a:lnTo>
                    <a:pt x="2959156" y="207087"/>
                  </a:lnTo>
                  <a:lnTo>
                    <a:pt x="2991321" y="240471"/>
                  </a:lnTo>
                  <a:lnTo>
                    <a:pt x="3021797" y="275725"/>
                  </a:lnTo>
                  <a:lnTo>
                    <a:pt x="3050631" y="312710"/>
                  </a:lnTo>
                  <a:lnTo>
                    <a:pt x="3077873" y="351289"/>
                  </a:lnTo>
                  <a:lnTo>
                    <a:pt x="3103572" y="391325"/>
                  </a:lnTo>
                  <a:lnTo>
                    <a:pt x="3127777" y="432679"/>
                  </a:lnTo>
                  <a:lnTo>
                    <a:pt x="3150537" y="475215"/>
                  </a:lnTo>
                  <a:lnTo>
                    <a:pt x="3171900" y="518794"/>
                  </a:lnTo>
                  <a:lnTo>
                    <a:pt x="3191917" y="563279"/>
                  </a:lnTo>
                  <a:lnTo>
                    <a:pt x="3210635" y="608532"/>
                  </a:lnTo>
                  <a:lnTo>
                    <a:pt x="3228104" y="654416"/>
                  </a:lnTo>
                  <a:lnTo>
                    <a:pt x="3244373" y="700793"/>
                  </a:lnTo>
                  <a:lnTo>
                    <a:pt x="3259490" y="747525"/>
                  </a:lnTo>
                  <a:lnTo>
                    <a:pt x="3273506" y="794475"/>
                  </a:lnTo>
                  <a:lnTo>
                    <a:pt x="3286468" y="841505"/>
                  </a:lnTo>
                  <a:lnTo>
                    <a:pt x="3298426" y="888478"/>
                  </a:lnTo>
                  <a:lnTo>
                    <a:pt x="3309428" y="935255"/>
                  </a:lnTo>
                  <a:lnTo>
                    <a:pt x="3320252" y="984185"/>
                  </a:lnTo>
                  <a:lnTo>
                    <a:pt x="3330766" y="1033406"/>
                  </a:lnTo>
                  <a:lnTo>
                    <a:pt x="3341096" y="1082840"/>
                  </a:lnTo>
                  <a:lnTo>
                    <a:pt x="3351369" y="1132414"/>
                  </a:lnTo>
                  <a:lnTo>
                    <a:pt x="3361710" y="1182049"/>
                  </a:lnTo>
                  <a:lnTo>
                    <a:pt x="3372247" y="1231671"/>
                  </a:lnTo>
                  <a:lnTo>
                    <a:pt x="3383106" y="1281202"/>
                  </a:lnTo>
                  <a:lnTo>
                    <a:pt x="3394413" y="1330567"/>
                  </a:lnTo>
                  <a:lnTo>
                    <a:pt x="3406294" y="1379690"/>
                  </a:lnTo>
                  <a:lnTo>
                    <a:pt x="3418877" y="1428494"/>
                  </a:lnTo>
                  <a:lnTo>
                    <a:pt x="3432287" y="1476903"/>
                  </a:lnTo>
                  <a:lnTo>
                    <a:pt x="3446652" y="1524841"/>
                  </a:lnTo>
                  <a:lnTo>
                    <a:pt x="3462097" y="1572232"/>
                  </a:lnTo>
                  <a:lnTo>
                    <a:pt x="3478748" y="1618999"/>
                  </a:lnTo>
                  <a:lnTo>
                    <a:pt x="3496733" y="1665067"/>
                  </a:lnTo>
                  <a:lnTo>
                    <a:pt x="3516178" y="1710359"/>
                  </a:lnTo>
                  <a:lnTo>
                    <a:pt x="3537208" y="1754799"/>
                  </a:lnTo>
                  <a:lnTo>
                    <a:pt x="3559952" y="1798311"/>
                  </a:lnTo>
                  <a:lnTo>
                    <a:pt x="3584534" y="1840819"/>
                  </a:lnTo>
                  <a:lnTo>
                    <a:pt x="3611082" y="1882246"/>
                  </a:lnTo>
                  <a:lnTo>
                    <a:pt x="3639721" y="1922517"/>
                  </a:lnTo>
                  <a:lnTo>
                    <a:pt x="3670579" y="1961555"/>
                  </a:lnTo>
                  <a:lnTo>
                    <a:pt x="3704680" y="2000354"/>
                  </a:lnTo>
                  <a:lnTo>
                    <a:pt x="3740500" y="2037558"/>
                  </a:lnTo>
                  <a:lnTo>
                    <a:pt x="3777636" y="2073540"/>
                  </a:lnTo>
                  <a:lnTo>
                    <a:pt x="3815681" y="2108673"/>
                  </a:lnTo>
                  <a:lnTo>
                    <a:pt x="3892881" y="2177884"/>
                  </a:lnTo>
                  <a:lnTo>
                    <a:pt x="3931225" y="2212709"/>
                  </a:lnTo>
                  <a:lnTo>
                    <a:pt x="3968859" y="2248177"/>
                  </a:lnTo>
                  <a:lnTo>
                    <a:pt x="4005377" y="2284660"/>
                  </a:lnTo>
                  <a:lnTo>
                    <a:pt x="4040375" y="2322533"/>
                  </a:lnTo>
                  <a:lnTo>
                    <a:pt x="4073447" y="2362168"/>
                  </a:lnTo>
                  <a:lnTo>
                    <a:pt x="4101688" y="2400201"/>
                  </a:lnTo>
                  <a:lnTo>
                    <a:pt x="4127509" y="2439348"/>
                  </a:lnTo>
                  <a:lnTo>
                    <a:pt x="4150957" y="2479540"/>
                  </a:lnTo>
                  <a:lnTo>
                    <a:pt x="4156955" y="2491229"/>
                  </a:lnTo>
                  <a:close/>
                </a:path>
                <a:path w="4157345" h="2491740">
                  <a:moveTo>
                    <a:pt x="2198981" y="18245"/>
                  </a:moveTo>
                  <a:lnTo>
                    <a:pt x="1863430" y="79607"/>
                  </a:lnTo>
                  <a:lnTo>
                    <a:pt x="2106220" y="33375"/>
                  </a:lnTo>
                  <a:lnTo>
                    <a:pt x="2155165" y="25003"/>
                  </a:lnTo>
                  <a:lnTo>
                    <a:pt x="2198981" y="18245"/>
                  </a:lnTo>
                  <a:close/>
                </a:path>
              </a:pathLst>
            </a:custGeom>
            <a:solidFill>
              <a:srgbClr val="C79D8A"/>
            </a:solidFill>
          </p:spPr>
          <p:txBody>
            <a:bodyPr wrap="square" lIns="0" tIns="0" rIns="0" bIns="0" rtlCol="0"/>
            <a:lstStyle/>
            <a:p>
              <a:endParaRPr/>
            </a:p>
          </p:txBody>
        </p:sp>
        <p:sp>
          <p:nvSpPr>
            <p:cNvPr id="8" name="object 8"/>
            <p:cNvSpPr/>
            <p:nvPr/>
          </p:nvSpPr>
          <p:spPr>
            <a:xfrm>
              <a:off x="0" y="7452632"/>
              <a:ext cx="4067810" cy="2834640"/>
            </a:xfrm>
            <a:custGeom>
              <a:avLst/>
              <a:gdLst/>
              <a:ahLst/>
              <a:cxnLst/>
              <a:rect l="l" t="t" r="r" b="b"/>
              <a:pathLst>
                <a:path w="4067810" h="2834640">
                  <a:moveTo>
                    <a:pt x="0" y="769295"/>
                  </a:moveTo>
                  <a:lnTo>
                    <a:pt x="0" y="589515"/>
                  </a:lnTo>
                  <a:lnTo>
                    <a:pt x="16335" y="523988"/>
                  </a:lnTo>
                  <a:lnTo>
                    <a:pt x="31103" y="477308"/>
                  </a:lnTo>
                  <a:lnTo>
                    <a:pt x="47846" y="432585"/>
                  </a:lnTo>
                  <a:lnTo>
                    <a:pt x="66524" y="389851"/>
                  </a:lnTo>
                  <a:lnTo>
                    <a:pt x="87096" y="349142"/>
                  </a:lnTo>
                  <a:lnTo>
                    <a:pt x="109521" y="310492"/>
                  </a:lnTo>
                  <a:lnTo>
                    <a:pt x="133758" y="273935"/>
                  </a:lnTo>
                  <a:lnTo>
                    <a:pt x="159767" y="239505"/>
                  </a:lnTo>
                  <a:lnTo>
                    <a:pt x="187507" y="207236"/>
                  </a:lnTo>
                  <a:lnTo>
                    <a:pt x="216936" y="177163"/>
                  </a:lnTo>
                  <a:lnTo>
                    <a:pt x="248015" y="149320"/>
                  </a:lnTo>
                  <a:lnTo>
                    <a:pt x="280702" y="123741"/>
                  </a:lnTo>
                  <a:lnTo>
                    <a:pt x="314957" y="100460"/>
                  </a:lnTo>
                  <a:lnTo>
                    <a:pt x="350738" y="79511"/>
                  </a:lnTo>
                  <a:lnTo>
                    <a:pt x="388005" y="60929"/>
                  </a:lnTo>
                  <a:lnTo>
                    <a:pt x="426717" y="44749"/>
                  </a:lnTo>
                  <a:lnTo>
                    <a:pt x="466834" y="31003"/>
                  </a:lnTo>
                  <a:lnTo>
                    <a:pt x="508314" y="19727"/>
                  </a:lnTo>
                  <a:lnTo>
                    <a:pt x="551117" y="10954"/>
                  </a:lnTo>
                  <a:lnTo>
                    <a:pt x="595201" y="4719"/>
                  </a:lnTo>
                  <a:lnTo>
                    <a:pt x="640527" y="1056"/>
                  </a:lnTo>
                  <a:lnTo>
                    <a:pt x="687053" y="0"/>
                  </a:lnTo>
                  <a:lnTo>
                    <a:pt x="734738" y="1583"/>
                  </a:lnTo>
                  <a:lnTo>
                    <a:pt x="759924" y="3781"/>
                  </a:lnTo>
                  <a:lnTo>
                    <a:pt x="548743" y="42399"/>
                  </a:lnTo>
                  <a:lnTo>
                    <a:pt x="497858" y="53831"/>
                  </a:lnTo>
                  <a:lnTo>
                    <a:pt x="449744" y="68871"/>
                  </a:lnTo>
                  <a:lnTo>
                    <a:pt x="404358" y="87314"/>
                  </a:lnTo>
                  <a:lnTo>
                    <a:pt x="361659" y="108958"/>
                  </a:lnTo>
                  <a:lnTo>
                    <a:pt x="321605" y="133601"/>
                  </a:lnTo>
                  <a:lnTo>
                    <a:pt x="284153" y="161039"/>
                  </a:lnTo>
                  <a:lnTo>
                    <a:pt x="249263" y="191069"/>
                  </a:lnTo>
                  <a:lnTo>
                    <a:pt x="216892" y="223489"/>
                  </a:lnTo>
                  <a:lnTo>
                    <a:pt x="186998" y="258095"/>
                  </a:lnTo>
                  <a:lnTo>
                    <a:pt x="159540" y="294685"/>
                  </a:lnTo>
                  <a:lnTo>
                    <a:pt x="134475" y="333055"/>
                  </a:lnTo>
                  <a:lnTo>
                    <a:pt x="111762" y="373003"/>
                  </a:lnTo>
                  <a:lnTo>
                    <a:pt x="91359" y="414326"/>
                  </a:lnTo>
                  <a:lnTo>
                    <a:pt x="73223" y="456821"/>
                  </a:lnTo>
                  <a:lnTo>
                    <a:pt x="57314" y="500285"/>
                  </a:lnTo>
                  <a:lnTo>
                    <a:pt x="43589" y="544515"/>
                  </a:lnTo>
                  <a:lnTo>
                    <a:pt x="32006" y="589307"/>
                  </a:lnTo>
                  <a:lnTo>
                    <a:pt x="22523" y="634461"/>
                  </a:lnTo>
                  <a:lnTo>
                    <a:pt x="15099" y="679771"/>
                  </a:lnTo>
                  <a:lnTo>
                    <a:pt x="7359" y="729386"/>
                  </a:lnTo>
                  <a:lnTo>
                    <a:pt x="0" y="769295"/>
                  </a:lnTo>
                  <a:close/>
                </a:path>
                <a:path w="4067810" h="2834640">
                  <a:moveTo>
                    <a:pt x="4067196" y="2834367"/>
                  </a:moveTo>
                  <a:lnTo>
                    <a:pt x="4036002" y="2834367"/>
                  </a:lnTo>
                  <a:lnTo>
                    <a:pt x="4033262" y="2802975"/>
                  </a:lnTo>
                  <a:lnTo>
                    <a:pt x="4029150" y="2761586"/>
                  </a:lnTo>
                  <a:lnTo>
                    <a:pt x="4024277" y="2718725"/>
                  </a:lnTo>
                  <a:lnTo>
                    <a:pt x="4018527" y="2674575"/>
                  </a:lnTo>
                  <a:lnTo>
                    <a:pt x="4011783" y="2629321"/>
                  </a:lnTo>
                  <a:lnTo>
                    <a:pt x="4003927" y="2583148"/>
                  </a:lnTo>
                  <a:lnTo>
                    <a:pt x="3994844" y="2536239"/>
                  </a:lnTo>
                  <a:lnTo>
                    <a:pt x="3984417" y="2488780"/>
                  </a:lnTo>
                  <a:lnTo>
                    <a:pt x="3972529" y="2440953"/>
                  </a:lnTo>
                  <a:lnTo>
                    <a:pt x="3959064" y="2392944"/>
                  </a:lnTo>
                  <a:lnTo>
                    <a:pt x="3943904" y="2344937"/>
                  </a:lnTo>
                  <a:lnTo>
                    <a:pt x="3926933" y="2297115"/>
                  </a:lnTo>
                  <a:lnTo>
                    <a:pt x="3908035" y="2249664"/>
                  </a:lnTo>
                  <a:lnTo>
                    <a:pt x="3887092" y="2202768"/>
                  </a:lnTo>
                  <a:lnTo>
                    <a:pt x="3863989" y="2156611"/>
                  </a:lnTo>
                  <a:lnTo>
                    <a:pt x="3838608" y="2111376"/>
                  </a:lnTo>
                  <a:lnTo>
                    <a:pt x="3810833" y="2067250"/>
                  </a:lnTo>
                  <a:lnTo>
                    <a:pt x="3780547" y="2024415"/>
                  </a:lnTo>
                  <a:lnTo>
                    <a:pt x="3747633" y="1983056"/>
                  </a:lnTo>
                  <a:lnTo>
                    <a:pt x="3714269" y="1945589"/>
                  </a:lnTo>
                  <a:lnTo>
                    <a:pt x="3679409" y="1910270"/>
                  </a:lnTo>
                  <a:lnTo>
                    <a:pt x="3643122" y="1876965"/>
                  </a:lnTo>
                  <a:lnTo>
                    <a:pt x="3605479" y="1845540"/>
                  </a:lnTo>
                  <a:lnTo>
                    <a:pt x="3566550" y="1815863"/>
                  </a:lnTo>
                  <a:lnTo>
                    <a:pt x="3526405" y="1787800"/>
                  </a:lnTo>
                  <a:lnTo>
                    <a:pt x="3485114" y="1761217"/>
                  </a:lnTo>
                  <a:lnTo>
                    <a:pt x="3442746" y="1735982"/>
                  </a:lnTo>
                  <a:lnTo>
                    <a:pt x="3399373" y="1711962"/>
                  </a:lnTo>
                  <a:lnTo>
                    <a:pt x="3355064" y="1689022"/>
                  </a:lnTo>
                  <a:lnTo>
                    <a:pt x="3309890" y="1667031"/>
                  </a:lnTo>
                  <a:lnTo>
                    <a:pt x="3263919" y="1645854"/>
                  </a:lnTo>
                  <a:lnTo>
                    <a:pt x="3217223" y="1625358"/>
                  </a:lnTo>
                  <a:lnTo>
                    <a:pt x="3169871" y="1605411"/>
                  </a:lnTo>
                  <a:lnTo>
                    <a:pt x="3121934" y="1585878"/>
                  </a:lnTo>
                  <a:lnTo>
                    <a:pt x="2829574" y="1471299"/>
                  </a:lnTo>
                  <a:lnTo>
                    <a:pt x="2780973" y="1451472"/>
                  </a:lnTo>
                  <a:lnTo>
                    <a:pt x="2732567" y="1431057"/>
                  </a:lnTo>
                  <a:lnTo>
                    <a:pt x="2684480" y="1409936"/>
                  </a:lnTo>
                  <a:lnTo>
                    <a:pt x="2636834" y="1387989"/>
                  </a:lnTo>
                  <a:lnTo>
                    <a:pt x="2589754" y="1365099"/>
                  </a:lnTo>
                  <a:lnTo>
                    <a:pt x="2543362" y="1341147"/>
                  </a:lnTo>
                  <a:lnTo>
                    <a:pt x="2497783" y="1316015"/>
                  </a:lnTo>
                  <a:lnTo>
                    <a:pt x="2453140" y="1289583"/>
                  </a:lnTo>
                  <a:lnTo>
                    <a:pt x="2409876" y="1262010"/>
                  </a:lnTo>
                  <a:lnTo>
                    <a:pt x="2367566" y="1233113"/>
                  </a:lnTo>
                  <a:lnTo>
                    <a:pt x="2326158" y="1202991"/>
                  </a:lnTo>
                  <a:lnTo>
                    <a:pt x="2285596" y="1171743"/>
                  </a:lnTo>
                  <a:lnTo>
                    <a:pt x="2245828" y="1139467"/>
                  </a:lnTo>
                  <a:lnTo>
                    <a:pt x="2206799" y="1106263"/>
                  </a:lnTo>
                  <a:lnTo>
                    <a:pt x="2168456" y="1072228"/>
                  </a:lnTo>
                  <a:lnTo>
                    <a:pt x="2130744" y="1037462"/>
                  </a:lnTo>
                  <a:lnTo>
                    <a:pt x="2093610" y="1002063"/>
                  </a:lnTo>
                  <a:lnTo>
                    <a:pt x="2057001" y="966131"/>
                  </a:lnTo>
                  <a:lnTo>
                    <a:pt x="2020861" y="929764"/>
                  </a:lnTo>
                  <a:lnTo>
                    <a:pt x="1985138" y="893060"/>
                  </a:lnTo>
                  <a:lnTo>
                    <a:pt x="1949777" y="856119"/>
                  </a:lnTo>
                  <a:lnTo>
                    <a:pt x="1914724" y="819039"/>
                  </a:lnTo>
                  <a:lnTo>
                    <a:pt x="1776828" y="671639"/>
                  </a:lnTo>
                  <a:lnTo>
                    <a:pt x="1742094" y="634879"/>
                  </a:lnTo>
                  <a:lnTo>
                    <a:pt x="1707144" y="598328"/>
                  </a:lnTo>
                  <a:lnTo>
                    <a:pt x="1672056" y="562220"/>
                  </a:lnTo>
                  <a:lnTo>
                    <a:pt x="1642571" y="532482"/>
                  </a:lnTo>
                  <a:lnTo>
                    <a:pt x="1611615" y="501956"/>
                  </a:lnTo>
                  <a:lnTo>
                    <a:pt x="1579213" y="470841"/>
                  </a:lnTo>
                  <a:lnTo>
                    <a:pt x="1545395" y="439336"/>
                  </a:lnTo>
                  <a:lnTo>
                    <a:pt x="1510187" y="407640"/>
                  </a:lnTo>
                  <a:lnTo>
                    <a:pt x="1473616" y="375951"/>
                  </a:lnTo>
                  <a:lnTo>
                    <a:pt x="1435710" y="344468"/>
                  </a:lnTo>
                  <a:lnTo>
                    <a:pt x="1396495" y="313391"/>
                  </a:lnTo>
                  <a:lnTo>
                    <a:pt x="1356000" y="282918"/>
                  </a:lnTo>
                  <a:lnTo>
                    <a:pt x="1314251" y="253248"/>
                  </a:lnTo>
                  <a:lnTo>
                    <a:pt x="1271275" y="224579"/>
                  </a:lnTo>
                  <a:lnTo>
                    <a:pt x="1227100" y="197112"/>
                  </a:lnTo>
                  <a:lnTo>
                    <a:pt x="1181754" y="171043"/>
                  </a:lnTo>
                  <a:lnTo>
                    <a:pt x="1135263" y="146573"/>
                  </a:lnTo>
                  <a:lnTo>
                    <a:pt x="1087654" y="123900"/>
                  </a:lnTo>
                  <a:lnTo>
                    <a:pt x="1038955" y="103223"/>
                  </a:lnTo>
                  <a:lnTo>
                    <a:pt x="989193" y="84741"/>
                  </a:lnTo>
                  <a:lnTo>
                    <a:pt x="938395" y="68653"/>
                  </a:lnTo>
                  <a:lnTo>
                    <a:pt x="886589" y="55157"/>
                  </a:lnTo>
                  <a:lnTo>
                    <a:pt x="833802" y="44453"/>
                  </a:lnTo>
                  <a:lnTo>
                    <a:pt x="780060" y="36739"/>
                  </a:lnTo>
                  <a:lnTo>
                    <a:pt x="730084" y="32403"/>
                  </a:lnTo>
                  <a:lnTo>
                    <a:pt x="681988" y="30903"/>
                  </a:lnTo>
                  <a:lnTo>
                    <a:pt x="635748" y="32138"/>
                  </a:lnTo>
                  <a:lnTo>
                    <a:pt x="591341" y="36004"/>
                  </a:lnTo>
                  <a:lnTo>
                    <a:pt x="548743" y="42399"/>
                  </a:lnTo>
                  <a:lnTo>
                    <a:pt x="759924" y="3781"/>
                  </a:lnTo>
                  <a:lnTo>
                    <a:pt x="836175" y="13308"/>
                  </a:lnTo>
                  <a:lnTo>
                    <a:pt x="887888" y="23548"/>
                  </a:lnTo>
                  <a:lnTo>
                    <a:pt x="938659" y="36387"/>
                  </a:lnTo>
                  <a:lnTo>
                    <a:pt x="988465" y="51648"/>
                  </a:lnTo>
                  <a:lnTo>
                    <a:pt x="1037284" y="69157"/>
                  </a:lnTo>
                  <a:lnTo>
                    <a:pt x="1085092" y="88738"/>
                  </a:lnTo>
                  <a:lnTo>
                    <a:pt x="1131868" y="110214"/>
                  </a:lnTo>
                  <a:lnTo>
                    <a:pt x="1177589" y="133411"/>
                  </a:lnTo>
                  <a:lnTo>
                    <a:pt x="1222231" y="158153"/>
                  </a:lnTo>
                  <a:lnTo>
                    <a:pt x="1265774" y="184264"/>
                  </a:lnTo>
                  <a:lnTo>
                    <a:pt x="1308194" y="211568"/>
                  </a:lnTo>
                  <a:lnTo>
                    <a:pt x="1349469" y="239890"/>
                  </a:lnTo>
                  <a:lnTo>
                    <a:pt x="1389575" y="269054"/>
                  </a:lnTo>
                  <a:lnTo>
                    <a:pt x="1428491" y="298885"/>
                  </a:lnTo>
                  <a:lnTo>
                    <a:pt x="1466194" y="329206"/>
                  </a:lnTo>
                  <a:lnTo>
                    <a:pt x="1502662" y="359843"/>
                  </a:lnTo>
                  <a:lnTo>
                    <a:pt x="1537871" y="390619"/>
                  </a:lnTo>
                  <a:lnTo>
                    <a:pt x="1571800" y="421359"/>
                  </a:lnTo>
                  <a:lnTo>
                    <a:pt x="1604425" y="451888"/>
                  </a:lnTo>
                  <a:lnTo>
                    <a:pt x="1635724" y="482029"/>
                  </a:lnTo>
                  <a:lnTo>
                    <a:pt x="1665676" y="511607"/>
                  </a:lnTo>
                  <a:lnTo>
                    <a:pt x="1694256" y="540447"/>
                  </a:lnTo>
                  <a:lnTo>
                    <a:pt x="1729488" y="576705"/>
                  </a:lnTo>
                  <a:lnTo>
                    <a:pt x="1764561" y="613386"/>
                  </a:lnTo>
                  <a:lnTo>
                    <a:pt x="1799399" y="650259"/>
                  </a:lnTo>
                  <a:lnTo>
                    <a:pt x="1936924" y="797258"/>
                  </a:lnTo>
                  <a:lnTo>
                    <a:pt x="1971702" y="834045"/>
                  </a:lnTo>
                  <a:lnTo>
                    <a:pt x="2006778" y="870691"/>
                  </a:lnTo>
                  <a:lnTo>
                    <a:pt x="2042203" y="907094"/>
                  </a:lnTo>
                  <a:lnTo>
                    <a:pt x="2078028" y="943155"/>
                  </a:lnTo>
                  <a:lnTo>
                    <a:pt x="2114303" y="978776"/>
                  </a:lnTo>
                  <a:lnTo>
                    <a:pt x="2151079" y="1013856"/>
                  </a:lnTo>
                  <a:lnTo>
                    <a:pt x="2188408" y="1048297"/>
                  </a:lnTo>
                  <a:lnTo>
                    <a:pt x="2226339" y="1081998"/>
                  </a:lnTo>
                  <a:lnTo>
                    <a:pt x="2264925" y="1114860"/>
                  </a:lnTo>
                  <a:lnTo>
                    <a:pt x="2304215" y="1146784"/>
                  </a:lnTo>
                  <a:lnTo>
                    <a:pt x="2344261" y="1177671"/>
                  </a:lnTo>
                  <a:lnTo>
                    <a:pt x="2385113" y="1207420"/>
                  </a:lnTo>
                  <a:lnTo>
                    <a:pt x="2426822" y="1235933"/>
                  </a:lnTo>
                  <a:lnTo>
                    <a:pt x="2469439" y="1263109"/>
                  </a:lnTo>
                  <a:lnTo>
                    <a:pt x="2513449" y="1289153"/>
                  </a:lnTo>
                  <a:lnTo>
                    <a:pt x="2558443" y="1313943"/>
                  </a:lnTo>
                  <a:lnTo>
                    <a:pt x="2604292" y="1337593"/>
                  </a:lnTo>
                  <a:lnTo>
                    <a:pt x="2650870" y="1360216"/>
                  </a:lnTo>
                  <a:lnTo>
                    <a:pt x="2698046" y="1381927"/>
                  </a:lnTo>
                  <a:lnTo>
                    <a:pt x="2745695" y="1402840"/>
                  </a:lnTo>
                  <a:lnTo>
                    <a:pt x="2793687" y="1423070"/>
                  </a:lnTo>
                  <a:lnTo>
                    <a:pt x="2841894" y="1442729"/>
                  </a:lnTo>
                  <a:lnTo>
                    <a:pt x="3130463" y="1555838"/>
                  </a:lnTo>
                  <a:lnTo>
                    <a:pt x="3178293" y="1575354"/>
                  </a:lnTo>
                  <a:lnTo>
                    <a:pt x="3225867" y="1595429"/>
                  </a:lnTo>
                  <a:lnTo>
                    <a:pt x="3273075" y="1616187"/>
                  </a:lnTo>
                  <a:lnTo>
                    <a:pt x="3319810" y="1637749"/>
                  </a:lnTo>
                  <a:lnTo>
                    <a:pt x="3365960" y="1660238"/>
                  </a:lnTo>
                  <a:lnTo>
                    <a:pt x="3411419" y="1683775"/>
                  </a:lnTo>
                  <a:lnTo>
                    <a:pt x="3456075" y="1708484"/>
                  </a:lnTo>
                  <a:lnTo>
                    <a:pt x="3499821" y="1734487"/>
                  </a:lnTo>
                  <a:lnTo>
                    <a:pt x="3542547" y="1761906"/>
                  </a:lnTo>
                  <a:lnTo>
                    <a:pt x="3584144" y="1790863"/>
                  </a:lnTo>
                  <a:lnTo>
                    <a:pt x="3624502" y="1821480"/>
                  </a:lnTo>
                  <a:lnTo>
                    <a:pt x="3663514" y="1853881"/>
                  </a:lnTo>
                  <a:lnTo>
                    <a:pt x="3701069" y="1888186"/>
                  </a:lnTo>
                  <a:lnTo>
                    <a:pt x="3737058" y="1924520"/>
                  </a:lnTo>
                  <a:lnTo>
                    <a:pt x="3771373" y="1963002"/>
                  </a:lnTo>
                  <a:lnTo>
                    <a:pt x="3805163" y="2005430"/>
                  </a:lnTo>
                  <a:lnTo>
                    <a:pt x="3836251" y="2049326"/>
                  </a:lnTo>
                  <a:lnTo>
                    <a:pt x="3864757" y="2094506"/>
                  </a:lnTo>
                  <a:lnTo>
                    <a:pt x="3890800" y="2140782"/>
                  </a:lnTo>
                  <a:lnTo>
                    <a:pt x="3914502" y="2187971"/>
                  </a:lnTo>
                  <a:lnTo>
                    <a:pt x="3935982" y="2235885"/>
                  </a:lnTo>
                  <a:lnTo>
                    <a:pt x="3955361" y="2284338"/>
                  </a:lnTo>
                  <a:lnTo>
                    <a:pt x="3972758" y="2333145"/>
                  </a:lnTo>
                  <a:lnTo>
                    <a:pt x="3988294" y="2382120"/>
                  </a:lnTo>
                  <a:lnTo>
                    <a:pt x="4002088" y="2431077"/>
                  </a:lnTo>
                  <a:lnTo>
                    <a:pt x="4014262" y="2479830"/>
                  </a:lnTo>
                  <a:lnTo>
                    <a:pt x="4024934" y="2528192"/>
                  </a:lnTo>
                  <a:lnTo>
                    <a:pt x="4034226" y="2575979"/>
                  </a:lnTo>
                  <a:lnTo>
                    <a:pt x="4042257" y="2623004"/>
                  </a:lnTo>
                  <a:lnTo>
                    <a:pt x="4049147" y="2669081"/>
                  </a:lnTo>
                  <a:lnTo>
                    <a:pt x="4055017" y="2714025"/>
                  </a:lnTo>
                  <a:lnTo>
                    <a:pt x="4059987" y="2757649"/>
                  </a:lnTo>
                  <a:lnTo>
                    <a:pt x="4064176" y="2799768"/>
                  </a:lnTo>
                  <a:lnTo>
                    <a:pt x="4067196" y="2834367"/>
                  </a:lnTo>
                  <a:close/>
                </a:path>
              </a:pathLst>
            </a:custGeom>
            <a:solidFill>
              <a:srgbClr val="AF5737"/>
            </a:solidFill>
          </p:spPr>
          <p:txBody>
            <a:bodyPr wrap="square" lIns="0" tIns="0" rIns="0" bIns="0" rtlCol="0"/>
            <a:lstStyle/>
            <a:p>
              <a:endParaRPr/>
            </a:p>
          </p:txBody>
        </p:sp>
        <p:pic>
          <p:nvPicPr>
            <p:cNvPr id="9" name="object 9"/>
            <p:cNvPicPr/>
            <p:nvPr/>
          </p:nvPicPr>
          <p:blipFill>
            <a:blip r:embed="rId2" cstate="print"/>
            <a:stretch>
              <a:fillRect/>
            </a:stretch>
          </p:blipFill>
          <p:spPr>
            <a:xfrm>
              <a:off x="285861" y="8788062"/>
              <a:ext cx="2676524" cy="1285874"/>
            </a:xfrm>
            <a:prstGeom prst="rect">
              <a:avLst/>
            </a:prstGeom>
          </p:spPr>
        </p:pic>
      </p:grpSp>
      <p:pic>
        <p:nvPicPr>
          <p:cNvPr id="10" name="object 10"/>
          <p:cNvPicPr/>
          <p:nvPr/>
        </p:nvPicPr>
        <p:blipFill>
          <a:blip r:embed="rId3" cstate="print"/>
          <a:stretch>
            <a:fillRect/>
          </a:stretch>
        </p:blipFill>
        <p:spPr>
          <a:xfrm>
            <a:off x="4569923" y="9701104"/>
            <a:ext cx="1809749" cy="371474"/>
          </a:xfrm>
          <a:prstGeom prst="rect">
            <a:avLst/>
          </a:prstGeom>
        </p:spPr>
      </p:pic>
      <p:sp>
        <p:nvSpPr>
          <p:cNvPr id="11" name="object 11"/>
          <p:cNvSpPr txBox="1"/>
          <p:nvPr/>
        </p:nvSpPr>
        <p:spPr>
          <a:xfrm>
            <a:off x="6010142" y="9759806"/>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a:latin typeface="Tahoma"/>
              <a:cs typeface="Tahom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73680" y="3857688"/>
            <a:ext cx="5796915" cy="2463800"/>
          </a:xfrm>
          <a:prstGeom prst="rect">
            <a:avLst/>
          </a:prstGeom>
        </p:spPr>
        <p:txBody>
          <a:bodyPr vert="horz" wrap="square" lIns="0" tIns="12700" rIns="0" bIns="0" rtlCol="0">
            <a:spAutoFit/>
          </a:bodyPr>
          <a:lstStyle/>
          <a:p>
            <a:pPr marL="12700" marR="5080" indent="1666239">
              <a:lnSpc>
                <a:spcPct val="100000"/>
              </a:lnSpc>
              <a:spcBef>
                <a:spcPts val="100"/>
              </a:spcBef>
            </a:pPr>
            <a:r>
              <a:rPr sz="8000" spc="70" dirty="0">
                <a:latin typeface="Tahoma"/>
                <a:cs typeface="Tahoma"/>
              </a:rPr>
              <a:t>Short </a:t>
            </a:r>
            <a:r>
              <a:rPr sz="8000" spc="75" dirty="0">
                <a:latin typeface="Tahoma"/>
                <a:cs typeface="Tahoma"/>
              </a:rPr>
              <a:t> </a:t>
            </a:r>
            <a:r>
              <a:rPr sz="8000" spc="-869" dirty="0">
                <a:latin typeface="Tahoma"/>
                <a:cs typeface="Tahoma"/>
              </a:rPr>
              <a:t>I</a:t>
            </a:r>
            <a:r>
              <a:rPr sz="8000" spc="75" dirty="0">
                <a:latin typeface="Tahoma"/>
                <a:cs typeface="Tahoma"/>
              </a:rPr>
              <a:t>n</a:t>
            </a:r>
            <a:r>
              <a:rPr sz="8000" spc="385" dirty="0">
                <a:latin typeface="Tahoma"/>
                <a:cs typeface="Tahoma"/>
              </a:rPr>
              <a:t>t</a:t>
            </a:r>
            <a:r>
              <a:rPr sz="8000" spc="245" dirty="0">
                <a:latin typeface="Tahoma"/>
                <a:cs typeface="Tahoma"/>
              </a:rPr>
              <a:t>r</a:t>
            </a:r>
            <a:r>
              <a:rPr sz="8000" spc="455" dirty="0">
                <a:latin typeface="Tahoma"/>
                <a:cs typeface="Tahoma"/>
              </a:rPr>
              <a:t>o</a:t>
            </a:r>
            <a:r>
              <a:rPr sz="8000" spc="405" dirty="0">
                <a:latin typeface="Tahoma"/>
                <a:cs typeface="Tahoma"/>
              </a:rPr>
              <a:t>d</a:t>
            </a:r>
            <a:r>
              <a:rPr sz="8000" spc="75" dirty="0">
                <a:latin typeface="Tahoma"/>
                <a:cs typeface="Tahoma"/>
              </a:rPr>
              <a:t>u</a:t>
            </a:r>
            <a:r>
              <a:rPr sz="8000" spc="340" dirty="0">
                <a:latin typeface="Tahoma"/>
                <a:cs typeface="Tahoma"/>
              </a:rPr>
              <a:t>c</a:t>
            </a:r>
            <a:r>
              <a:rPr sz="8000" spc="385" dirty="0">
                <a:latin typeface="Tahoma"/>
                <a:cs typeface="Tahoma"/>
              </a:rPr>
              <a:t>t</a:t>
            </a:r>
            <a:r>
              <a:rPr sz="8000" spc="95" dirty="0">
                <a:latin typeface="Tahoma"/>
                <a:cs typeface="Tahoma"/>
              </a:rPr>
              <a:t>i</a:t>
            </a:r>
            <a:r>
              <a:rPr sz="8000" spc="455" dirty="0">
                <a:latin typeface="Tahoma"/>
                <a:cs typeface="Tahoma"/>
              </a:rPr>
              <a:t>o</a:t>
            </a:r>
            <a:r>
              <a:rPr sz="8000" spc="80" dirty="0">
                <a:latin typeface="Tahoma"/>
                <a:cs typeface="Tahoma"/>
              </a:rPr>
              <a:t>n</a:t>
            </a:r>
            <a:endParaRPr sz="8000" dirty="0">
              <a:latin typeface="Tahoma"/>
              <a:cs typeface="Tahoma"/>
            </a:endParaRPr>
          </a:p>
        </p:txBody>
      </p:sp>
      <p:sp>
        <p:nvSpPr>
          <p:cNvPr id="3" name="object 3"/>
          <p:cNvSpPr/>
          <p:nvPr/>
        </p:nvSpPr>
        <p:spPr>
          <a:xfrm>
            <a:off x="8914040" y="1311872"/>
            <a:ext cx="8077200"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just"/>
            <a:r>
              <a:rPr lang="en-GB" sz="3000" dirty="0"/>
              <a:t>This Workshop includes 3 activities. </a:t>
            </a:r>
          </a:p>
          <a:p>
            <a:pPr lvl="1" algn="just"/>
            <a:r>
              <a:rPr lang="en-GB" sz="3000" dirty="0"/>
              <a:t>The first activity concerns macro and microenvironment in which a business operates, adapting to take advantage of emerging opportunities and to minimize potential threats. The second and third activities introduce the business analysis models that are useful tools and techniques that can help learners to understand and </a:t>
            </a:r>
            <a:r>
              <a:rPr lang="en-GB" sz="3000" dirty="0" err="1"/>
              <a:t>analyze</a:t>
            </a:r>
            <a:r>
              <a:rPr lang="en-GB" sz="3000" dirty="0"/>
              <a:t> business environment and think more strategically about business. Finally, there is a short online quiz that allows the self-assessment of the trainees. </a:t>
            </a:r>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4" name="object 13">
            <a:extLst>
              <a:ext uri="{FF2B5EF4-FFF2-40B4-BE49-F238E27FC236}">
                <a16:creationId xmlns:a16="http://schemas.microsoft.com/office/drawing/2014/main" id="{C8265AE3-BB98-423E-97A6-AF6896CBC5E1}"/>
              </a:ext>
            </a:extLst>
          </p:cNvPr>
          <p:cNvSpPr txBox="1">
            <a:spLocks/>
          </p:cNvSpPr>
          <p:nvPr/>
        </p:nvSpPr>
        <p:spPr>
          <a:xfrm>
            <a:off x="3789012" y="152955"/>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a:t>The learner is expected to be able to analyze, evaluate, consider the surrounding business environment</a:t>
            </a:r>
            <a:endParaRPr lang="en-GB" kern="0" spc="6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59526" y="1619530"/>
            <a:ext cx="15163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Activity 1: Macro- and microenvironment</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a:p>
            <a:pPr lvl="1"/>
            <a:r>
              <a:rPr lang="en-US" sz="3200" i="1" dirty="0"/>
              <a:t>Macroenvironment: </a:t>
            </a:r>
            <a:r>
              <a:rPr lang="en-GB" sz="3200" i="1" dirty="0"/>
              <a:t>The larger societal forces that affect the whole microenvironment –</a:t>
            </a:r>
          </a:p>
          <a:p>
            <a:pPr lvl="1"/>
            <a:r>
              <a:rPr lang="en-GB" sz="3200" i="1" dirty="0"/>
              <a:t>demographic, economic, natural, technological, political and cultural forces.</a:t>
            </a:r>
            <a:endParaRPr lang="en-US" sz="3200" i="1" dirty="0"/>
          </a:p>
          <a:p>
            <a:pPr lvl="1"/>
            <a:endParaRPr lang="en-US" sz="3200" i="1" dirty="0"/>
          </a:p>
          <a:p>
            <a:pPr lvl="1"/>
            <a:r>
              <a:rPr lang="en-US" sz="3200" i="1" dirty="0"/>
              <a:t>Microenvironment: </a:t>
            </a:r>
            <a:r>
              <a:rPr lang="en-GB" sz="3200" i="1" dirty="0"/>
              <a:t>The forces close to the organization that affect its ability to serve</a:t>
            </a:r>
          </a:p>
          <a:p>
            <a:pPr lvl="1"/>
            <a:r>
              <a:rPr lang="en-GB" sz="3200" i="1" dirty="0"/>
              <a:t>its customers – the organization, market channel firms, customer markets, competitors and publics, which combine to make up the organization’s value delivery system.</a:t>
            </a:r>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59526" y="1619530"/>
            <a:ext cx="15163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Macroenvironment</a:t>
            </a:r>
            <a:endParaRPr sz="6400" dirty="0">
              <a:latin typeface="Tahoma"/>
              <a:cs typeface="Tahoma"/>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
        <p:nvSpPr>
          <p:cNvPr id="3" name="object 3"/>
          <p:cNvSpPr/>
          <p:nvPr/>
        </p:nvSpPr>
        <p:spPr>
          <a:xfrm>
            <a:off x="1318022" y="3523266"/>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27" name="Group 26">
            <a:extLst>
              <a:ext uri="{FF2B5EF4-FFF2-40B4-BE49-F238E27FC236}">
                <a16:creationId xmlns:a16="http://schemas.microsoft.com/office/drawing/2014/main" id="{46B804B1-B61E-A1B0-8476-D417BF7E13C5}"/>
              </a:ext>
            </a:extLst>
          </p:cNvPr>
          <p:cNvGrpSpPr/>
          <p:nvPr/>
        </p:nvGrpSpPr>
        <p:grpSpPr>
          <a:xfrm>
            <a:off x="2448164" y="3671416"/>
            <a:ext cx="13391673" cy="5096073"/>
            <a:chOff x="3074548" y="3671416"/>
            <a:chExt cx="13391673" cy="5096073"/>
          </a:xfrm>
        </p:grpSpPr>
        <p:sp>
          <p:nvSpPr>
            <p:cNvPr id="5" name="Flowchart: Connector 4">
              <a:extLst>
                <a:ext uri="{FF2B5EF4-FFF2-40B4-BE49-F238E27FC236}">
                  <a16:creationId xmlns:a16="http://schemas.microsoft.com/office/drawing/2014/main" id="{334C32A0-F3FF-A0B3-1784-864C396E1A11}"/>
                </a:ext>
              </a:extLst>
            </p:cNvPr>
            <p:cNvSpPr/>
            <p:nvPr/>
          </p:nvSpPr>
          <p:spPr>
            <a:xfrm>
              <a:off x="7427946" y="5450437"/>
              <a:ext cx="4694903" cy="1574380"/>
            </a:xfrm>
            <a:prstGeom prst="flowChartConnector">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Organization’s Microenvironment</a:t>
              </a:r>
            </a:p>
          </p:txBody>
        </p:sp>
        <p:sp>
          <p:nvSpPr>
            <p:cNvPr id="6" name="Rectangle: Rounded Corners 5">
              <a:extLst>
                <a:ext uri="{FF2B5EF4-FFF2-40B4-BE49-F238E27FC236}">
                  <a16:creationId xmlns:a16="http://schemas.microsoft.com/office/drawing/2014/main" id="{87D13B33-7F1F-6600-C2D7-1873CBB0E420}"/>
                </a:ext>
              </a:extLst>
            </p:cNvPr>
            <p:cNvSpPr/>
            <p:nvPr/>
          </p:nvSpPr>
          <p:spPr>
            <a:xfrm>
              <a:off x="5751546" y="7564044"/>
              <a:ext cx="3352800" cy="120183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Natural forces</a:t>
              </a:r>
            </a:p>
          </p:txBody>
        </p:sp>
        <p:sp>
          <p:nvSpPr>
            <p:cNvPr id="10" name="Rectangle: Rounded Corners 9">
              <a:extLst>
                <a:ext uri="{FF2B5EF4-FFF2-40B4-BE49-F238E27FC236}">
                  <a16:creationId xmlns:a16="http://schemas.microsoft.com/office/drawing/2014/main" id="{38E126C1-6D93-EE44-144B-229D3FED14DD}"/>
                </a:ext>
              </a:extLst>
            </p:cNvPr>
            <p:cNvSpPr/>
            <p:nvPr/>
          </p:nvSpPr>
          <p:spPr>
            <a:xfrm>
              <a:off x="3074548" y="5659108"/>
              <a:ext cx="3352800" cy="120183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Technological forces</a:t>
              </a:r>
            </a:p>
          </p:txBody>
        </p:sp>
        <p:sp>
          <p:nvSpPr>
            <p:cNvPr id="16" name="Rectangle: Rounded Corners 15">
              <a:extLst>
                <a:ext uri="{FF2B5EF4-FFF2-40B4-BE49-F238E27FC236}">
                  <a16:creationId xmlns:a16="http://schemas.microsoft.com/office/drawing/2014/main" id="{09212B55-57A8-C1B5-25BE-21709E96FE1E}"/>
                </a:ext>
              </a:extLst>
            </p:cNvPr>
            <p:cNvSpPr/>
            <p:nvPr/>
          </p:nvSpPr>
          <p:spPr>
            <a:xfrm>
              <a:off x="5791105" y="3671416"/>
              <a:ext cx="3352800" cy="120183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Political forces</a:t>
              </a:r>
            </a:p>
          </p:txBody>
        </p:sp>
        <p:sp>
          <p:nvSpPr>
            <p:cNvPr id="17" name="Rectangle: Rounded Corners 16">
              <a:extLst>
                <a:ext uri="{FF2B5EF4-FFF2-40B4-BE49-F238E27FC236}">
                  <a16:creationId xmlns:a16="http://schemas.microsoft.com/office/drawing/2014/main" id="{C10A8574-6893-7140-8C00-FE57C06441D9}"/>
                </a:ext>
              </a:extLst>
            </p:cNvPr>
            <p:cNvSpPr/>
            <p:nvPr/>
          </p:nvSpPr>
          <p:spPr>
            <a:xfrm>
              <a:off x="10503309" y="3680970"/>
              <a:ext cx="3352800" cy="120183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Demographic forces</a:t>
              </a:r>
            </a:p>
          </p:txBody>
        </p:sp>
        <p:sp>
          <p:nvSpPr>
            <p:cNvPr id="18" name="Rectangle: Rounded Corners 17">
              <a:extLst>
                <a:ext uri="{FF2B5EF4-FFF2-40B4-BE49-F238E27FC236}">
                  <a16:creationId xmlns:a16="http://schemas.microsoft.com/office/drawing/2014/main" id="{00A346CB-C2CC-9753-A752-4A446F708BD5}"/>
                </a:ext>
              </a:extLst>
            </p:cNvPr>
            <p:cNvSpPr/>
            <p:nvPr/>
          </p:nvSpPr>
          <p:spPr>
            <a:xfrm>
              <a:off x="13113421" y="5636708"/>
              <a:ext cx="3352800" cy="120183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Economic forces</a:t>
              </a:r>
            </a:p>
          </p:txBody>
        </p:sp>
        <p:sp>
          <p:nvSpPr>
            <p:cNvPr id="19" name="Rectangle: Rounded Corners 18">
              <a:extLst>
                <a:ext uri="{FF2B5EF4-FFF2-40B4-BE49-F238E27FC236}">
                  <a16:creationId xmlns:a16="http://schemas.microsoft.com/office/drawing/2014/main" id="{B64D43D8-B605-23CD-49D7-677ED2F4B27A}"/>
                </a:ext>
              </a:extLst>
            </p:cNvPr>
            <p:cNvSpPr/>
            <p:nvPr/>
          </p:nvSpPr>
          <p:spPr>
            <a:xfrm>
              <a:off x="10503309" y="7565652"/>
              <a:ext cx="3352800" cy="120183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Cultural forces</a:t>
              </a:r>
            </a:p>
          </p:txBody>
        </p:sp>
        <p:sp>
          <p:nvSpPr>
            <p:cNvPr id="20" name="Arrow: Down 19">
              <a:extLst>
                <a:ext uri="{FF2B5EF4-FFF2-40B4-BE49-F238E27FC236}">
                  <a16:creationId xmlns:a16="http://schemas.microsoft.com/office/drawing/2014/main" id="{26358B87-7D9C-E206-817C-378AFE21DF9C}"/>
                </a:ext>
              </a:extLst>
            </p:cNvPr>
            <p:cNvSpPr/>
            <p:nvPr/>
          </p:nvSpPr>
          <p:spPr>
            <a:xfrm rot="1200000">
              <a:off x="11660573" y="5018104"/>
              <a:ext cx="720000" cy="720000"/>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Arrow: Down 20">
              <a:extLst>
                <a:ext uri="{FF2B5EF4-FFF2-40B4-BE49-F238E27FC236}">
                  <a16:creationId xmlns:a16="http://schemas.microsoft.com/office/drawing/2014/main" id="{EE85E06D-490E-89DB-D2BF-E109C4626510}"/>
                </a:ext>
              </a:extLst>
            </p:cNvPr>
            <p:cNvSpPr/>
            <p:nvPr/>
          </p:nvSpPr>
          <p:spPr>
            <a:xfrm rot="20400000">
              <a:off x="7069394" y="5024368"/>
              <a:ext cx="720000" cy="720000"/>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Arrow: Down 21">
              <a:extLst>
                <a:ext uri="{FF2B5EF4-FFF2-40B4-BE49-F238E27FC236}">
                  <a16:creationId xmlns:a16="http://schemas.microsoft.com/office/drawing/2014/main" id="{6C1A4E8D-BE86-7358-6D7C-DBC3487229A8}"/>
                </a:ext>
              </a:extLst>
            </p:cNvPr>
            <p:cNvSpPr/>
            <p:nvPr/>
          </p:nvSpPr>
          <p:spPr>
            <a:xfrm rot="5400000">
              <a:off x="12260372" y="5896860"/>
              <a:ext cx="720000" cy="720000"/>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Arrow: Down 22">
              <a:extLst>
                <a:ext uri="{FF2B5EF4-FFF2-40B4-BE49-F238E27FC236}">
                  <a16:creationId xmlns:a16="http://schemas.microsoft.com/office/drawing/2014/main" id="{694AA011-CB0C-05FD-9EC0-4636281A18E9}"/>
                </a:ext>
              </a:extLst>
            </p:cNvPr>
            <p:cNvSpPr/>
            <p:nvPr/>
          </p:nvSpPr>
          <p:spPr>
            <a:xfrm rot="16200000">
              <a:off x="6573477" y="5842748"/>
              <a:ext cx="720000" cy="720000"/>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Arrow: Down 23">
              <a:extLst>
                <a:ext uri="{FF2B5EF4-FFF2-40B4-BE49-F238E27FC236}">
                  <a16:creationId xmlns:a16="http://schemas.microsoft.com/office/drawing/2014/main" id="{E0BD66FA-BCDF-8684-D8B0-CED3370C4DF3}"/>
                </a:ext>
              </a:extLst>
            </p:cNvPr>
            <p:cNvSpPr/>
            <p:nvPr/>
          </p:nvSpPr>
          <p:spPr>
            <a:xfrm rot="13298325">
              <a:off x="7172490" y="6725482"/>
              <a:ext cx="720000" cy="720000"/>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Arrow: Down 24">
              <a:extLst>
                <a:ext uri="{FF2B5EF4-FFF2-40B4-BE49-F238E27FC236}">
                  <a16:creationId xmlns:a16="http://schemas.microsoft.com/office/drawing/2014/main" id="{42169EA1-1EAB-C9AF-BEDE-99D7BAF28EF6}"/>
                </a:ext>
              </a:extLst>
            </p:cNvPr>
            <p:cNvSpPr/>
            <p:nvPr/>
          </p:nvSpPr>
          <p:spPr>
            <a:xfrm rot="8679384">
              <a:off x="11660573" y="6690317"/>
              <a:ext cx="720000" cy="720000"/>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052856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59526" y="1619530"/>
            <a:ext cx="15163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Microenvironment</a:t>
            </a:r>
            <a:endParaRPr sz="6400" dirty="0">
              <a:latin typeface="Tahoma"/>
              <a:cs typeface="Tahoma"/>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
        <p:nvSpPr>
          <p:cNvPr id="3" name="object 3"/>
          <p:cNvSpPr/>
          <p:nvPr/>
        </p:nvSpPr>
        <p:spPr>
          <a:xfrm>
            <a:off x="1425910" y="3528698"/>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30" name="Group 29">
            <a:extLst>
              <a:ext uri="{FF2B5EF4-FFF2-40B4-BE49-F238E27FC236}">
                <a16:creationId xmlns:a16="http://schemas.microsoft.com/office/drawing/2014/main" id="{C4CD892E-5C7F-1C24-9060-5C23ACE49398}"/>
              </a:ext>
            </a:extLst>
          </p:cNvPr>
          <p:cNvGrpSpPr/>
          <p:nvPr/>
        </p:nvGrpSpPr>
        <p:grpSpPr>
          <a:xfrm>
            <a:off x="1688897" y="4359965"/>
            <a:ext cx="15118547" cy="3885878"/>
            <a:chOff x="1535037" y="4599510"/>
            <a:chExt cx="15118547" cy="3885878"/>
          </a:xfrm>
        </p:grpSpPr>
        <p:sp>
          <p:nvSpPr>
            <p:cNvPr id="6" name="Rectangle: Rounded Corners 5">
              <a:extLst>
                <a:ext uri="{FF2B5EF4-FFF2-40B4-BE49-F238E27FC236}">
                  <a16:creationId xmlns:a16="http://schemas.microsoft.com/office/drawing/2014/main" id="{87D13B33-7F1F-6600-C2D7-1873CBB0E420}"/>
                </a:ext>
              </a:extLst>
            </p:cNvPr>
            <p:cNvSpPr/>
            <p:nvPr/>
          </p:nvSpPr>
          <p:spPr>
            <a:xfrm>
              <a:off x="5610126" y="6039510"/>
              <a:ext cx="2880000" cy="10800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Competitors </a:t>
              </a:r>
            </a:p>
          </p:txBody>
        </p:sp>
        <p:sp>
          <p:nvSpPr>
            <p:cNvPr id="10" name="Rectangle: Rounded Corners 9">
              <a:extLst>
                <a:ext uri="{FF2B5EF4-FFF2-40B4-BE49-F238E27FC236}">
                  <a16:creationId xmlns:a16="http://schemas.microsoft.com/office/drawing/2014/main" id="{38E126C1-6D93-EE44-144B-229D3FED14DD}"/>
                </a:ext>
              </a:extLst>
            </p:cNvPr>
            <p:cNvSpPr/>
            <p:nvPr/>
          </p:nvSpPr>
          <p:spPr>
            <a:xfrm>
              <a:off x="5652718" y="4835106"/>
              <a:ext cx="2880000" cy="10800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Organization</a:t>
              </a:r>
            </a:p>
          </p:txBody>
        </p:sp>
        <p:sp>
          <p:nvSpPr>
            <p:cNvPr id="16" name="Rectangle: Rounded Corners 15">
              <a:extLst>
                <a:ext uri="{FF2B5EF4-FFF2-40B4-BE49-F238E27FC236}">
                  <a16:creationId xmlns:a16="http://schemas.microsoft.com/office/drawing/2014/main" id="{09212B55-57A8-C1B5-25BE-21709E96FE1E}"/>
                </a:ext>
              </a:extLst>
            </p:cNvPr>
            <p:cNvSpPr/>
            <p:nvPr/>
          </p:nvSpPr>
          <p:spPr>
            <a:xfrm>
              <a:off x="1535037" y="4706620"/>
              <a:ext cx="2880000" cy="25200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Suppliers </a:t>
              </a:r>
            </a:p>
          </p:txBody>
        </p:sp>
        <p:sp>
          <p:nvSpPr>
            <p:cNvPr id="17" name="Rectangle: Rounded Corners 16">
              <a:extLst>
                <a:ext uri="{FF2B5EF4-FFF2-40B4-BE49-F238E27FC236}">
                  <a16:creationId xmlns:a16="http://schemas.microsoft.com/office/drawing/2014/main" id="{C10A8574-6893-7140-8C00-FE57C06441D9}"/>
                </a:ext>
              </a:extLst>
            </p:cNvPr>
            <p:cNvSpPr/>
            <p:nvPr/>
          </p:nvSpPr>
          <p:spPr>
            <a:xfrm>
              <a:off x="9772895" y="4706620"/>
              <a:ext cx="2880000" cy="25200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Marketing intermediaries</a:t>
              </a:r>
            </a:p>
          </p:txBody>
        </p:sp>
        <p:sp>
          <p:nvSpPr>
            <p:cNvPr id="18" name="Rectangle: Rounded Corners 17">
              <a:extLst>
                <a:ext uri="{FF2B5EF4-FFF2-40B4-BE49-F238E27FC236}">
                  <a16:creationId xmlns:a16="http://schemas.microsoft.com/office/drawing/2014/main" id="{00A346CB-C2CC-9753-A752-4A446F708BD5}"/>
                </a:ext>
              </a:extLst>
            </p:cNvPr>
            <p:cNvSpPr/>
            <p:nvPr/>
          </p:nvSpPr>
          <p:spPr>
            <a:xfrm>
              <a:off x="13773584" y="4599510"/>
              <a:ext cx="2880000" cy="25200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Customer market</a:t>
              </a:r>
            </a:p>
          </p:txBody>
        </p:sp>
        <p:sp>
          <p:nvSpPr>
            <p:cNvPr id="19" name="Rectangle: Rounded Corners 18">
              <a:extLst>
                <a:ext uri="{FF2B5EF4-FFF2-40B4-BE49-F238E27FC236}">
                  <a16:creationId xmlns:a16="http://schemas.microsoft.com/office/drawing/2014/main" id="{B64D43D8-B605-23CD-49D7-677ED2F4B27A}"/>
                </a:ext>
              </a:extLst>
            </p:cNvPr>
            <p:cNvSpPr/>
            <p:nvPr/>
          </p:nvSpPr>
          <p:spPr>
            <a:xfrm>
              <a:off x="1535037" y="7405388"/>
              <a:ext cx="15118547" cy="10800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Publics</a:t>
              </a:r>
            </a:p>
          </p:txBody>
        </p:sp>
        <p:sp>
          <p:nvSpPr>
            <p:cNvPr id="23" name="Arrow: Down 22">
              <a:extLst>
                <a:ext uri="{FF2B5EF4-FFF2-40B4-BE49-F238E27FC236}">
                  <a16:creationId xmlns:a16="http://schemas.microsoft.com/office/drawing/2014/main" id="{694AA011-CB0C-05FD-9EC0-4636281A18E9}"/>
                </a:ext>
              </a:extLst>
            </p:cNvPr>
            <p:cNvSpPr/>
            <p:nvPr/>
          </p:nvSpPr>
          <p:spPr>
            <a:xfrm rot="16200000">
              <a:off x="4647490" y="5100673"/>
              <a:ext cx="720000" cy="720000"/>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Arrow: Down 3">
              <a:extLst>
                <a:ext uri="{FF2B5EF4-FFF2-40B4-BE49-F238E27FC236}">
                  <a16:creationId xmlns:a16="http://schemas.microsoft.com/office/drawing/2014/main" id="{AD7FD26A-002D-F53E-197F-6662F307C772}"/>
                </a:ext>
              </a:extLst>
            </p:cNvPr>
            <p:cNvSpPr/>
            <p:nvPr/>
          </p:nvSpPr>
          <p:spPr>
            <a:xfrm rot="16200000">
              <a:off x="4682198" y="6179733"/>
              <a:ext cx="720000" cy="720000"/>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Arrow: Down 25">
              <a:extLst>
                <a:ext uri="{FF2B5EF4-FFF2-40B4-BE49-F238E27FC236}">
                  <a16:creationId xmlns:a16="http://schemas.microsoft.com/office/drawing/2014/main" id="{FB26D5B9-97BF-BCE9-C518-FE35D466D7EF}"/>
                </a:ext>
              </a:extLst>
            </p:cNvPr>
            <p:cNvSpPr/>
            <p:nvPr/>
          </p:nvSpPr>
          <p:spPr>
            <a:xfrm rot="16200000">
              <a:off x="8784000" y="5096875"/>
              <a:ext cx="720000" cy="720000"/>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Arrow: Down 27">
              <a:extLst>
                <a:ext uri="{FF2B5EF4-FFF2-40B4-BE49-F238E27FC236}">
                  <a16:creationId xmlns:a16="http://schemas.microsoft.com/office/drawing/2014/main" id="{673939A4-E6BE-49BA-64A9-3982850EEEC2}"/>
                </a:ext>
              </a:extLst>
            </p:cNvPr>
            <p:cNvSpPr/>
            <p:nvPr/>
          </p:nvSpPr>
          <p:spPr>
            <a:xfrm rot="16200000">
              <a:off x="8779870" y="6158534"/>
              <a:ext cx="720000" cy="720000"/>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Arrow: Down 28">
              <a:extLst>
                <a:ext uri="{FF2B5EF4-FFF2-40B4-BE49-F238E27FC236}">
                  <a16:creationId xmlns:a16="http://schemas.microsoft.com/office/drawing/2014/main" id="{7F4AA1C5-9699-D968-5EB4-36BA3402F186}"/>
                </a:ext>
              </a:extLst>
            </p:cNvPr>
            <p:cNvSpPr/>
            <p:nvPr/>
          </p:nvSpPr>
          <p:spPr>
            <a:xfrm rot="16200000">
              <a:off x="12857343" y="5515261"/>
              <a:ext cx="720000" cy="720000"/>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899334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59526" y="1619530"/>
            <a:ext cx="15163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Microenvironment – actors’ types</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3200" b="1" i="1" dirty="0"/>
              <a:t>Marketing intermediaries </a:t>
            </a:r>
            <a:r>
              <a:rPr lang="en-GB" sz="3200" i="1" dirty="0"/>
              <a:t>are firms that help the organization to promote, sell and distribute its goods to final customers. They include resellers, physical distribution firms, marketing services</a:t>
            </a:r>
            <a:r>
              <a:rPr lang="bg-BG" sz="3200" i="1" dirty="0"/>
              <a:t> </a:t>
            </a:r>
            <a:r>
              <a:rPr lang="en-GB" sz="3200" i="1" dirty="0"/>
              <a:t>agencies and financial intermediaries.</a:t>
            </a:r>
          </a:p>
          <a:p>
            <a:pPr lvl="1"/>
            <a:endParaRPr lang="en-GB" sz="3200" i="1" dirty="0"/>
          </a:p>
          <a:p>
            <a:pPr lvl="1"/>
            <a:r>
              <a:rPr lang="en-GB" sz="3200" i="1" dirty="0"/>
              <a:t>There are six types of </a:t>
            </a:r>
            <a:r>
              <a:rPr lang="en-GB" sz="3200" b="1" i="1" dirty="0"/>
              <a:t>customer market </a:t>
            </a:r>
            <a:r>
              <a:rPr lang="en-GB" sz="3200" i="1" dirty="0"/>
              <a:t>– (1) consumer markets, (2) business markets, (3) reseller markets, (4) institutional markets, (5) government markets, and (6) international markets.</a:t>
            </a:r>
          </a:p>
          <a:p>
            <a:pPr lvl="1"/>
            <a:endParaRPr lang="en-GB" sz="3200" i="1" dirty="0"/>
          </a:p>
          <a:p>
            <a:pPr lvl="1"/>
            <a:r>
              <a:rPr lang="en-GB" sz="3200" i="1" dirty="0"/>
              <a:t>A </a:t>
            </a:r>
            <a:r>
              <a:rPr lang="en-GB" sz="3200" b="1" i="1" dirty="0"/>
              <a:t>public</a:t>
            </a:r>
            <a:r>
              <a:rPr lang="en-GB" sz="3200" i="1" dirty="0"/>
              <a:t> is any group that has an actual or potential interest in or impact on an organization’s ability to achieve its objectives and includes financial publics, media publics, government publics, citizen action publics, local public, general publics and internal publics.</a:t>
            </a:r>
          </a:p>
          <a:p>
            <a:pPr lvl="1"/>
            <a:endParaRPr lang="en-GB" sz="3200" i="1" dirty="0"/>
          </a:p>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Tree>
    <p:extLst>
      <p:ext uri="{BB962C8B-B14F-4D97-AF65-F5344CB8AC3E}">
        <p14:creationId xmlns:p14="http://schemas.microsoft.com/office/powerpoint/2010/main" val="3341318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59526" y="1619530"/>
            <a:ext cx="15163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Exercise 1</a:t>
            </a:r>
            <a:endParaRPr sz="6400" dirty="0">
              <a:latin typeface="Tahoma"/>
              <a:cs typeface="Tahoma"/>
            </a:endParaRPr>
          </a:p>
        </p:txBody>
      </p:sp>
      <p:sp>
        <p:nvSpPr>
          <p:cNvPr id="3" name="object 3"/>
          <p:cNvSpPr/>
          <p:nvPr/>
        </p:nvSpPr>
        <p:spPr>
          <a:xfrm>
            <a:off x="1259526" y="3556966"/>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3200" i="1" dirty="0"/>
          </a:p>
          <a:p>
            <a:pPr lvl="1"/>
            <a:r>
              <a:rPr lang="en-GB" sz="3200" dirty="0"/>
              <a:t>Select a company that produces and markets sports and leisure clothing. </a:t>
            </a:r>
          </a:p>
          <a:p>
            <a:pPr lvl="1"/>
            <a:r>
              <a:rPr lang="en-GB" sz="3200" dirty="0"/>
              <a:t>What makes up an organization’s external macroenvironment? </a:t>
            </a:r>
          </a:p>
          <a:p>
            <a:pPr lvl="1"/>
            <a:endParaRPr lang="en-GB" sz="3200" i="1" dirty="0"/>
          </a:p>
          <a:p>
            <a:pPr lvl="1"/>
            <a:r>
              <a:rPr lang="en-GB" sz="3200" i="1" dirty="0"/>
              <a:t>Use a worksheet (Attachment C8_6_02) to write down your answers.</a:t>
            </a:r>
          </a:p>
          <a:p>
            <a:pPr lvl="1"/>
            <a:endParaRPr lang="en-GB" sz="3200" i="1" dirty="0"/>
          </a:p>
          <a:p>
            <a:pPr lvl="1"/>
            <a:r>
              <a:rPr lang="en-GB" sz="3200" dirty="0"/>
              <a:t>Answer the question: </a:t>
            </a:r>
          </a:p>
          <a:p>
            <a:pPr lvl="1"/>
            <a:r>
              <a:rPr lang="en-GB" sz="3200" dirty="0"/>
              <a:t>What are the major environmental trends that are likely to create opportunities and ones that will present threats to this company?</a:t>
            </a:r>
            <a:endParaRPr lang="en-US" sz="32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Tree>
    <p:extLst>
      <p:ext uri="{BB962C8B-B14F-4D97-AF65-F5344CB8AC3E}">
        <p14:creationId xmlns:p14="http://schemas.microsoft.com/office/powerpoint/2010/main" val="2032953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32321" y="1366119"/>
            <a:ext cx="15316198" cy="1982594"/>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Activity 2: Importance of environmental scanning and monitoring</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a:p>
            <a:pPr lvl="1"/>
            <a:r>
              <a:rPr lang="en-GB" sz="3200" i="1" dirty="0">
                <a:solidFill>
                  <a:srgbClr val="0E101A"/>
                </a:solidFill>
                <a:effectLst/>
              </a:rPr>
              <a:t>Environmental scanning means gathering information from an organization's macro- and </a:t>
            </a:r>
            <a:r>
              <a:rPr lang="en-GB" sz="3200" i="1" dirty="0"/>
              <a:t>microenvironments and careful monitoring of these environments to identify future threats and opportunities.</a:t>
            </a:r>
          </a:p>
          <a:p>
            <a:pPr lvl="1"/>
            <a:endParaRPr lang="en-GB" sz="3200" i="1" dirty="0"/>
          </a:p>
          <a:p>
            <a:pPr lvl="1"/>
            <a:r>
              <a:rPr lang="en-GB" sz="3200" i="1" dirty="0"/>
              <a:t>The environment of a business is highly dynamic. It is always in flux, i.e. constantly changing. This means that the future of the business is also ever-changing. And the organization must keep a close at its environment via environmental scanning.</a:t>
            </a:r>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Tree>
    <p:extLst>
      <p:ext uri="{BB962C8B-B14F-4D97-AF65-F5344CB8AC3E}">
        <p14:creationId xmlns:p14="http://schemas.microsoft.com/office/powerpoint/2010/main" val="3529962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170</TotalTime>
  <Words>2399</Words>
  <Application>Microsoft Office PowerPoint</Application>
  <PresentationFormat>Custom</PresentationFormat>
  <Paragraphs>152</Paragraphs>
  <Slides>20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Minion Pro</vt:lpstr>
      <vt:lpstr>Roboto</vt:lpstr>
      <vt:lpstr>Tahoma</vt:lpstr>
      <vt:lpstr>Office Theme</vt:lpstr>
      <vt:lpstr>PowerPoint Presentation</vt:lpstr>
      <vt:lpstr>The learner is expected to be able to analyze, evaluate, consider the surrounding business environment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learner is expected to understand the political, economic, social environment in relation to business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INSPIRE - Workshop PPT</dc:title>
  <dc:creator>DIMITRA EUPROJECTS</dc:creator>
  <cp:keywords>DAE3MXZ3ly4,BAEdnRIJg8Q</cp:keywords>
  <cp:lastModifiedBy>Атанас Луизов</cp:lastModifiedBy>
  <cp:revision>12</cp:revision>
  <dcterms:created xsi:type="dcterms:W3CDTF">2022-02-02T10:39:34Z</dcterms:created>
  <dcterms:modified xsi:type="dcterms:W3CDTF">2022-10-01T10:20:43Z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2022-02-02T00:00:00Z</vt:filetime>
  </property>
  <property fmtid="{D5CDD505-2E9C-101B-9397-08002B2CF9AE}" pid="3" name="Creator">
    <vt:lpwstr>Canva</vt:lpwstr>
  </property>
  <property fmtid="{D5CDD505-2E9C-101B-9397-08002B2CF9AE}" pid="4" name="LastSaved">
    <vt:filetime>2022-02-02T00:00:00Z</vt:filetime>
  </property>
</Properties>
</file>