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6"/>
  </p:notesMasterIdLst>
  <p:sldIdLst>
    <p:sldId id="256" r:id="rId2"/>
    <p:sldId id="258" r:id="rId3"/>
    <p:sldId id="259" r:id="rId4"/>
    <p:sldId id="316" r:id="rId5"/>
    <p:sldId id="317" r:id="rId6"/>
    <p:sldId id="318" r:id="rId7"/>
    <p:sldId id="319" r:id="rId8"/>
    <p:sldId id="313" r:id="rId9"/>
    <p:sldId id="288" r:id="rId10"/>
    <p:sldId id="290" r:id="rId11"/>
    <p:sldId id="292" r:id="rId12"/>
    <p:sldId id="320" r:id="rId13"/>
    <p:sldId id="321" r:id="rId14"/>
    <p:sldId id="264" r:id="rId15"/>
    <p:sldId id="303" r:id="rId16"/>
    <p:sldId id="311" r:id="rId17"/>
    <p:sldId id="310" r:id="rId18"/>
    <p:sldId id="269" r:id="rId19"/>
    <p:sldId id="307" r:id="rId20"/>
    <p:sldId id="267" r:id="rId21"/>
    <p:sldId id="277" r:id="rId22"/>
    <p:sldId id="278" r:id="rId23"/>
    <p:sldId id="279" r:id="rId24"/>
    <p:sldId id="280" r:id="rId25"/>
    <p:sldId id="281" r:id="rId26"/>
    <p:sldId id="282" r:id="rId27"/>
    <p:sldId id="283" r:id="rId28"/>
    <p:sldId id="284" r:id="rId29"/>
    <p:sldId id="314" r:id="rId30"/>
    <p:sldId id="295" r:id="rId31"/>
    <p:sldId id="300" r:id="rId32"/>
    <p:sldId id="293" r:id="rId33"/>
    <p:sldId id="297" r:id="rId34"/>
    <p:sldId id="262" r:id="rId35"/>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5"/>
    <p:restoredTop sz="93420" autoAdjust="0"/>
  </p:normalViewPr>
  <p:slideViewPr>
    <p:cSldViewPr>
      <p:cViewPr varScale="1">
        <p:scale>
          <a:sx n="72" d="100"/>
          <a:sy n="72" d="100"/>
        </p:scale>
        <p:origin x="40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93FFD805-84DE-604F-B848-B0D797636735}" type="datetimeFigureOut">
              <a:rPr lang="de-DE" smtClean="0"/>
              <a:t>26.09.2022</a:t>
            </a:fld>
            <a:endParaRPr lang="de-DE"/>
          </a:p>
        </p:txBody>
      </p:sp>
      <p:sp>
        <p:nvSpPr>
          <p:cNvPr id="4" name="Folienbildplatzhalt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9E3BE5FC-39EC-D241-BB1D-ECCB29E5473B}" type="slidenum">
              <a:rPr lang="de-DE" smtClean="0"/>
              <a:t>‹Nr.›</a:t>
            </a:fld>
            <a:endParaRPr lang="de-DE"/>
          </a:p>
        </p:txBody>
      </p:sp>
    </p:spTree>
    <p:extLst>
      <p:ext uri="{BB962C8B-B14F-4D97-AF65-F5344CB8AC3E}">
        <p14:creationId xmlns:p14="http://schemas.microsoft.com/office/powerpoint/2010/main" val="330836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2</a:t>
            </a:fld>
            <a:endParaRPr lang="de-DE"/>
          </a:p>
        </p:txBody>
      </p:sp>
    </p:spTree>
    <p:extLst>
      <p:ext uri="{BB962C8B-B14F-4D97-AF65-F5344CB8AC3E}">
        <p14:creationId xmlns:p14="http://schemas.microsoft.com/office/powerpoint/2010/main" val="991106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4</a:t>
            </a:fld>
            <a:endParaRPr lang="de-DE"/>
          </a:p>
        </p:txBody>
      </p:sp>
    </p:spTree>
    <p:extLst>
      <p:ext uri="{BB962C8B-B14F-4D97-AF65-F5344CB8AC3E}">
        <p14:creationId xmlns:p14="http://schemas.microsoft.com/office/powerpoint/2010/main" val="3112455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9</a:t>
            </a:fld>
            <a:endParaRPr lang="de-DE"/>
          </a:p>
        </p:txBody>
      </p:sp>
    </p:spTree>
    <p:extLst>
      <p:ext uri="{BB962C8B-B14F-4D97-AF65-F5344CB8AC3E}">
        <p14:creationId xmlns:p14="http://schemas.microsoft.com/office/powerpoint/2010/main" val="8097706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10</a:t>
            </a:fld>
            <a:endParaRPr lang="de-DE"/>
          </a:p>
        </p:txBody>
      </p:sp>
    </p:spTree>
    <p:extLst>
      <p:ext uri="{BB962C8B-B14F-4D97-AF65-F5344CB8AC3E}">
        <p14:creationId xmlns:p14="http://schemas.microsoft.com/office/powerpoint/2010/main" val="3248990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11</a:t>
            </a:fld>
            <a:endParaRPr lang="de-DE"/>
          </a:p>
        </p:txBody>
      </p:sp>
    </p:spTree>
    <p:extLst>
      <p:ext uri="{BB962C8B-B14F-4D97-AF65-F5344CB8AC3E}">
        <p14:creationId xmlns:p14="http://schemas.microsoft.com/office/powerpoint/2010/main" val="241596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E3BE5FC-39EC-D241-BB1D-ECCB29E5473B}" type="slidenum">
              <a:rPr lang="de-DE" smtClean="0"/>
              <a:t>18</a:t>
            </a:fld>
            <a:endParaRPr lang="de-DE"/>
          </a:p>
        </p:txBody>
      </p:sp>
    </p:spTree>
    <p:extLst>
      <p:ext uri="{BB962C8B-B14F-4D97-AF65-F5344CB8AC3E}">
        <p14:creationId xmlns:p14="http://schemas.microsoft.com/office/powerpoint/2010/main" val="1905901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30</a:t>
            </a:fld>
            <a:endParaRPr lang="de-DE"/>
          </a:p>
        </p:txBody>
      </p:sp>
    </p:spTree>
    <p:extLst>
      <p:ext uri="{BB962C8B-B14F-4D97-AF65-F5344CB8AC3E}">
        <p14:creationId xmlns:p14="http://schemas.microsoft.com/office/powerpoint/2010/main" val="173193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www.destination-innovation.com</a:t>
            </a:r>
            <a:r>
              <a:rPr lang="de-DE" dirty="0"/>
              <a:t>/</a:t>
            </a:r>
            <a:r>
              <a:rPr lang="de-DE" dirty="0" err="1"/>
              <a:t>how-to-evaluate-ideas</a:t>
            </a:r>
            <a:r>
              <a:rPr lang="de-DE" dirty="0"/>
              <a:t>/</a:t>
            </a:r>
          </a:p>
        </p:txBody>
      </p:sp>
      <p:sp>
        <p:nvSpPr>
          <p:cNvPr id="4" name="Foliennummernplatzhalter 3"/>
          <p:cNvSpPr>
            <a:spLocks noGrp="1"/>
          </p:cNvSpPr>
          <p:nvPr>
            <p:ph type="sldNum" sz="quarter" idx="5"/>
          </p:nvPr>
        </p:nvSpPr>
        <p:spPr/>
        <p:txBody>
          <a:bodyPr/>
          <a:lstStyle/>
          <a:p>
            <a:fld id="{9E3BE5FC-39EC-D241-BB1D-ECCB29E5473B}" type="slidenum">
              <a:rPr lang="de-DE" smtClean="0"/>
              <a:t>31</a:t>
            </a:fld>
            <a:endParaRPr lang="de-DE"/>
          </a:p>
        </p:txBody>
      </p:sp>
    </p:spTree>
    <p:extLst>
      <p:ext uri="{BB962C8B-B14F-4D97-AF65-F5344CB8AC3E}">
        <p14:creationId xmlns:p14="http://schemas.microsoft.com/office/powerpoint/2010/main" val="3613160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https://</a:t>
            </a:r>
            <a:r>
              <a:rPr lang="de-DE" dirty="0" err="1"/>
              <a:t>www.rockypeaklc.com</a:t>
            </a:r>
            <a:r>
              <a:rPr lang="de-DE" dirty="0"/>
              <a:t>/</a:t>
            </a:r>
            <a:r>
              <a:rPr lang="de-DE" dirty="0" err="1"/>
              <a:t>ideaevaluation.pdf</a:t>
            </a:r>
            <a:r>
              <a:rPr lang="de-DE" dirty="0"/>
              <a:t> </a:t>
            </a:r>
            <a:r>
              <a:rPr lang="de-DE" dirty="0" err="1"/>
              <a:t>page</a:t>
            </a:r>
            <a:r>
              <a:rPr lang="de-DE" dirty="0"/>
              <a:t> 23</a:t>
            </a:r>
          </a:p>
        </p:txBody>
      </p:sp>
      <p:sp>
        <p:nvSpPr>
          <p:cNvPr id="4" name="Foliennummernplatzhalter 3"/>
          <p:cNvSpPr>
            <a:spLocks noGrp="1"/>
          </p:cNvSpPr>
          <p:nvPr>
            <p:ph type="sldNum" sz="quarter" idx="5"/>
          </p:nvPr>
        </p:nvSpPr>
        <p:spPr/>
        <p:txBody>
          <a:bodyPr/>
          <a:lstStyle/>
          <a:p>
            <a:fld id="{9E3BE5FC-39EC-D241-BB1D-ECCB29E5473B}" type="slidenum">
              <a:rPr lang="de-DE" smtClean="0"/>
              <a:t>33</a:t>
            </a:fld>
            <a:endParaRPr lang="de-DE"/>
          </a:p>
        </p:txBody>
      </p:sp>
    </p:spTree>
    <p:extLst>
      <p:ext uri="{BB962C8B-B14F-4D97-AF65-F5344CB8AC3E}">
        <p14:creationId xmlns:p14="http://schemas.microsoft.com/office/powerpoint/2010/main" val="1923030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10" name="object 14">
            <a:extLst>
              <a:ext uri="{FF2B5EF4-FFF2-40B4-BE49-F238E27FC236}">
                <a16:creationId xmlns:a16="http://schemas.microsoft.com/office/drawing/2014/main" id="{B372E13F-7F56-C749-99CB-F22D2D216E3B}"/>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3B6A2AD0-B6B0-674A-9122-9EDBB4E198B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10" name="object 14">
            <a:extLst>
              <a:ext uri="{FF2B5EF4-FFF2-40B4-BE49-F238E27FC236}">
                <a16:creationId xmlns:a16="http://schemas.microsoft.com/office/drawing/2014/main" id="{E7AF311A-535C-9C4E-BF31-C83A0F6CAAC9}"/>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8" name="object 14">
            <a:extLst>
              <a:ext uri="{FF2B5EF4-FFF2-40B4-BE49-F238E27FC236}">
                <a16:creationId xmlns:a16="http://schemas.microsoft.com/office/drawing/2014/main" id="{6B3866C3-439F-B048-ACF4-C139C22591A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
        <p:nvSpPr>
          <p:cNvPr id="7" name="object 14">
            <a:extLst>
              <a:ext uri="{FF2B5EF4-FFF2-40B4-BE49-F238E27FC236}">
                <a16:creationId xmlns:a16="http://schemas.microsoft.com/office/drawing/2014/main" id="{D97AF786-F1DE-494F-BD9A-04DBEE94A023}"/>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userDrawn="1"/>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886200" y="9774079"/>
            <a:ext cx="13240668" cy="246221"/>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err="1"/>
              <a:t>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9/26/2022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deadrop.co/innovation-management/change-management-strategy/"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deadrop.co/innovation-management/necessary-dedicated-innovation-tea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deadrop.co/innovation-management/what-are-innovation-goals-how-can-you-define-them/"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496542" y="2380820"/>
            <a:ext cx="12505458" cy="4013919"/>
          </a:xfrm>
          <a:prstGeom prst="rect">
            <a:avLst/>
          </a:prstGeom>
        </p:spPr>
        <p:txBody>
          <a:bodyPr vert="horz" wrap="square" lIns="0" tIns="12700" rIns="0" bIns="0" rtlCol="0">
            <a:spAutoFit/>
          </a:bodyPr>
          <a:lstStyle/>
          <a:p>
            <a:pPr marL="12700">
              <a:lnSpc>
                <a:spcPct val="100000"/>
              </a:lnSpc>
              <a:spcBef>
                <a:spcPts val="100"/>
              </a:spcBef>
            </a:pPr>
            <a:r>
              <a:rPr lang="de-AT" sz="13000" spc="315" dirty="0" err="1">
                <a:latin typeface="Tahoma"/>
                <a:cs typeface="Tahoma"/>
              </a:rPr>
              <a:t>Evaluate</a:t>
            </a:r>
            <a:r>
              <a:rPr lang="de-AT" sz="13000" spc="315" dirty="0">
                <a:latin typeface="Tahoma"/>
                <a:cs typeface="Tahoma"/>
              </a:rPr>
              <a:t> </a:t>
            </a:r>
            <a:r>
              <a:rPr lang="de-AT" sz="13000" spc="315" dirty="0" err="1">
                <a:latin typeface="Tahoma"/>
                <a:cs typeface="Tahoma"/>
              </a:rPr>
              <a:t>the</a:t>
            </a:r>
            <a:r>
              <a:rPr lang="de-AT" sz="13000" spc="315" dirty="0">
                <a:latin typeface="Tahoma"/>
                <a:cs typeface="Tahoma"/>
              </a:rPr>
              <a:t> </a:t>
            </a:r>
            <a:r>
              <a:rPr lang="de-AT" sz="13000" spc="315" dirty="0" err="1">
                <a:latin typeface="Tahoma"/>
                <a:cs typeface="Tahoma"/>
              </a:rPr>
              <a:t>value</a:t>
            </a:r>
            <a:r>
              <a:rPr lang="de-AT" sz="13000" spc="315" dirty="0">
                <a:latin typeface="Tahoma"/>
                <a:cs typeface="Tahoma"/>
              </a:rPr>
              <a:t> </a:t>
            </a:r>
            <a:r>
              <a:rPr lang="de-AT" sz="13000" spc="315" dirty="0" err="1">
                <a:latin typeface="Tahoma"/>
                <a:cs typeface="Tahoma"/>
              </a:rPr>
              <a:t>of</a:t>
            </a:r>
            <a:r>
              <a:rPr lang="de-AT" sz="13000" spc="315" dirty="0">
                <a:latin typeface="Tahoma"/>
                <a:cs typeface="Tahoma"/>
              </a:rPr>
              <a:t> an </a:t>
            </a:r>
            <a:r>
              <a:rPr lang="de-AT" sz="13000" spc="315" dirty="0" err="1">
                <a:latin typeface="Tahoma"/>
                <a:cs typeface="Tahoma"/>
              </a:rPr>
              <a:t>idea</a:t>
            </a:r>
            <a:endParaRPr sz="130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
        <p:nvSpPr>
          <p:cNvPr id="16" name="object 11">
            <a:extLst>
              <a:ext uri="{FF2B5EF4-FFF2-40B4-BE49-F238E27FC236}">
                <a16:creationId xmlns:a16="http://schemas.microsoft.com/office/drawing/2014/main" id="{B2A04950-AE54-2948-890A-00E9CE4622D4}"/>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318020" y="2206659"/>
            <a:ext cx="15651957" cy="6670007"/>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971550" lvl="1" indent="-514350">
              <a:buAutoNum type="arabicPeriod"/>
            </a:pPr>
            <a:r>
              <a:rPr lang="en-AU" sz="1400" dirty="0">
                <a:solidFill>
                  <a:schemeClr val="bg1">
                    <a:lumMod val="75000"/>
                  </a:schemeClr>
                </a:solidFill>
                <a:latin typeface="Tahoma"/>
                <a:cs typeface="Tahoma"/>
              </a:rPr>
              <a:t>Input on exercise:</a:t>
            </a:r>
          </a:p>
          <a:p>
            <a:pPr marL="971550" lvl="1" indent="-514350">
              <a:buAutoNum type="arabicPeriod"/>
            </a:pPr>
            <a:r>
              <a:rPr lang="en-AU" sz="1400" dirty="0">
                <a:latin typeface="Tahoma"/>
                <a:cs typeface="Tahoma"/>
              </a:rPr>
              <a:t>Conduct exercise with a partner</a:t>
            </a:r>
          </a:p>
          <a:p>
            <a:pPr marL="971550" lvl="1" indent="-514350">
              <a:buAutoNum type="arabicPeriod"/>
            </a:pPr>
            <a:r>
              <a:rPr lang="en-AU" sz="1400" dirty="0">
                <a:solidFill>
                  <a:schemeClr val="bg1">
                    <a:lumMod val="75000"/>
                  </a:schemeClr>
                </a:solidFill>
                <a:latin typeface="Tahoma"/>
                <a:cs typeface="Tahoma"/>
              </a:rPr>
              <a:t>Group discussion of results/findings</a:t>
            </a:r>
          </a:p>
          <a:p>
            <a:pPr marL="971550" lvl="1" indent="-514350" algn="ctr">
              <a:buAutoNum type="arabicPeriod"/>
            </a:pPr>
            <a:endParaRPr lang="en-AU" sz="3200" dirty="0">
              <a:latin typeface="Tahoma"/>
              <a:cs typeface="Tahoma"/>
            </a:endParaRPr>
          </a:p>
          <a:p>
            <a:pPr lvl="1" algn="ctr"/>
            <a:r>
              <a:rPr lang="en-AU" sz="3200" dirty="0">
                <a:latin typeface="Tahoma"/>
                <a:cs typeface="Tahoma"/>
              </a:rPr>
              <a:t>What do you think </a:t>
            </a:r>
          </a:p>
          <a:p>
            <a:pPr lvl="1" algn="ctr"/>
            <a:r>
              <a:rPr lang="en-AU" sz="3200" dirty="0">
                <a:latin typeface="Tahoma"/>
                <a:cs typeface="Tahoma"/>
              </a:rPr>
              <a:t>is most important to consider </a:t>
            </a:r>
          </a:p>
          <a:p>
            <a:pPr lvl="1" algn="ctr"/>
            <a:r>
              <a:rPr lang="en-AU" sz="3200" dirty="0">
                <a:latin typeface="Tahoma"/>
                <a:cs typeface="Tahoma"/>
              </a:rPr>
              <a:t>when evaluating an idea?</a:t>
            </a:r>
          </a:p>
          <a:p>
            <a:pPr lvl="1" algn="ctr"/>
            <a:endParaRPr lang="en-AU" sz="3200" dirty="0">
              <a:solidFill>
                <a:srgbClr val="FF0000"/>
              </a:solidFill>
              <a:latin typeface="Tahoma"/>
              <a:cs typeface="Tahoma"/>
            </a:endParaRPr>
          </a:p>
          <a:p>
            <a:pPr lvl="1"/>
            <a:r>
              <a:rPr lang="en-US" sz="3200" dirty="0"/>
              <a:t>Take </a:t>
            </a:r>
            <a:r>
              <a:rPr lang="en-US" sz="3200" b="1" dirty="0"/>
              <a:t>10 minutes </a:t>
            </a:r>
            <a:r>
              <a:rPr lang="en-US" sz="3200" dirty="0"/>
              <a:t>to discuss with the person sitting next to you (or if online in breakout rooms with one partner) what </a:t>
            </a:r>
            <a:r>
              <a:rPr lang="en-US" sz="3200" b="1" dirty="0"/>
              <a:t>tools and methods YOU used in the past</a:t>
            </a:r>
            <a:r>
              <a:rPr lang="en-US" sz="3200" dirty="0"/>
              <a:t> to determine whether an idea has value?</a:t>
            </a:r>
          </a:p>
          <a:p>
            <a:pPr lvl="1"/>
            <a:endParaRPr lang="en-US" sz="3200" dirty="0"/>
          </a:p>
          <a:p>
            <a:pPr lvl="1"/>
            <a:r>
              <a:rPr lang="en-US" sz="3200" dirty="0">
                <a:solidFill>
                  <a:srgbClr val="FF0000"/>
                </a:solidFill>
              </a:rPr>
              <a:t>Examples: </a:t>
            </a:r>
            <a:r>
              <a:rPr lang="en-US" sz="3200" dirty="0"/>
              <a:t>Switching jobs, buying a new car, getting a pet…</a:t>
            </a:r>
            <a:endParaRPr lang="en-US" sz="3200" b="1" dirty="0"/>
          </a:p>
          <a:p>
            <a:pPr lvl="1"/>
            <a:r>
              <a:rPr lang="en-US" sz="3200" b="1" dirty="0"/>
              <a:t>WHY</a:t>
            </a:r>
            <a:r>
              <a:rPr lang="en-US" sz="3200" dirty="0"/>
              <a:t> did you do or NOT do any of those?</a:t>
            </a:r>
          </a:p>
          <a:p>
            <a:pPr lvl="1" algn="ctr"/>
            <a:endParaRPr lang="en-US" sz="3200" dirty="0">
              <a:solidFill>
                <a:srgbClr val="FF000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2" name="Rechteck 1">
            <a:extLst>
              <a:ext uri="{FF2B5EF4-FFF2-40B4-BE49-F238E27FC236}">
                <a16:creationId xmlns:a16="http://schemas.microsoft.com/office/drawing/2014/main" id="{709D1627-8D94-8A4F-8274-921D2288354B}"/>
              </a:ext>
            </a:extLst>
          </p:cNvPr>
          <p:cNvSpPr/>
          <p:nvPr/>
        </p:nvSpPr>
        <p:spPr>
          <a:xfrm>
            <a:off x="6522066" y="3162300"/>
            <a:ext cx="5746134" cy="185862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1D014719-FCB2-2A4C-8FB6-11756DF5F8D3}"/>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748635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318020" y="2206659"/>
            <a:ext cx="15651957" cy="5669887"/>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971550" lvl="1" indent="-514350">
              <a:buAutoNum type="arabicPeriod"/>
            </a:pPr>
            <a:r>
              <a:rPr lang="en-AU" sz="1400" dirty="0">
                <a:solidFill>
                  <a:schemeClr val="bg1">
                    <a:lumMod val="75000"/>
                  </a:schemeClr>
                </a:solidFill>
                <a:latin typeface="Tahoma"/>
                <a:cs typeface="Tahoma"/>
              </a:rPr>
              <a:t>Input on exercise:</a:t>
            </a:r>
          </a:p>
          <a:p>
            <a:pPr marL="971550" lvl="1" indent="-514350">
              <a:buAutoNum type="arabicPeriod"/>
            </a:pPr>
            <a:r>
              <a:rPr lang="en-AU" sz="1400" dirty="0">
                <a:solidFill>
                  <a:schemeClr val="bg1">
                    <a:lumMod val="75000"/>
                  </a:schemeClr>
                </a:solidFill>
                <a:latin typeface="Tahoma"/>
                <a:cs typeface="Tahoma"/>
              </a:rPr>
              <a:t>Conduct exercise with a partner</a:t>
            </a:r>
          </a:p>
          <a:p>
            <a:pPr marL="971550" lvl="1" indent="-514350">
              <a:buAutoNum type="arabicPeriod"/>
            </a:pPr>
            <a:r>
              <a:rPr lang="en-AU" sz="1400" dirty="0">
                <a:latin typeface="Tahoma"/>
                <a:cs typeface="Tahoma"/>
              </a:rPr>
              <a:t>Group discussion of results/findings</a:t>
            </a:r>
          </a:p>
          <a:p>
            <a:pPr marL="971550" lvl="1" indent="-514350" algn="ctr">
              <a:buAutoNum type="arabicPeriod"/>
            </a:pPr>
            <a:endParaRPr lang="en-AU" sz="3200" dirty="0">
              <a:latin typeface="Tahoma"/>
              <a:cs typeface="Tahoma"/>
            </a:endParaRPr>
          </a:p>
          <a:p>
            <a:pPr lvl="1" algn="ctr"/>
            <a:r>
              <a:rPr lang="en-AU" sz="3200" dirty="0">
                <a:latin typeface="Tahoma"/>
                <a:cs typeface="Tahoma"/>
              </a:rPr>
              <a:t>What do you think </a:t>
            </a:r>
          </a:p>
          <a:p>
            <a:pPr lvl="1" algn="ctr"/>
            <a:r>
              <a:rPr lang="en-AU" sz="3200" dirty="0">
                <a:latin typeface="Tahoma"/>
                <a:cs typeface="Tahoma"/>
              </a:rPr>
              <a:t>is most important to consider </a:t>
            </a:r>
          </a:p>
          <a:p>
            <a:pPr lvl="1" algn="ctr"/>
            <a:r>
              <a:rPr lang="en-AU" sz="3200" dirty="0">
                <a:latin typeface="Tahoma"/>
                <a:cs typeface="Tahoma"/>
              </a:rPr>
              <a:t>when evaluating an idea?</a:t>
            </a:r>
          </a:p>
          <a:p>
            <a:pPr lvl="1" algn="ctr"/>
            <a:endParaRPr lang="en-AU" sz="3200" dirty="0">
              <a:solidFill>
                <a:srgbClr val="FF0000"/>
              </a:solidFill>
              <a:latin typeface="Tahoma"/>
              <a:cs typeface="Tahoma"/>
            </a:endParaRPr>
          </a:p>
          <a:p>
            <a:pPr lvl="1" algn="ctr"/>
            <a:endParaRPr lang="en-AU" sz="3200" dirty="0">
              <a:solidFill>
                <a:srgbClr val="FF0000"/>
              </a:solidFill>
              <a:latin typeface="Tahoma"/>
              <a:cs typeface="Tahoma"/>
            </a:endParaRPr>
          </a:p>
          <a:p>
            <a:pPr lvl="1"/>
            <a:r>
              <a:rPr lang="en-US" sz="3200" dirty="0">
                <a:solidFill>
                  <a:srgbClr val="FF0000"/>
                </a:solidFill>
              </a:rPr>
              <a:t>What did you find out? Did you use methods or techniques in the past? Which ones? </a:t>
            </a:r>
          </a:p>
          <a:p>
            <a:pPr lvl="1" algn="ctr"/>
            <a:endParaRPr lang="en-US" sz="3200" dirty="0">
              <a:solidFill>
                <a:srgbClr val="FF000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2" name="Rechteck 1">
            <a:extLst>
              <a:ext uri="{FF2B5EF4-FFF2-40B4-BE49-F238E27FC236}">
                <a16:creationId xmlns:a16="http://schemas.microsoft.com/office/drawing/2014/main" id="{709D1627-8D94-8A4F-8274-921D2288354B}"/>
              </a:ext>
            </a:extLst>
          </p:cNvPr>
          <p:cNvSpPr/>
          <p:nvPr/>
        </p:nvSpPr>
        <p:spPr>
          <a:xfrm>
            <a:off x="6522066" y="3162300"/>
            <a:ext cx="5746134" cy="1858620"/>
          </a:xfrm>
          <a:prstGeom prst="rect">
            <a:avLst/>
          </a:prstGeom>
          <a:no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8A74F902-344E-D242-8984-811EEC3B3796}"/>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891674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4075475"/>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a:latin typeface="Tahoma"/>
                <a:cs typeface="Tahoma"/>
              </a:rPr>
              <a:t>10 </a:t>
            </a:r>
            <a:r>
              <a:rPr lang="de-AT" sz="6600" spc="240" dirty="0" err="1">
                <a:latin typeface="Tahoma"/>
                <a:cs typeface="Tahoma"/>
              </a:rPr>
              <a:t>rules</a:t>
            </a:r>
            <a:r>
              <a:rPr lang="de-AT" sz="6600" spc="240" dirty="0">
                <a:latin typeface="Tahoma"/>
                <a:cs typeface="Tahoma"/>
              </a:rPr>
              <a:t> </a:t>
            </a:r>
            <a:r>
              <a:rPr lang="de-AT" sz="6600" spc="240" dirty="0" err="1">
                <a:latin typeface="Tahoma"/>
                <a:cs typeface="Tahoma"/>
              </a:rPr>
              <a:t>for</a:t>
            </a:r>
            <a:r>
              <a:rPr lang="de-AT" sz="6600" spc="240" dirty="0">
                <a:latin typeface="Tahoma"/>
                <a:cs typeface="Tahoma"/>
              </a:rPr>
              <a:t> </a:t>
            </a:r>
            <a:r>
              <a:rPr lang="de-AT" sz="6600" spc="240" dirty="0" err="1">
                <a:latin typeface="Tahoma"/>
                <a:cs typeface="Tahoma"/>
              </a:rPr>
              <a:t>idea</a:t>
            </a:r>
            <a:r>
              <a:rPr lang="de-AT" sz="6600" spc="240" dirty="0">
                <a:latin typeface="Tahoma"/>
                <a:cs typeface="Tahoma"/>
              </a:rPr>
              <a:t> </a:t>
            </a:r>
            <a:r>
              <a:rPr lang="de-AT" sz="6600" spc="240" dirty="0" err="1">
                <a:latin typeface="Tahoma"/>
                <a:cs typeface="Tahoma"/>
              </a:rPr>
              <a:t>evaluation</a:t>
            </a:r>
            <a:r>
              <a:rPr lang="de-AT" sz="6600" spc="240" dirty="0">
                <a:latin typeface="Tahoma"/>
                <a:cs typeface="Tahoma"/>
              </a:rPr>
              <a:t> (1)</a:t>
            </a:r>
            <a:endParaRPr sz="6600" dirty="0">
              <a:latin typeface="Tahoma"/>
              <a:cs typeface="Tahoma"/>
            </a:endParaRPr>
          </a:p>
        </p:txBody>
      </p:sp>
      <p:sp>
        <p:nvSpPr>
          <p:cNvPr id="3" name="object 3"/>
          <p:cNvSpPr/>
          <p:nvPr/>
        </p:nvSpPr>
        <p:spPr>
          <a:xfrm>
            <a:off x="7467600" y="4457700"/>
            <a:ext cx="9448800" cy="44196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71550" lvl="1" indent="-514350">
              <a:buFont typeface="+mj-lt"/>
              <a:buAutoNum type="arabicPeriod"/>
            </a:pPr>
            <a:r>
              <a:rPr lang="en-US" sz="3000" dirty="0"/>
              <a:t>Start with clearly presented, concrete innovation goals</a:t>
            </a:r>
          </a:p>
          <a:p>
            <a:pPr marL="971550" lvl="1" indent="-514350">
              <a:buFont typeface="+mj-lt"/>
              <a:buAutoNum type="arabicPeriod"/>
            </a:pPr>
            <a:r>
              <a:rPr lang="en-US" sz="3000" dirty="0"/>
              <a:t>Divide the process into phases</a:t>
            </a:r>
          </a:p>
          <a:p>
            <a:pPr marL="971550" lvl="1" indent="-514350">
              <a:buFont typeface="+mj-lt"/>
              <a:buAutoNum type="arabicPeriod"/>
            </a:pPr>
            <a:r>
              <a:rPr lang="en-US" sz="3000" dirty="0"/>
              <a:t>Idea Evaluation consists of three tasks: Refinement, Evaluation and Selection</a:t>
            </a:r>
          </a:p>
          <a:p>
            <a:pPr marL="971550" lvl="1" indent="-514350">
              <a:buFont typeface="+mj-lt"/>
              <a:buAutoNum type="arabicPeriod"/>
            </a:pPr>
            <a:r>
              <a:rPr lang="en-US" sz="3000" dirty="0"/>
              <a:t>Formulate refinement questions and evaluation criteria that serve the innovation goal</a:t>
            </a:r>
          </a:p>
          <a:p>
            <a:pPr marL="971550" lvl="1" indent="-514350">
              <a:buFont typeface="+mj-lt"/>
              <a:buAutoNum type="arabicPeriod"/>
            </a:pPr>
            <a:r>
              <a:rPr lang="en-US" sz="3000" dirty="0"/>
              <a:t>Selection must always be preceded by Evaluation and Evaluation must always be preceded by Refinement</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026" name="Picture 2">
            <a:extLst>
              <a:ext uri="{FF2B5EF4-FFF2-40B4-BE49-F238E27FC236}">
                <a16:creationId xmlns:a16="http://schemas.microsoft.com/office/drawing/2014/main" id="{B749728B-E5AF-D89E-4DEC-FE772D8FAA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6400" y="1660348"/>
            <a:ext cx="5181600" cy="2702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6378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4075475"/>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a:latin typeface="Tahoma"/>
                <a:cs typeface="Tahoma"/>
              </a:rPr>
              <a:t>10 </a:t>
            </a:r>
            <a:r>
              <a:rPr lang="de-AT" sz="6600" spc="240" dirty="0" err="1">
                <a:latin typeface="Tahoma"/>
                <a:cs typeface="Tahoma"/>
              </a:rPr>
              <a:t>rules</a:t>
            </a:r>
            <a:r>
              <a:rPr lang="de-AT" sz="6600" spc="240" dirty="0">
                <a:latin typeface="Tahoma"/>
                <a:cs typeface="Tahoma"/>
              </a:rPr>
              <a:t> </a:t>
            </a:r>
            <a:r>
              <a:rPr lang="de-AT" sz="6600" spc="240" dirty="0" err="1">
                <a:latin typeface="Tahoma"/>
                <a:cs typeface="Tahoma"/>
              </a:rPr>
              <a:t>for</a:t>
            </a:r>
            <a:r>
              <a:rPr lang="de-AT" sz="6600" spc="240" dirty="0">
                <a:latin typeface="Tahoma"/>
                <a:cs typeface="Tahoma"/>
              </a:rPr>
              <a:t> </a:t>
            </a:r>
            <a:r>
              <a:rPr lang="de-AT" sz="6600" spc="240" dirty="0" err="1">
                <a:latin typeface="Tahoma"/>
                <a:cs typeface="Tahoma"/>
              </a:rPr>
              <a:t>idea</a:t>
            </a:r>
            <a:r>
              <a:rPr lang="de-AT" sz="6600" spc="240" dirty="0">
                <a:latin typeface="Tahoma"/>
                <a:cs typeface="Tahoma"/>
              </a:rPr>
              <a:t> </a:t>
            </a:r>
            <a:r>
              <a:rPr lang="de-AT" sz="6600" spc="240" dirty="0" err="1">
                <a:latin typeface="Tahoma"/>
                <a:cs typeface="Tahoma"/>
              </a:rPr>
              <a:t>evaluation</a:t>
            </a:r>
            <a:r>
              <a:rPr lang="de-AT" sz="6600" spc="240" dirty="0">
                <a:latin typeface="Tahoma"/>
                <a:cs typeface="Tahoma"/>
              </a:rPr>
              <a:t> (2)</a:t>
            </a:r>
            <a:endParaRPr sz="6600" dirty="0">
              <a:latin typeface="Tahoma"/>
              <a:cs typeface="Tahoma"/>
            </a:endParaRPr>
          </a:p>
        </p:txBody>
      </p:sp>
      <p:sp>
        <p:nvSpPr>
          <p:cNvPr id="3" name="object 3"/>
          <p:cNvSpPr/>
          <p:nvPr/>
        </p:nvSpPr>
        <p:spPr>
          <a:xfrm>
            <a:off x="7467600" y="4457700"/>
            <a:ext cx="9448800" cy="44196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71550" lvl="1" indent="-514350">
              <a:buFont typeface="+mj-lt"/>
              <a:buAutoNum type="arabicPeriod" startAt="6"/>
            </a:pPr>
            <a:r>
              <a:rPr lang="en-US" sz="3000" dirty="0"/>
              <a:t>Never process an idea expensively that could have been eliminated cheaply</a:t>
            </a:r>
          </a:p>
          <a:p>
            <a:pPr marL="971550" lvl="1" indent="-514350">
              <a:buFont typeface="+mj-lt"/>
              <a:buAutoNum type="arabicPeriod" startAt="6"/>
            </a:pPr>
            <a:r>
              <a:rPr lang="en-US" sz="3000" dirty="0"/>
              <a:t>The amount of time spent on an idea should be inversely proportional to the number of ideas under consideration</a:t>
            </a:r>
          </a:p>
          <a:p>
            <a:pPr marL="971550" lvl="1" indent="-514350">
              <a:buFont typeface="+mj-lt"/>
              <a:buAutoNum type="arabicPeriod" startAt="6"/>
            </a:pPr>
            <a:r>
              <a:rPr lang="en-US" sz="3000" dirty="0"/>
              <a:t>Never compare apples and oranges</a:t>
            </a:r>
          </a:p>
          <a:p>
            <a:pPr marL="971550" lvl="1" indent="-514350">
              <a:buFont typeface="+mj-lt"/>
              <a:buAutoNum type="arabicPeriod" startAt="6"/>
            </a:pPr>
            <a:r>
              <a:rPr lang="en-US" sz="3000" dirty="0"/>
              <a:t>Never let anyone single-handedly kill or promote an idea who has a vested interest in it</a:t>
            </a:r>
          </a:p>
          <a:p>
            <a:pPr marL="971550" lvl="1" indent="-514350">
              <a:buFont typeface="+mj-lt"/>
              <a:buAutoNum type="arabicPeriod" startAt="6"/>
            </a:pPr>
            <a:r>
              <a:rPr lang="en-US" sz="3000" dirty="0"/>
              <a:t>Know the psychology of idea evaluation</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pic>
        <p:nvPicPr>
          <p:cNvPr id="1026" name="Picture 2">
            <a:extLst>
              <a:ext uri="{FF2B5EF4-FFF2-40B4-BE49-F238E27FC236}">
                <a16:creationId xmlns:a16="http://schemas.microsoft.com/office/drawing/2014/main" id="{B749728B-E5AF-D89E-4DEC-FE772D8FAA9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6400" y="1660348"/>
            <a:ext cx="5181600" cy="2702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90040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2056973"/>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Is</a:t>
            </a:r>
            <a:r>
              <a:rPr lang="de-AT" sz="6600" spc="240" dirty="0">
                <a:latin typeface="Tahoma"/>
                <a:cs typeface="Tahoma"/>
              </a:rPr>
              <a:t> </a:t>
            </a:r>
            <a:r>
              <a:rPr lang="de-AT" sz="6600" spc="240" dirty="0" err="1">
                <a:latin typeface="Tahoma"/>
                <a:cs typeface="Tahoma"/>
              </a:rPr>
              <a:t>it</a:t>
            </a:r>
            <a:r>
              <a:rPr lang="de-AT" sz="6600" spc="240" dirty="0">
                <a:latin typeface="Tahoma"/>
                <a:cs typeface="Tahoma"/>
              </a:rPr>
              <a:t> </a:t>
            </a:r>
            <a:r>
              <a:rPr lang="de-AT" sz="6600" spc="240" dirty="0" err="1">
                <a:latin typeface="Tahoma"/>
                <a:cs typeface="Tahoma"/>
              </a:rPr>
              <a:t>worth</a:t>
            </a:r>
            <a:r>
              <a:rPr lang="de-AT" sz="6600" spc="240" dirty="0">
                <a:latin typeface="Tahoma"/>
                <a:cs typeface="Tahoma"/>
              </a:rPr>
              <a:t> </a:t>
            </a:r>
            <a:r>
              <a:rPr lang="de-AT" sz="6600" spc="240" dirty="0" err="1">
                <a:latin typeface="Tahoma"/>
                <a:cs typeface="Tahoma"/>
              </a:rPr>
              <a:t>it</a:t>
            </a:r>
            <a:r>
              <a:rPr lang="de-AT" sz="6600" spc="240" dirty="0">
                <a:latin typeface="Tahoma"/>
                <a:cs typeface="Tahoma"/>
              </a:rPr>
              <a:t>?</a:t>
            </a:r>
          </a:p>
          <a:p>
            <a:pPr marL="12700" marR="5080" algn="ctr">
              <a:lnSpc>
                <a:spcPct val="100000"/>
              </a:lnSpc>
              <a:spcBef>
                <a:spcPts val="100"/>
              </a:spcBef>
            </a:pPr>
            <a:r>
              <a:rPr lang="de-AT" sz="6600" spc="240" dirty="0">
                <a:latin typeface="Tahoma"/>
                <a:cs typeface="Tahoma"/>
              </a:rPr>
              <a:t>(1)</a:t>
            </a:r>
            <a:endParaRPr sz="66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71550" lvl="1" indent="-514350">
              <a:buFont typeface="+mj-lt"/>
              <a:buAutoNum type="arabicPeriod"/>
            </a:pPr>
            <a:r>
              <a:rPr lang="en-US" sz="3000" dirty="0"/>
              <a:t>How well is the idea formulated? How convincing does it sound?</a:t>
            </a:r>
          </a:p>
          <a:p>
            <a:pPr marL="971550" lvl="1" indent="-514350">
              <a:buFont typeface="+mj-lt"/>
              <a:buAutoNum type="arabicPeriod"/>
            </a:pPr>
            <a:r>
              <a:rPr lang="en-US" sz="3000" dirty="0"/>
              <a:t>Can the idea be implemented? Is the effort in relation to the benefit?</a:t>
            </a:r>
          </a:p>
          <a:p>
            <a:pPr marL="971550" lvl="1" indent="-514350">
              <a:buFont typeface="+mj-lt"/>
              <a:buAutoNum type="arabicPeriod"/>
            </a:pPr>
            <a:r>
              <a:rPr lang="en-US" sz="3000" dirty="0"/>
              <a:t>Are the necessary resources available for implementation? Does the company find the right people to take over the project management?</a:t>
            </a:r>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1336542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2056973"/>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Is</a:t>
            </a:r>
            <a:r>
              <a:rPr lang="de-AT" sz="6600" spc="240" dirty="0">
                <a:latin typeface="Tahoma"/>
                <a:cs typeface="Tahoma"/>
              </a:rPr>
              <a:t> </a:t>
            </a:r>
            <a:r>
              <a:rPr lang="de-AT" sz="6600" spc="240" dirty="0" err="1">
                <a:latin typeface="Tahoma"/>
                <a:cs typeface="Tahoma"/>
              </a:rPr>
              <a:t>it</a:t>
            </a:r>
            <a:r>
              <a:rPr lang="de-AT" sz="6600" spc="240" dirty="0">
                <a:latin typeface="Tahoma"/>
                <a:cs typeface="Tahoma"/>
              </a:rPr>
              <a:t> </a:t>
            </a:r>
            <a:r>
              <a:rPr lang="de-AT" sz="6600" spc="240" dirty="0" err="1">
                <a:latin typeface="Tahoma"/>
                <a:cs typeface="Tahoma"/>
              </a:rPr>
              <a:t>worth</a:t>
            </a:r>
            <a:r>
              <a:rPr lang="de-AT" sz="6600" spc="240" dirty="0">
                <a:latin typeface="Tahoma"/>
                <a:cs typeface="Tahoma"/>
              </a:rPr>
              <a:t> </a:t>
            </a:r>
            <a:r>
              <a:rPr lang="de-AT" sz="6600" spc="240" dirty="0" err="1">
                <a:latin typeface="Tahoma"/>
                <a:cs typeface="Tahoma"/>
              </a:rPr>
              <a:t>it</a:t>
            </a:r>
            <a:r>
              <a:rPr lang="de-AT" sz="6600" spc="240" dirty="0">
                <a:latin typeface="Tahoma"/>
                <a:cs typeface="Tahoma"/>
              </a:rPr>
              <a:t>?</a:t>
            </a:r>
          </a:p>
          <a:p>
            <a:pPr marL="12700" marR="5080" algn="ctr">
              <a:lnSpc>
                <a:spcPct val="100000"/>
              </a:lnSpc>
              <a:spcBef>
                <a:spcPts val="100"/>
              </a:spcBef>
            </a:pPr>
            <a:r>
              <a:rPr lang="de-AT" sz="6600" spc="240" dirty="0">
                <a:latin typeface="Tahoma"/>
                <a:cs typeface="Tahoma"/>
              </a:rPr>
              <a:t>(2)</a:t>
            </a:r>
            <a:endParaRPr sz="66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endParaRPr lang="en-US" sz="3000" dirty="0"/>
          </a:p>
          <a:p>
            <a:pPr marL="914400" lvl="1" indent="-457200">
              <a:buFont typeface="Symbol" pitchFamily="2" charset="2"/>
              <a:buChar char="-"/>
            </a:pPr>
            <a:endParaRPr lang="en-US" sz="3000" dirty="0"/>
          </a:p>
          <a:p>
            <a:pPr lvl="1"/>
            <a:r>
              <a:rPr lang="en-US" sz="5400" dirty="0"/>
              <a:t>Benefits &gt; Costs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2890480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2056973"/>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Benefits</a:t>
            </a:r>
            <a:endParaRPr lang="de-AT" sz="6600" spc="240" dirty="0">
              <a:latin typeface="Tahoma"/>
              <a:cs typeface="Tahoma"/>
            </a:endParaRPr>
          </a:p>
          <a:p>
            <a:pPr marL="12700" marR="5080" algn="ctr">
              <a:lnSpc>
                <a:spcPct val="100000"/>
              </a:lnSpc>
              <a:spcBef>
                <a:spcPts val="100"/>
              </a:spcBef>
            </a:pPr>
            <a:endParaRPr sz="66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r>
              <a:rPr lang="en-US" sz="3000" dirty="0"/>
              <a:t>Direct benefits (increased revenue..)</a:t>
            </a:r>
          </a:p>
          <a:p>
            <a:pPr marL="914400" lvl="1" indent="-457200">
              <a:buFont typeface="Symbol" pitchFamily="2" charset="2"/>
              <a:buChar char="-"/>
            </a:pPr>
            <a:r>
              <a:rPr lang="en-US" sz="3000" dirty="0"/>
              <a:t>Indirect benefits (increased customer interest in product or brand..)</a:t>
            </a:r>
          </a:p>
          <a:p>
            <a:pPr marL="914400" lvl="1" indent="-457200">
              <a:buFont typeface="Symbol" pitchFamily="2" charset="2"/>
              <a:buChar char="-"/>
            </a:pPr>
            <a:r>
              <a:rPr lang="en-US" sz="3000" dirty="0"/>
              <a:t>Intangible benefits (improved employee morale..)</a:t>
            </a:r>
          </a:p>
          <a:p>
            <a:pPr marL="914400" lvl="1" indent="-457200">
              <a:buFont typeface="Symbol" pitchFamily="2" charset="2"/>
              <a:buChar char="-"/>
            </a:pPr>
            <a:r>
              <a:rPr lang="en-US" sz="3000" dirty="0"/>
              <a:t>Competitive benefits (being a first mover in an industry..)</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15129737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4000" y="4629256"/>
            <a:ext cx="5427345" cy="2056973"/>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Costs</a:t>
            </a:r>
            <a:endParaRPr lang="de-AT" sz="6600" spc="240" dirty="0">
              <a:latin typeface="Tahoma"/>
              <a:cs typeface="Tahoma"/>
            </a:endParaRPr>
          </a:p>
          <a:p>
            <a:pPr marL="12700" marR="5080" algn="ctr">
              <a:lnSpc>
                <a:spcPct val="100000"/>
              </a:lnSpc>
              <a:spcBef>
                <a:spcPts val="100"/>
              </a:spcBef>
            </a:pPr>
            <a:endParaRPr sz="66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r>
              <a:rPr lang="en-US" sz="3000" dirty="0"/>
              <a:t>Direct costs (labor costs..)</a:t>
            </a:r>
          </a:p>
          <a:p>
            <a:pPr marL="914400" lvl="1" indent="-457200">
              <a:buFont typeface="Symbol" pitchFamily="2" charset="2"/>
              <a:buChar char="-"/>
            </a:pPr>
            <a:r>
              <a:rPr lang="en-US" sz="3000" dirty="0"/>
              <a:t>Indirect costs (Fixed = utilities, rent..)</a:t>
            </a:r>
          </a:p>
          <a:p>
            <a:pPr marL="914400" lvl="1" indent="-457200">
              <a:buFont typeface="Symbol" pitchFamily="2" charset="2"/>
              <a:buChar char="-"/>
            </a:pPr>
            <a:r>
              <a:rPr lang="en-US" sz="3000" dirty="0"/>
              <a:t>Intangible costs (decrease in productivity level, lower customer satisfaction..)</a:t>
            </a:r>
          </a:p>
          <a:p>
            <a:pPr marL="914400" lvl="1" indent="-457200">
              <a:buFont typeface="Symbol" pitchFamily="2" charset="2"/>
              <a:buChar char="-"/>
            </a:pPr>
            <a:r>
              <a:rPr lang="en-US" sz="3000" dirty="0"/>
              <a:t>Opportunity costs (pursuing one product / strategy over another)</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1" name="object 11"/>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4051422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803879" y="1700334"/>
            <a:ext cx="10680240" cy="997709"/>
          </a:xfrm>
          <a:prstGeom prst="rect">
            <a:avLst/>
          </a:prstGeom>
        </p:spPr>
        <p:txBody>
          <a:bodyPr vert="horz" wrap="square" lIns="0" tIns="12700" rIns="0" bIns="0" rtlCol="0">
            <a:spAutoFit/>
          </a:bodyPr>
          <a:lstStyle/>
          <a:p>
            <a:pPr marL="12700">
              <a:lnSpc>
                <a:spcPct val="100000"/>
              </a:lnSpc>
              <a:spcBef>
                <a:spcPts val="100"/>
              </a:spcBef>
            </a:pPr>
            <a:r>
              <a:rPr lang="en-AU" sz="6400" spc="95">
                <a:latin typeface="Tahoma"/>
                <a:cs typeface="Tahoma"/>
              </a:rPr>
              <a:t>Identifying successful ideas</a:t>
            </a:r>
            <a:endParaRPr lang="en-AU" sz="640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US" sz="3200" dirty="0">
              <a:solidFill>
                <a:srgbClr val="FF000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B19F6335-DF36-484B-996C-E0E3E79DDE63}"/>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pic>
        <p:nvPicPr>
          <p:cNvPr id="16" name="Grafik 15">
            <a:extLst>
              <a:ext uri="{FF2B5EF4-FFF2-40B4-BE49-F238E27FC236}">
                <a16:creationId xmlns:a16="http://schemas.microsoft.com/office/drawing/2014/main" id="{77BE9B33-B40C-674D-A94C-A82593CF87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69238" y="3822334"/>
            <a:ext cx="10242364" cy="5018758"/>
          </a:xfrm>
          <a:prstGeom prst="rect">
            <a:avLst/>
          </a:prstGeom>
        </p:spPr>
      </p:pic>
    </p:spTree>
    <p:extLst>
      <p:ext uri="{BB962C8B-B14F-4D97-AF65-F5344CB8AC3E}">
        <p14:creationId xmlns:p14="http://schemas.microsoft.com/office/powerpoint/2010/main" val="4072026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331595" y="4546606"/>
            <a:ext cx="6629400" cy="1256754"/>
          </a:xfrm>
          <a:prstGeom prst="rect">
            <a:avLst/>
          </a:prstGeom>
        </p:spPr>
        <p:txBody>
          <a:bodyPr vert="horz" wrap="square" lIns="0" tIns="12700" rIns="0" bIns="0" rtlCol="0">
            <a:spAutoFit/>
          </a:bodyPr>
          <a:lstStyle/>
          <a:p>
            <a:pPr marL="12700" marR="5080" algn="ctr">
              <a:lnSpc>
                <a:spcPct val="100000"/>
              </a:lnSpc>
              <a:spcBef>
                <a:spcPts val="100"/>
              </a:spcBef>
            </a:pPr>
            <a:r>
              <a:rPr lang="de-AT" sz="4000" b="1" spc="240" dirty="0" err="1">
                <a:latin typeface="Tahoma"/>
                <a:cs typeface="Tahoma"/>
              </a:rPr>
              <a:t>Fishing</a:t>
            </a:r>
            <a:r>
              <a:rPr lang="de-AT" sz="4000" b="1" spc="240" dirty="0">
                <a:latin typeface="Tahoma"/>
                <a:cs typeface="Tahoma"/>
              </a:rPr>
              <a:t> </a:t>
            </a:r>
            <a:r>
              <a:rPr lang="de-AT" sz="4000" b="1" spc="240" dirty="0" err="1">
                <a:latin typeface="Tahoma"/>
                <a:cs typeface="Tahoma"/>
              </a:rPr>
              <a:t>equipment</a:t>
            </a:r>
            <a:endParaRPr lang="de-AT" sz="4000" b="1" spc="240" dirty="0">
              <a:latin typeface="Tahoma"/>
              <a:cs typeface="Tahoma"/>
            </a:endParaRPr>
          </a:p>
          <a:p>
            <a:pPr marL="12700" marR="5080" algn="ctr">
              <a:lnSpc>
                <a:spcPct val="100000"/>
              </a:lnSpc>
              <a:spcBef>
                <a:spcPts val="100"/>
              </a:spcBef>
            </a:pPr>
            <a:r>
              <a:rPr lang="de-AT" sz="4000" spc="240" dirty="0" err="1">
                <a:latin typeface="Tahoma"/>
                <a:cs typeface="Tahoma"/>
              </a:rPr>
              <a:t>Exercise</a:t>
            </a:r>
            <a:r>
              <a:rPr lang="de-AT" sz="4000" spc="240" dirty="0">
                <a:latin typeface="Tahoma"/>
                <a:cs typeface="Tahoma"/>
              </a:rPr>
              <a:t> 2</a:t>
            </a:r>
            <a:endParaRPr sz="40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lvl="1"/>
            <a:endParaRPr lang="en-US" sz="3000" dirty="0"/>
          </a:p>
          <a:p>
            <a:pPr lvl="1"/>
            <a:endParaRPr lang="en-US" sz="3000" dirty="0"/>
          </a:p>
          <a:p>
            <a:pPr marL="914400" lvl="1" indent="-457200">
              <a:buFont typeface="Symbol" pitchFamily="2" charset="2"/>
              <a:buChar char="-"/>
            </a:pPr>
            <a:r>
              <a:rPr lang="en-US" sz="2800" dirty="0"/>
              <a:t>Let’s evaluate the idea of opening a store that sells fishing equipment. The store is situated in an urban area in the very center of the city.</a:t>
            </a:r>
          </a:p>
          <a:p>
            <a:pPr marL="914400" lvl="1" indent="-457200">
              <a:buFont typeface="Symbol" pitchFamily="2" charset="2"/>
              <a:buChar char="-"/>
            </a:pPr>
            <a:r>
              <a:rPr lang="en-US" sz="2800" dirty="0"/>
              <a:t>How could you evaluate this idea?</a:t>
            </a:r>
          </a:p>
          <a:p>
            <a:pPr marL="914400" lvl="1" indent="-457200">
              <a:buFont typeface="Symbol" pitchFamily="2" charset="2"/>
              <a:buChar char="-"/>
            </a:pPr>
            <a:r>
              <a:rPr lang="en-US" sz="2800" dirty="0"/>
              <a:t>What questions would you ask to find out if this idea can be successful?</a:t>
            </a:r>
          </a:p>
          <a:p>
            <a:pPr marL="914400" lvl="1" indent="-457200">
              <a:buFont typeface="Symbol" pitchFamily="2" charset="2"/>
              <a:buChar char="-"/>
            </a:pPr>
            <a:endParaRPr lang="en-US" sz="28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5D739E04-810A-9143-A0DA-6459E7A2E0E1}"/>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206024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endParaRPr lang="en-US" sz="3000" dirty="0"/>
          </a:p>
          <a:p>
            <a:endParaRPr lang="en-US" sz="3000" dirty="0"/>
          </a:p>
          <a:p>
            <a:endParaRPr lang="en-US" sz="3000" dirty="0"/>
          </a:p>
          <a:p>
            <a:r>
              <a:rPr lang="en-US" sz="3000" dirty="0"/>
              <a:t>The learner is expected to have evaluated one or several ideas.</a:t>
            </a:r>
          </a:p>
          <a:p>
            <a:r>
              <a:rPr lang="en-US" sz="3000" dirty="0"/>
              <a:t>The learner should be able to:</a:t>
            </a:r>
          </a:p>
          <a:p>
            <a:pPr marL="457200" indent="-457200">
              <a:buFont typeface="Arial" panose="020B0604020202020204" pitchFamily="34" charset="0"/>
              <a:buChar char="•"/>
            </a:pPr>
            <a:r>
              <a:rPr lang="en-US" sz="3000" dirty="0"/>
              <a:t>Identify the importance of an idea evaluation</a:t>
            </a:r>
          </a:p>
          <a:p>
            <a:pPr marL="457200" indent="-457200">
              <a:buFont typeface="Arial" panose="020B0604020202020204" pitchFamily="34" charset="0"/>
              <a:buChar char="•"/>
            </a:pPr>
            <a:r>
              <a:rPr lang="en-US" sz="3000" dirty="0"/>
              <a:t>Determine the methods and tools for idea evaluation</a:t>
            </a:r>
          </a:p>
          <a:p>
            <a:pPr marL="457200" indent="-457200">
              <a:buFont typeface="Arial" panose="020B0604020202020204" pitchFamily="34" charset="0"/>
              <a:buChar char="•"/>
            </a:pPr>
            <a:r>
              <a:rPr lang="en-US" sz="3000" dirty="0"/>
              <a:t>Describe the main characteristics of the evaluation of an idea</a:t>
            </a:r>
          </a:p>
          <a:p>
            <a:pPr marL="457200" indent="-457200">
              <a:buFont typeface="Arial" panose="020B0604020202020204" pitchFamily="34" charset="0"/>
              <a:buChar char="•"/>
            </a:pPr>
            <a:r>
              <a:rPr lang="en-US" sz="3000" dirty="0"/>
              <a:t>Refer to common concepts for idea evaluation</a:t>
            </a:r>
          </a:p>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endParaRPr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3" cstate="print"/>
            <a:stretch>
              <a:fillRect/>
            </a:stretch>
          </p:blipFill>
          <p:spPr>
            <a:xfrm>
              <a:off x="1028700" y="9435489"/>
              <a:ext cx="1571624" cy="752474"/>
            </a:xfrm>
            <a:prstGeom prst="rect">
              <a:avLst/>
            </a:prstGeom>
          </p:spPr>
        </p:pic>
        <p:pic>
          <p:nvPicPr>
            <p:cNvPr id="12" name="object 12"/>
            <p:cNvPicPr/>
            <p:nvPr/>
          </p:nvPicPr>
          <p:blipFill>
            <a:blip r:embed="rId4" cstate="print"/>
            <a:stretch>
              <a:fillRect/>
            </a:stretch>
          </p:blipFill>
          <p:spPr>
            <a:xfrm>
              <a:off x="2599053" y="9736203"/>
              <a:ext cx="1495424" cy="304799"/>
            </a:xfrm>
            <a:prstGeom prst="rect">
              <a:avLst/>
            </a:prstGeom>
          </p:spPr>
        </p:pic>
      </p:grpSp>
      <p:sp>
        <p:nvSpPr>
          <p:cNvPr id="15" name="object 11">
            <a:extLst>
              <a:ext uri="{FF2B5EF4-FFF2-40B4-BE49-F238E27FC236}">
                <a16:creationId xmlns:a16="http://schemas.microsoft.com/office/drawing/2014/main" id="{7972E3C0-D776-A349-B004-92197CFF91B4}"/>
              </a:ext>
            </a:extLst>
          </p:cNvPr>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
        <p:nvSpPr>
          <p:cNvPr id="13" name="object 11">
            <a:extLst>
              <a:ext uri="{FF2B5EF4-FFF2-40B4-BE49-F238E27FC236}">
                <a16:creationId xmlns:a16="http://schemas.microsoft.com/office/drawing/2014/main" id="{D27C8117-D5AA-1647-8EA6-C24B66A5446A}"/>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2228815"/>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err="1">
                <a:latin typeface="Tahoma"/>
                <a:cs typeface="Tahoma"/>
              </a:rPr>
              <a:t>What</a:t>
            </a:r>
            <a:r>
              <a:rPr lang="de-AT" sz="4800" spc="240" dirty="0">
                <a:latin typeface="Tahoma"/>
                <a:cs typeface="Tahoma"/>
              </a:rPr>
              <a:t> </a:t>
            </a:r>
            <a:r>
              <a:rPr lang="de-AT" sz="4800" spc="240" dirty="0" err="1">
                <a:latin typeface="Tahoma"/>
                <a:cs typeface="Tahoma"/>
              </a:rPr>
              <a:t>to</a:t>
            </a:r>
            <a:r>
              <a:rPr lang="de-AT" sz="4800" spc="240" dirty="0">
                <a:latin typeface="Tahoma"/>
                <a:cs typeface="Tahoma"/>
              </a:rPr>
              <a:t> </a:t>
            </a:r>
            <a:r>
              <a:rPr lang="de-AT" sz="4800" spc="240" dirty="0" err="1">
                <a:latin typeface="Tahoma"/>
                <a:cs typeface="Tahoma"/>
              </a:rPr>
              <a:t>consider</a:t>
            </a:r>
            <a:r>
              <a:rPr lang="de-AT" sz="4800" spc="240" dirty="0">
                <a:latin typeface="Tahoma"/>
                <a:cs typeface="Tahoma"/>
              </a:rPr>
              <a:t> </a:t>
            </a:r>
            <a:r>
              <a:rPr lang="de-AT" sz="4800" spc="240" dirty="0" err="1">
                <a:latin typeface="Tahoma"/>
                <a:cs typeface="Tahoma"/>
              </a:rPr>
              <a:t>when</a:t>
            </a:r>
            <a:r>
              <a:rPr lang="de-AT" sz="4800" spc="240" dirty="0">
                <a:latin typeface="Tahoma"/>
                <a:cs typeface="Tahoma"/>
              </a:rPr>
              <a:t> </a:t>
            </a:r>
            <a:r>
              <a:rPr lang="de-AT" sz="4800" spc="240" dirty="0" err="1">
                <a:latin typeface="Tahoma"/>
                <a:cs typeface="Tahoma"/>
              </a:rPr>
              <a:t>evaluating</a:t>
            </a:r>
            <a:r>
              <a:rPr lang="de-AT" sz="4800" spc="240" dirty="0">
                <a:latin typeface="Tahoma"/>
                <a:cs typeface="Tahoma"/>
              </a:rPr>
              <a:t> </a:t>
            </a:r>
            <a:r>
              <a:rPr lang="de-AT" sz="4800" spc="240" dirty="0" err="1">
                <a:latin typeface="Tahoma"/>
                <a:cs typeface="Tahoma"/>
              </a:rPr>
              <a:t>ideas</a:t>
            </a:r>
            <a:r>
              <a:rPr lang="de-AT" sz="4800" spc="240" dirty="0">
                <a:latin typeface="Tahoma"/>
                <a:cs typeface="Tahoma"/>
              </a:rPr>
              <a:t> I ?</a:t>
            </a: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Arial" panose="020B0604020202020204" pitchFamily="34" charset="0"/>
              <a:buChar char="•"/>
            </a:pPr>
            <a:endParaRPr lang="en-US" sz="3000" u="sng" dirty="0"/>
          </a:p>
          <a:p>
            <a:pPr marL="971550" lvl="1" indent="-514350">
              <a:buFont typeface="+mj-lt"/>
              <a:buAutoNum type="arabicPeriod"/>
            </a:pPr>
            <a:endParaRPr lang="en-US" sz="3000" dirty="0"/>
          </a:p>
          <a:p>
            <a:pPr marL="971550" lvl="1" indent="-514350">
              <a:buFont typeface="+mj-lt"/>
              <a:buAutoNum type="arabicPeriod"/>
            </a:pPr>
            <a:r>
              <a:rPr lang="en-US" sz="3000" dirty="0"/>
              <a:t>Time</a:t>
            </a:r>
          </a:p>
          <a:p>
            <a:pPr marL="971550" lvl="1" indent="-514350">
              <a:buFont typeface="+mj-lt"/>
              <a:buAutoNum type="arabicPeriod"/>
            </a:pPr>
            <a:r>
              <a:rPr lang="en-US" sz="3000" dirty="0"/>
              <a:t>Cost</a:t>
            </a:r>
          </a:p>
          <a:p>
            <a:pPr marL="971550" lvl="1" indent="-514350">
              <a:buFont typeface="+mj-lt"/>
              <a:buAutoNum type="arabicPeriod"/>
            </a:pPr>
            <a:r>
              <a:rPr lang="en-US" sz="3000" dirty="0"/>
              <a:t>Potential Impact</a:t>
            </a:r>
          </a:p>
          <a:p>
            <a:pPr marL="971550" lvl="1" indent="-514350">
              <a:buFont typeface="+mj-lt"/>
              <a:buAutoNum type="arabicPeriod"/>
            </a:pPr>
            <a:r>
              <a:rPr lang="en-US" sz="3000" dirty="0"/>
              <a:t>Monetary Impact</a:t>
            </a:r>
          </a:p>
          <a:p>
            <a:pPr marL="971550" lvl="1" indent="-514350">
              <a:buFont typeface="+mj-lt"/>
              <a:buAutoNum type="arabicPeriod"/>
            </a:pPr>
            <a:r>
              <a:rPr lang="en-US" sz="3000" dirty="0"/>
              <a:t>How much of the Organization is affected?</a:t>
            </a:r>
          </a:p>
          <a:p>
            <a:pPr marL="971550" lvl="1" indent="-514350">
              <a:buFont typeface="+mj-lt"/>
              <a:buAutoNum type="arabicPeriod"/>
            </a:pPr>
            <a:r>
              <a:rPr lang="en-US" sz="3000" dirty="0"/>
              <a:t>Business critical</a:t>
            </a:r>
          </a:p>
          <a:p>
            <a:pPr marL="971550" lvl="1" indent="-514350">
              <a:buFont typeface="+mj-lt"/>
              <a:buAutoNum type="arabicPeriod"/>
            </a:pPr>
            <a:r>
              <a:rPr lang="en-US" sz="3000" dirty="0"/>
              <a:t>Ownership</a:t>
            </a:r>
          </a:p>
          <a:p>
            <a:pPr marL="971550" lvl="1" indent="-514350">
              <a:buFont typeface="+mj-lt"/>
              <a:buAutoNum type="arabicPeriod"/>
            </a:pPr>
            <a:r>
              <a:rPr lang="en-US" sz="3000" dirty="0"/>
              <a:t>Linked to strategic goals</a:t>
            </a:r>
          </a:p>
          <a:p>
            <a:pPr lvl="1"/>
            <a:endParaRPr lang="en-US" sz="3000" u="sng" dirty="0"/>
          </a:p>
          <a:p>
            <a:pPr marL="914400" lvl="1" indent="-457200">
              <a:buFont typeface="Arial" panose="020B0604020202020204" pitchFamily="34" charset="0"/>
              <a:buChar char="•"/>
            </a:pPr>
            <a:endParaRPr lang="en-US" sz="3000" u="sng" dirty="0"/>
          </a:p>
          <a:p>
            <a:pPr marL="914400" lvl="1" indent="-457200">
              <a:buFont typeface="Arial" panose="020B0604020202020204" pitchFamily="34" charset="0"/>
              <a:buChar char="•"/>
            </a:pPr>
            <a:endParaRPr lang="en-US" sz="3000" u="sng"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A67F3B81-9C18-084F-88B7-86EAF0E5C4FD}"/>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F8F98369-B20A-C04D-868B-21CCB261C1D9}"/>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30372507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2476" y="4234579"/>
            <a:ext cx="5427345" cy="751488"/>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1. Time</a:t>
            </a: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915988" lvl="2" indent="-458788">
              <a:buFont typeface="Arial" panose="020B0604020202020204" pitchFamily="34" charset="0"/>
              <a:buChar char="•"/>
            </a:pPr>
            <a:r>
              <a:rPr lang="en-AU" sz="3000" dirty="0"/>
              <a:t>How much time will each idea take to plan, implement and produce results? Does the time investment reflect the idea’s value?</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81173AE9-B298-764C-97C5-332F417AAD85}"/>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738BE5D3-9991-E74E-A0F5-64C9ECC5A752}"/>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1141582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2476" y="4234579"/>
            <a:ext cx="5427345" cy="751488"/>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2. Costs</a:t>
            </a: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0" lvl="1"/>
            <a:endParaRPr lang="en-AU" sz="3000" dirty="0"/>
          </a:p>
          <a:p>
            <a:pPr marL="915988" lvl="2" indent="-458788">
              <a:buFont typeface="Arial" panose="020B0604020202020204" pitchFamily="34" charset="0"/>
              <a:buChar char="•"/>
            </a:pPr>
            <a:r>
              <a:rPr lang="en-AU" sz="3000" dirty="0"/>
              <a:t>What will it cost to bring this idea to life, including multiple pilots (if necessary) and a full rollout? Sometimes big changes are worth big investments, but you’ll need to be sure that you’ll get a return on your spend.</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F09615C9-31FA-C749-AD0C-4427CC6BCB34}"/>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1173771C-7F16-2A4B-9301-FC782F469985}"/>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16972970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2476" y="4234579"/>
            <a:ext cx="5427345" cy="1490152"/>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3. Potential </a:t>
            </a:r>
            <a:r>
              <a:rPr lang="de-AT" sz="4800" spc="240" dirty="0" err="1">
                <a:latin typeface="Tahoma"/>
                <a:cs typeface="Tahoma"/>
              </a:rPr>
              <a:t>impact</a:t>
            </a:r>
            <a:endParaRPr lang="de-AT" sz="4800" spc="240" dirty="0">
              <a:latin typeface="Tahoma"/>
              <a:cs typeface="Tahoma"/>
            </a:endParaRP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915988" lvl="2" indent="-458788">
              <a:buFont typeface="Arial" panose="020B0604020202020204" pitchFamily="34" charset="0"/>
              <a:buChar char="•"/>
            </a:pPr>
            <a:r>
              <a:rPr lang="en-AU" sz="3000" dirty="0"/>
              <a:t>Is this a major shift in the way that you work? Will it change the way your clients see you? Big, bold ideas can be scary, but often </a:t>
            </a:r>
            <a:r>
              <a:rPr lang="en-AU" sz="3000" dirty="0">
                <a:hlinkClick r:id="rId2">
                  <a:extLst>
                    <a:ext uri="{A12FA001-AC4F-418D-AE19-62706E023703}">
                      <ahyp:hlinkClr xmlns:ahyp="http://schemas.microsoft.com/office/drawing/2018/hyperlinkcolor" val="tx"/>
                    </a:ext>
                  </a:extLst>
                </a:hlinkClick>
              </a:rPr>
              <a:t>highlight the changes</a:t>
            </a:r>
            <a:r>
              <a:rPr lang="en-AU" sz="3000" dirty="0"/>
              <a:t> that need to happen.</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936EE61-561D-E846-95F9-23C5CEFD7A4C}"/>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744C26B0-3DE6-5340-BE99-71D0EA752CFC}"/>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25401781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22476" y="4234579"/>
            <a:ext cx="5427345" cy="1490152"/>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4. </a:t>
            </a:r>
            <a:r>
              <a:rPr lang="de-AT" sz="4800" spc="240" dirty="0" err="1">
                <a:latin typeface="Tahoma"/>
                <a:cs typeface="Tahoma"/>
              </a:rPr>
              <a:t>Monetary</a:t>
            </a:r>
            <a:r>
              <a:rPr lang="de-AT" sz="4800" spc="240" dirty="0">
                <a:latin typeface="Tahoma"/>
                <a:cs typeface="Tahoma"/>
              </a:rPr>
              <a:t> </a:t>
            </a:r>
            <a:r>
              <a:rPr lang="de-AT" sz="4800" spc="240" dirty="0" err="1">
                <a:latin typeface="Tahoma"/>
                <a:cs typeface="Tahoma"/>
              </a:rPr>
              <a:t>impact</a:t>
            </a:r>
            <a:endParaRPr lang="de-AT" sz="4800" spc="240" dirty="0">
              <a:latin typeface="Tahoma"/>
              <a:cs typeface="Tahoma"/>
            </a:endParaRP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915988" lvl="2" indent="-458788">
              <a:buFont typeface="Arial" panose="020B0604020202020204" pitchFamily="34" charset="0"/>
              <a:buChar char="•"/>
            </a:pPr>
            <a:r>
              <a:rPr lang="en-AU" sz="3000" dirty="0"/>
              <a:t>Is this idea going to directly impact your bottom line? Innovation should have a direct impact on your company finances, so always consider this dimension carefully.</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186EC1F4-0D5E-D648-B833-3CBF3DFEC4D0}"/>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A09C0BDB-4F30-E544-852D-96964471C6DB}"/>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1272399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5900" y="3600485"/>
            <a:ext cx="5427345" cy="2228815"/>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5. </a:t>
            </a:r>
            <a:r>
              <a:rPr lang="de-AT" sz="4800" spc="240" dirty="0" err="1">
                <a:latin typeface="Tahoma"/>
                <a:cs typeface="Tahoma"/>
              </a:rPr>
              <a:t>How</a:t>
            </a:r>
            <a:r>
              <a:rPr lang="de-AT" sz="4800" spc="240" dirty="0">
                <a:latin typeface="Tahoma"/>
                <a:cs typeface="Tahoma"/>
              </a:rPr>
              <a:t> </a:t>
            </a:r>
            <a:r>
              <a:rPr lang="de-AT" sz="4800" spc="240" dirty="0" err="1">
                <a:latin typeface="Tahoma"/>
                <a:cs typeface="Tahoma"/>
              </a:rPr>
              <a:t>much</a:t>
            </a:r>
            <a:r>
              <a:rPr lang="de-AT" sz="4800" spc="240" dirty="0">
                <a:latin typeface="Tahoma"/>
                <a:cs typeface="Tahoma"/>
              </a:rPr>
              <a:t> </a:t>
            </a:r>
            <a:r>
              <a:rPr lang="de-AT" sz="4800" spc="240" dirty="0" err="1">
                <a:latin typeface="Tahoma"/>
                <a:cs typeface="Tahoma"/>
              </a:rPr>
              <a:t>of</a:t>
            </a:r>
            <a:r>
              <a:rPr lang="de-AT" sz="4800" spc="240" dirty="0">
                <a:latin typeface="Tahoma"/>
                <a:cs typeface="Tahoma"/>
              </a:rPr>
              <a:t> </a:t>
            </a:r>
            <a:r>
              <a:rPr lang="de-AT" sz="4800" spc="240" dirty="0" err="1">
                <a:latin typeface="Tahoma"/>
                <a:cs typeface="Tahoma"/>
              </a:rPr>
              <a:t>the</a:t>
            </a:r>
            <a:r>
              <a:rPr lang="de-AT" sz="4800" spc="240" dirty="0">
                <a:latin typeface="Tahoma"/>
                <a:cs typeface="Tahoma"/>
              </a:rPr>
              <a:t> </a:t>
            </a:r>
            <a:r>
              <a:rPr lang="de-AT" sz="4800" spc="240" dirty="0" err="1">
                <a:latin typeface="Tahoma"/>
                <a:cs typeface="Tahoma"/>
              </a:rPr>
              <a:t>organization</a:t>
            </a:r>
            <a:r>
              <a:rPr lang="de-AT" sz="4800" spc="240" dirty="0">
                <a:latin typeface="Tahoma"/>
                <a:cs typeface="Tahoma"/>
              </a:rPr>
              <a:t> </a:t>
            </a:r>
            <a:r>
              <a:rPr lang="de-AT" sz="4800" spc="240" dirty="0" err="1">
                <a:latin typeface="Tahoma"/>
                <a:cs typeface="Tahoma"/>
              </a:rPr>
              <a:t>is</a:t>
            </a:r>
            <a:r>
              <a:rPr lang="de-AT" sz="4800" spc="240" dirty="0">
                <a:latin typeface="Tahoma"/>
                <a:cs typeface="Tahoma"/>
              </a:rPr>
              <a:t> </a:t>
            </a:r>
            <a:r>
              <a:rPr lang="de-AT" sz="4800" spc="240" dirty="0" err="1">
                <a:latin typeface="Tahoma"/>
                <a:cs typeface="Tahoma"/>
              </a:rPr>
              <a:t>affected</a:t>
            </a:r>
            <a:r>
              <a:rPr lang="de-AT" sz="4800" spc="240" dirty="0">
                <a:latin typeface="Tahoma"/>
                <a:cs typeface="Tahoma"/>
              </a:rPr>
              <a:t>?</a:t>
            </a: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457200" lvl="2"/>
            <a:endParaRPr lang="en-AU" sz="3000" dirty="0"/>
          </a:p>
          <a:p>
            <a:pPr marL="915988" lvl="1" indent="-458788">
              <a:buFont typeface="Arial" panose="020B0604020202020204" pitchFamily="34" charset="0"/>
              <a:buChar char="•"/>
            </a:pPr>
            <a:r>
              <a:rPr lang="en-AU" sz="3000" dirty="0"/>
              <a:t>It’s important to pay attention to the needs of each team when evaluating your ideas. However, when you’re allocating resources, it often makes sense to prioritise the ideas that will affect the greatest number of people.</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15A077E6-7B9F-5B4B-868E-C02F410A2BC1}"/>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BF90D822-1558-8C48-A3F8-607610106E14}"/>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484449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5900" y="3708027"/>
            <a:ext cx="5427345" cy="1490152"/>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6. Business </a:t>
            </a:r>
            <a:r>
              <a:rPr lang="de-AT" sz="4800" spc="240" dirty="0" err="1">
                <a:latin typeface="Tahoma"/>
                <a:cs typeface="Tahoma"/>
              </a:rPr>
              <a:t>critical</a:t>
            </a:r>
            <a:endParaRPr lang="de-AT" sz="4800" spc="240" dirty="0">
              <a:latin typeface="Tahoma"/>
              <a:cs typeface="Tahoma"/>
            </a:endParaRP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0" lvl="1"/>
            <a:endParaRPr lang="en-AU" sz="3000" dirty="0"/>
          </a:p>
          <a:p>
            <a:pPr marL="742950" lvl="1" indent="-285750">
              <a:buFont typeface="Arial" panose="020B0604020202020204" pitchFamily="34" charset="0"/>
              <a:buChar char="•"/>
            </a:pPr>
            <a:r>
              <a:rPr lang="en-AU" sz="3000" dirty="0"/>
              <a:t>How vital is it that this idea happens, and happens soon, for the survival of your business? Take a look at the wider landscape and think about how this idea sets you apart.</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564AE12E-20BC-3741-BA4A-CBCA9DE8DF02}"/>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834EBCA9-9325-1A4C-B0F2-D88F075D0F5E}"/>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1802396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5900" y="4070947"/>
            <a:ext cx="5427345" cy="751488"/>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7. Ownership</a:t>
            </a:r>
          </a:p>
        </p:txBody>
      </p:sp>
      <p:sp>
        <p:nvSpPr>
          <p:cNvPr id="3" name="object 3"/>
          <p:cNvSpPr/>
          <p:nvPr/>
        </p:nvSpPr>
        <p:spPr>
          <a:xfrm>
            <a:off x="7772400" y="2171700"/>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0" lvl="1"/>
            <a:endParaRPr lang="en-AU" sz="3000" dirty="0"/>
          </a:p>
          <a:p>
            <a:pPr marL="742950" lvl="1" indent="-285750">
              <a:buFont typeface="Arial" panose="020B0604020202020204" pitchFamily="34" charset="0"/>
              <a:buChar char="•"/>
            </a:pPr>
            <a:r>
              <a:rPr lang="en-AU" sz="3000" dirty="0"/>
              <a:t>Will someone be able to take ownership of this idea, </a:t>
            </a:r>
            <a:r>
              <a:rPr lang="en-AU" sz="3000" dirty="0">
                <a:hlinkClick r:id="rId2">
                  <a:extLst>
                    <a:ext uri="{A12FA001-AC4F-418D-AE19-62706E023703}">
                      <ahyp:hlinkClr xmlns:ahyp="http://schemas.microsoft.com/office/drawing/2018/hyperlinkcolor" val="tx"/>
                    </a:ext>
                  </a:extLst>
                </a:hlinkClick>
              </a:rPr>
              <a:t>and manage the process</a:t>
            </a:r>
            <a:r>
              <a:rPr lang="en-AU" sz="3000" dirty="0"/>
              <a:t> from start to finish? All innovation needs to be managed, so make sure your great idea is manageable.</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A76A760C-E7C1-594E-8C81-AF5976D8153D}"/>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AA053621-DEBB-9F42-ADD1-014309B1A3ED}"/>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10004685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5900" y="4070947"/>
            <a:ext cx="5427345" cy="1490152"/>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8. </a:t>
            </a:r>
            <a:r>
              <a:rPr lang="de-AT" sz="4800" spc="240" dirty="0" err="1">
                <a:latin typeface="Tahoma"/>
                <a:cs typeface="Tahoma"/>
              </a:rPr>
              <a:t>Linked</a:t>
            </a:r>
            <a:r>
              <a:rPr lang="de-AT" sz="4800" spc="240" dirty="0">
                <a:latin typeface="Tahoma"/>
                <a:cs typeface="Tahoma"/>
              </a:rPr>
              <a:t> </a:t>
            </a:r>
            <a:r>
              <a:rPr lang="de-AT" sz="4800" spc="240" dirty="0" err="1">
                <a:latin typeface="Tahoma"/>
                <a:cs typeface="Tahoma"/>
              </a:rPr>
              <a:t>to</a:t>
            </a:r>
            <a:r>
              <a:rPr lang="de-AT" sz="4800" spc="240" dirty="0">
                <a:latin typeface="Tahoma"/>
                <a:cs typeface="Tahoma"/>
              </a:rPr>
              <a:t> </a:t>
            </a:r>
            <a:r>
              <a:rPr lang="de-AT" sz="4800" spc="240" dirty="0" err="1">
                <a:latin typeface="Tahoma"/>
                <a:cs typeface="Tahoma"/>
              </a:rPr>
              <a:t>strategic</a:t>
            </a:r>
            <a:r>
              <a:rPr lang="de-AT" sz="4800" spc="240" dirty="0">
                <a:latin typeface="Tahoma"/>
                <a:cs typeface="Tahoma"/>
              </a:rPr>
              <a:t> </a:t>
            </a:r>
            <a:r>
              <a:rPr lang="de-AT" sz="4800" spc="240" dirty="0" err="1">
                <a:latin typeface="Tahoma"/>
                <a:cs typeface="Tahoma"/>
              </a:rPr>
              <a:t>goals</a:t>
            </a:r>
            <a:endParaRPr lang="de-AT" sz="4800" spc="240" dirty="0">
              <a:latin typeface="Tahoma"/>
              <a:cs typeface="Tahoma"/>
            </a:endParaRPr>
          </a:p>
        </p:txBody>
      </p:sp>
      <p:sp>
        <p:nvSpPr>
          <p:cNvPr id="3" name="object 3"/>
          <p:cNvSpPr/>
          <p:nvPr/>
        </p:nvSpPr>
        <p:spPr>
          <a:xfrm>
            <a:off x="7772400" y="2240003"/>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458788" lvl="1" indent="-458788">
              <a:buFont typeface="Arial" panose="020B0604020202020204" pitchFamily="34" charset="0"/>
              <a:buChar char="•"/>
            </a:pPr>
            <a:endParaRPr lang="en-AU" sz="3000" dirty="0"/>
          </a:p>
          <a:p>
            <a:pPr marL="458788" lvl="1" indent="-458788">
              <a:buFont typeface="Arial" panose="020B0604020202020204" pitchFamily="34" charset="0"/>
              <a:buChar char="•"/>
            </a:pPr>
            <a:endParaRPr lang="en-AU" sz="3000" dirty="0"/>
          </a:p>
          <a:p>
            <a:pPr marL="0" lvl="1"/>
            <a:endParaRPr lang="en-AU" sz="3000" dirty="0"/>
          </a:p>
          <a:p>
            <a:pPr marL="742950" lvl="1" indent="-285750">
              <a:buFont typeface="Arial" panose="020B0604020202020204" pitchFamily="34" charset="0"/>
              <a:buChar char="•"/>
            </a:pPr>
            <a:r>
              <a:rPr lang="en-AU" sz="3200" dirty="0"/>
              <a:t>Your company already has a </a:t>
            </a:r>
            <a:r>
              <a:rPr lang="en-AU" sz="3200" dirty="0">
                <a:hlinkClick r:id="rId2">
                  <a:extLst>
                    <a:ext uri="{A12FA001-AC4F-418D-AE19-62706E023703}">
                      <ahyp:hlinkClr xmlns:ahyp="http://schemas.microsoft.com/office/drawing/2018/hyperlinkcolor" val="tx"/>
                    </a:ext>
                  </a:extLst>
                </a:hlinkClick>
              </a:rPr>
              <a:t>strategic direction</a:t>
            </a:r>
            <a:r>
              <a:rPr lang="en-AU" sz="3200" dirty="0"/>
              <a:t>, but does this idea fit? The best idea in the world is no use to you if it takes you in a direction you’re not trying to go in.</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3" cstate="print"/>
            <a:stretch>
              <a:fillRect/>
            </a:stretch>
          </p:blipFill>
          <p:spPr>
            <a:xfrm>
              <a:off x="1028700" y="9435488"/>
              <a:ext cx="1571624" cy="752474"/>
            </a:xfrm>
            <a:prstGeom prst="rect">
              <a:avLst/>
            </a:prstGeom>
          </p:spPr>
        </p:pic>
        <p:pic>
          <p:nvPicPr>
            <p:cNvPr id="10" name="object 10"/>
            <p:cNvPicPr/>
            <p:nvPr/>
          </p:nvPicPr>
          <p:blipFill>
            <a:blip r:embed="rId4"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67D02CEB-E2D1-E243-8F28-9FAE3DFB13B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6E84C79B-2649-9C43-89C1-4A26DE4F99DD}"/>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29684092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5900" y="4070947"/>
            <a:ext cx="5427345" cy="751488"/>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a:latin typeface="Tahoma"/>
                <a:cs typeface="Tahoma"/>
              </a:rPr>
              <a:t>SUMMARY</a:t>
            </a:r>
          </a:p>
        </p:txBody>
      </p:sp>
      <p:sp>
        <p:nvSpPr>
          <p:cNvPr id="3" name="object 3"/>
          <p:cNvSpPr/>
          <p:nvPr/>
        </p:nvSpPr>
        <p:spPr>
          <a:xfrm>
            <a:off x="7772400" y="2240003"/>
            <a:ext cx="90297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0" lvl="1"/>
            <a:endParaRPr lang="en-AU" sz="3000" dirty="0"/>
          </a:p>
          <a:p>
            <a:pPr marL="0" lvl="1"/>
            <a:r>
              <a:rPr lang="en-AU" sz="1000" dirty="0"/>
              <a:t> </a:t>
            </a:r>
          </a:p>
          <a:p>
            <a:pPr marL="857250" indent="-508000">
              <a:buFont typeface="+mj-lt"/>
              <a:buAutoNum type="arabicPeriod"/>
            </a:pPr>
            <a:r>
              <a:rPr lang="en-AU" sz="3200" dirty="0"/>
              <a:t>TIME</a:t>
            </a:r>
          </a:p>
          <a:p>
            <a:pPr marL="857250" indent="-508000">
              <a:buFont typeface="+mj-lt"/>
              <a:buAutoNum type="arabicPeriod"/>
            </a:pPr>
            <a:r>
              <a:rPr lang="en-AU" sz="3200" dirty="0"/>
              <a:t>COST</a:t>
            </a:r>
          </a:p>
          <a:p>
            <a:pPr marL="857250" indent="-508000">
              <a:buFont typeface="+mj-lt"/>
              <a:buAutoNum type="arabicPeriod"/>
            </a:pPr>
            <a:r>
              <a:rPr lang="en-AU" sz="3200" dirty="0"/>
              <a:t>POTENTIAL IMPACT</a:t>
            </a:r>
          </a:p>
          <a:p>
            <a:pPr marL="857250" indent="-508000">
              <a:buFont typeface="+mj-lt"/>
              <a:buAutoNum type="arabicPeriod"/>
            </a:pPr>
            <a:r>
              <a:rPr lang="en-AU" sz="3200" dirty="0"/>
              <a:t>MONETARY IMPACT</a:t>
            </a:r>
          </a:p>
          <a:p>
            <a:pPr marL="857250" indent="-508000">
              <a:buFont typeface="+mj-lt"/>
              <a:buAutoNum type="arabicPeriod"/>
            </a:pPr>
            <a:r>
              <a:rPr lang="en-AU" sz="3200" dirty="0"/>
              <a:t>HOW MUCH OF THE ORGANISATION IS AFFECTED?</a:t>
            </a:r>
          </a:p>
          <a:p>
            <a:pPr marL="857250" indent="-508000">
              <a:buFont typeface="+mj-lt"/>
              <a:buAutoNum type="arabicPeriod"/>
            </a:pPr>
            <a:r>
              <a:rPr lang="en-AU" sz="3200" dirty="0"/>
              <a:t>BUSINESS CRITICAL</a:t>
            </a:r>
          </a:p>
          <a:p>
            <a:pPr marL="857250" indent="-508000">
              <a:buFont typeface="+mj-lt"/>
              <a:buAutoNum type="arabicPeriod"/>
            </a:pPr>
            <a:r>
              <a:rPr lang="en-AU" sz="3200" dirty="0"/>
              <a:t>OWNERSHIP</a:t>
            </a:r>
          </a:p>
          <a:p>
            <a:pPr marL="857250" indent="-508000">
              <a:buFont typeface="+mj-lt"/>
              <a:buAutoNum type="arabicPeriod"/>
            </a:pPr>
            <a:r>
              <a:rPr lang="en-AU" sz="3200" dirty="0"/>
              <a:t>LINKED TO STRATEGIC GOALS</a:t>
            </a:r>
          </a:p>
          <a:p>
            <a:pPr marL="285750" indent="-285750">
              <a:buFont typeface="Arial" panose="020B0604020202020204" pitchFamily="34" charset="0"/>
              <a:buChar char="•"/>
            </a:pPr>
            <a:endParaRPr lang="en-AU" sz="3200" dirty="0"/>
          </a:p>
          <a:p>
            <a:pPr marL="285750" indent="-285750">
              <a:buFont typeface="Arial" panose="020B0604020202020204" pitchFamily="34" charset="0"/>
              <a:buChar char="•"/>
            </a:pPr>
            <a:endParaRPr lang="en-AU" sz="32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67D02CEB-E2D1-E243-8F28-9FAE3DFB13B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6E84C79B-2649-9C43-89C1-4A26DE4F99DD}"/>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dirty="0" err="1"/>
              <a:t>Evaluate</a:t>
            </a:r>
            <a:r>
              <a:rPr lang="de-AT" kern="0" spc="-35" dirty="0"/>
              <a:t> </a:t>
            </a:r>
            <a:r>
              <a:rPr lang="de-AT" kern="0" spc="-35" dirty="0" err="1"/>
              <a:t>the</a:t>
            </a:r>
            <a:r>
              <a:rPr lang="de-AT" kern="0" spc="-35" dirty="0"/>
              <a:t> </a:t>
            </a:r>
            <a:r>
              <a:rPr lang="de-AT" kern="0" spc="-35" dirty="0" err="1"/>
              <a:t>value</a:t>
            </a:r>
            <a:r>
              <a:rPr lang="de-AT" kern="0" spc="-35" dirty="0"/>
              <a:t> </a:t>
            </a:r>
            <a:r>
              <a:rPr lang="de-AT" kern="0" spc="-35" dirty="0" err="1"/>
              <a:t>of</a:t>
            </a:r>
            <a:r>
              <a:rPr lang="de-AT" kern="0" spc="-35" dirty="0"/>
              <a:t> an </a:t>
            </a:r>
            <a:r>
              <a:rPr lang="de-AT" kern="0" spc="-35" dirty="0" err="1"/>
              <a:t>idea</a:t>
            </a:r>
            <a:endParaRPr lang="de-AT" kern="0" spc="60" dirty="0"/>
          </a:p>
        </p:txBody>
      </p:sp>
    </p:spTree>
    <p:extLst>
      <p:ext uri="{BB962C8B-B14F-4D97-AF65-F5344CB8AC3E}">
        <p14:creationId xmlns:p14="http://schemas.microsoft.com/office/powerpoint/2010/main" val="1330692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57400" y="3857688"/>
            <a:ext cx="5813195" cy="2475037"/>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lang="de-DE" sz="8000" spc="-869" dirty="0">
                <a:latin typeface="Tahoma"/>
                <a:cs typeface="Tahoma"/>
              </a:rPr>
              <a:t>i</a:t>
            </a:r>
            <a:r>
              <a:rPr sz="8000" spc="75" dirty="0" err="1">
                <a:latin typeface="Tahoma"/>
                <a:cs typeface="Tahoma"/>
              </a:rPr>
              <a:t>n</a:t>
            </a:r>
            <a:r>
              <a:rPr sz="8000" spc="385" dirty="0" err="1">
                <a:latin typeface="Tahoma"/>
                <a:cs typeface="Tahoma"/>
              </a:rPr>
              <a:t>t</a:t>
            </a:r>
            <a:r>
              <a:rPr sz="8000" spc="245" dirty="0" err="1">
                <a:latin typeface="Tahoma"/>
                <a:cs typeface="Tahoma"/>
              </a:rPr>
              <a:t>r</a:t>
            </a:r>
            <a:r>
              <a:rPr sz="8000" spc="455" dirty="0" err="1">
                <a:latin typeface="Tahoma"/>
                <a:cs typeface="Tahoma"/>
              </a:rPr>
              <a:t>o</a:t>
            </a:r>
            <a:r>
              <a:rPr sz="8000" spc="405" dirty="0" err="1">
                <a:latin typeface="Tahoma"/>
                <a:cs typeface="Tahoma"/>
              </a:rPr>
              <a:t>d</a:t>
            </a:r>
            <a:r>
              <a:rPr sz="8000" spc="75" dirty="0" err="1">
                <a:latin typeface="Tahoma"/>
                <a:cs typeface="Tahoma"/>
              </a:rPr>
              <a:t>u</a:t>
            </a:r>
            <a:r>
              <a:rPr sz="8000" spc="340" dirty="0" err="1">
                <a:latin typeface="Tahoma"/>
                <a:cs typeface="Tahoma"/>
              </a:rPr>
              <a:t>c</a:t>
            </a:r>
            <a:r>
              <a:rPr sz="8000" spc="385" dirty="0" err="1">
                <a:latin typeface="Tahoma"/>
                <a:cs typeface="Tahoma"/>
              </a:rPr>
              <a:t>t</a:t>
            </a:r>
            <a:r>
              <a:rPr sz="8000" spc="95" dirty="0" err="1">
                <a:latin typeface="Tahoma"/>
                <a:cs typeface="Tahoma"/>
              </a:rPr>
              <a:t>i</a:t>
            </a:r>
            <a:r>
              <a:rPr sz="8000" spc="455" dirty="0" err="1">
                <a:latin typeface="Tahoma"/>
                <a:cs typeface="Tahoma"/>
              </a:rPr>
              <a:t>o</a:t>
            </a:r>
            <a:r>
              <a:rPr sz="8000" spc="80" dirty="0" err="1">
                <a:latin typeface="Tahoma"/>
                <a:cs typeface="Tahoma"/>
              </a:rPr>
              <a:t>n</a:t>
            </a:r>
            <a:endParaRPr sz="8000"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lvl="1" algn="ctr">
              <a:lnSpc>
                <a:spcPct val="150000"/>
              </a:lnSpc>
            </a:pPr>
            <a:endParaRPr lang="en-US" sz="3000" dirty="0"/>
          </a:p>
          <a:p>
            <a:pPr lvl="1" algn="ctr">
              <a:lnSpc>
                <a:spcPct val="150000"/>
              </a:lnSpc>
            </a:pPr>
            <a:r>
              <a:rPr lang="en-US" sz="2800" dirty="0"/>
              <a:t>The workshop will require participants to think about how an idea can be evaluated and will give them criteria that are necessary for an idea evaluation.  Additionally, participants will learn methods for an idea evaluation and be able to explain the main characteristics of it. The workshop will also include practical examples that will test the participants ability to think outside the box and be creative.</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4" name="object 11">
            <a:extLst>
              <a:ext uri="{FF2B5EF4-FFF2-40B4-BE49-F238E27FC236}">
                <a16:creationId xmlns:a16="http://schemas.microsoft.com/office/drawing/2014/main" id="{E4C7DD1B-D474-2949-858C-CBC870AA59A9}"/>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988190" y="1708308"/>
            <a:ext cx="6311618" cy="997709"/>
          </a:xfrm>
          <a:prstGeom prst="rect">
            <a:avLst/>
          </a:prstGeom>
        </p:spPr>
        <p:txBody>
          <a:bodyPr vert="horz" wrap="square" lIns="0" tIns="12700" rIns="0" bIns="0" rtlCol="0">
            <a:spAutoFit/>
          </a:bodyPr>
          <a:lstStyle/>
          <a:p>
            <a:pPr marL="12700">
              <a:lnSpc>
                <a:spcPct val="100000"/>
              </a:lnSpc>
              <a:spcBef>
                <a:spcPts val="100"/>
              </a:spcBef>
            </a:pPr>
            <a:r>
              <a:rPr lang="de-AT" sz="6400" spc="95" dirty="0" err="1">
                <a:latin typeface="Tahoma"/>
                <a:cs typeface="Tahoma"/>
              </a:rPr>
              <a:t>Tesco‘s</a:t>
            </a:r>
            <a:r>
              <a:rPr lang="de-AT" sz="6400" spc="95" dirty="0">
                <a:latin typeface="Tahoma"/>
                <a:cs typeface="Tahoma"/>
              </a:rPr>
              <a:t> 3 </a:t>
            </a:r>
            <a:r>
              <a:rPr lang="de-AT" sz="6400" spc="95" dirty="0" err="1">
                <a:latin typeface="Tahoma"/>
                <a:cs typeface="Tahoma"/>
              </a:rPr>
              <a:t>criteria</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AU" sz="3200" dirty="0"/>
          </a:p>
          <a:p>
            <a:pPr lvl="1"/>
            <a:r>
              <a:rPr lang="en-AU" sz="3200" dirty="0"/>
              <a:t>Tesco, a British retailer, uses the following criteria for selecting ideas in brainstorms or suggestions sessions:</a:t>
            </a:r>
          </a:p>
          <a:p>
            <a:pPr lvl="1"/>
            <a:endParaRPr lang="en-AU" sz="3200" dirty="0"/>
          </a:p>
          <a:p>
            <a:pPr marL="914400" lvl="1" indent="-457200">
              <a:buFont typeface="Arial" panose="020B0604020202020204" pitchFamily="34" charset="0"/>
              <a:buChar char="•"/>
            </a:pPr>
            <a:r>
              <a:rPr lang="en-AU" sz="3200" dirty="0"/>
              <a:t>Is it better? (For customers)</a:t>
            </a:r>
          </a:p>
          <a:p>
            <a:pPr marL="914400" lvl="1" indent="-457200">
              <a:buFont typeface="Arial" panose="020B0604020202020204" pitchFamily="34" charset="0"/>
              <a:buChar char="•"/>
            </a:pPr>
            <a:r>
              <a:rPr lang="en-AU" sz="3200" dirty="0"/>
              <a:t>Is it simpler? (For staff)</a:t>
            </a:r>
          </a:p>
          <a:p>
            <a:pPr marL="914400" lvl="1" indent="-457200">
              <a:buFont typeface="Arial" panose="020B0604020202020204" pitchFamily="34" charset="0"/>
              <a:buChar char="•"/>
            </a:pPr>
            <a:r>
              <a:rPr lang="en-AU" sz="3200" dirty="0"/>
              <a:t>Is it cheaper? (For Tesco)</a:t>
            </a:r>
          </a:p>
          <a:p>
            <a:pPr lvl="1"/>
            <a:endParaRPr lang="en-AU" sz="3200" dirty="0"/>
          </a:p>
          <a:p>
            <a:pPr lvl="1"/>
            <a:r>
              <a:rPr lang="en-AU" sz="3200" dirty="0"/>
              <a:t>Any idea that is </a:t>
            </a:r>
            <a:r>
              <a:rPr lang="en-AU" sz="3200" b="1" dirty="0"/>
              <a:t>better, easier and cheaper</a:t>
            </a:r>
            <a:r>
              <a:rPr lang="en-AU" sz="3200" dirty="0"/>
              <a:t> is likely to be a good idea and will probably be </a:t>
            </a:r>
            <a:r>
              <a:rPr lang="en-AU" sz="3200" b="1" dirty="0"/>
              <a:t>approved</a:t>
            </a:r>
            <a:r>
              <a:rPr lang="en-AU" sz="3200" dirty="0"/>
              <a:t>.</a:t>
            </a:r>
          </a:p>
          <a:p>
            <a:pPr lvl="1"/>
            <a:endParaRPr lang="de-AT"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1BE31EAC-A182-204A-A1C5-48846165170F}"/>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3541661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6026290" y="1708308"/>
            <a:ext cx="6235418" cy="997709"/>
          </a:xfrm>
          <a:prstGeom prst="rect">
            <a:avLst/>
          </a:prstGeom>
        </p:spPr>
        <p:txBody>
          <a:bodyPr vert="horz" wrap="square" lIns="0" tIns="12700" rIns="0" bIns="0" rtlCol="0">
            <a:spAutoFit/>
          </a:bodyPr>
          <a:lstStyle/>
          <a:p>
            <a:pPr marL="12700">
              <a:lnSpc>
                <a:spcPct val="100000"/>
              </a:lnSpc>
              <a:spcBef>
                <a:spcPts val="100"/>
              </a:spcBef>
            </a:pPr>
            <a:r>
              <a:rPr lang="de-AT" sz="6400" spc="95" dirty="0" err="1">
                <a:latin typeface="Tahoma"/>
                <a:cs typeface="Tahoma"/>
              </a:rPr>
              <a:t>Tesco‘s</a:t>
            </a:r>
            <a:r>
              <a:rPr lang="de-AT" sz="6400" spc="95" dirty="0">
                <a:latin typeface="Tahoma"/>
                <a:cs typeface="Tahoma"/>
              </a:rPr>
              <a:t> 3 </a:t>
            </a:r>
            <a:r>
              <a:rPr lang="de-AT" sz="6400" spc="95" dirty="0" err="1">
                <a:latin typeface="Tahoma"/>
                <a:cs typeface="Tahoma"/>
              </a:rPr>
              <a:t>criteria</a:t>
            </a:r>
            <a:endParaRPr sz="6400" dirty="0">
              <a:latin typeface="Tahoma"/>
              <a:cs typeface="Tahoma"/>
            </a:endParaRPr>
          </a:p>
        </p:txBody>
      </p:sp>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endParaRPr lang="en-AU" sz="3200" dirty="0"/>
          </a:p>
          <a:p>
            <a:pPr lvl="1"/>
            <a:r>
              <a:rPr lang="en-AU" sz="3200" dirty="0"/>
              <a:t>A couple years ago, McDonald’s introduced self-ordering machines in their restaurants in Austria.</a:t>
            </a:r>
          </a:p>
          <a:p>
            <a:pPr lvl="1"/>
            <a:r>
              <a:rPr lang="en-AU" sz="3200" dirty="0"/>
              <a:t>According to </a:t>
            </a:r>
            <a:r>
              <a:rPr lang="en-AU" sz="3200" b="1" dirty="0"/>
              <a:t>Tesco’s 3 </a:t>
            </a:r>
            <a:r>
              <a:rPr lang="en-AU" sz="3200" b="1" dirty="0" err="1"/>
              <a:t>critera</a:t>
            </a:r>
            <a:r>
              <a:rPr lang="en-AU" sz="3200" dirty="0"/>
              <a:t>:</a:t>
            </a:r>
          </a:p>
          <a:p>
            <a:pPr marL="914400" lvl="1" indent="-457200">
              <a:buFont typeface="Arial" panose="020B0604020202020204" pitchFamily="34" charset="0"/>
              <a:buChar char="•"/>
            </a:pPr>
            <a:r>
              <a:rPr lang="en-AU" sz="3200" dirty="0"/>
              <a:t>Is it better? (For customers) </a:t>
            </a:r>
            <a:r>
              <a:rPr lang="en-AU" sz="3200" b="1" dirty="0"/>
              <a:t>YES</a:t>
            </a:r>
            <a:r>
              <a:rPr lang="en-AU" sz="3200" dirty="0"/>
              <a:t> – it is faster</a:t>
            </a:r>
          </a:p>
          <a:p>
            <a:pPr marL="914400" lvl="1" indent="-457200">
              <a:buFont typeface="Arial" panose="020B0604020202020204" pitchFamily="34" charset="0"/>
              <a:buChar char="•"/>
            </a:pPr>
            <a:r>
              <a:rPr lang="en-AU" sz="3200" dirty="0"/>
              <a:t>Is it simpler? (For staff) </a:t>
            </a:r>
            <a:r>
              <a:rPr lang="en-AU" sz="3200" b="1" dirty="0"/>
              <a:t>YES</a:t>
            </a:r>
            <a:r>
              <a:rPr lang="en-AU" sz="3200" dirty="0"/>
              <a:t> – the machine does the work</a:t>
            </a:r>
          </a:p>
          <a:p>
            <a:pPr marL="914400" lvl="1" indent="-457200">
              <a:buFont typeface="Arial" panose="020B0604020202020204" pitchFamily="34" charset="0"/>
              <a:buChar char="•"/>
            </a:pPr>
            <a:r>
              <a:rPr lang="en-AU" sz="3200" dirty="0"/>
              <a:t>Is it cheaper? (For McDonald’s) </a:t>
            </a:r>
            <a:r>
              <a:rPr lang="en-AU" sz="3200" b="1" dirty="0"/>
              <a:t>YES</a:t>
            </a:r>
            <a:r>
              <a:rPr lang="en-AU" sz="3200" dirty="0"/>
              <a:t> – no one needs to take the orders</a:t>
            </a:r>
          </a:p>
          <a:p>
            <a:pPr lvl="1"/>
            <a:endParaRPr lang="en-AU" sz="3200" dirty="0"/>
          </a:p>
          <a:p>
            <a:pPr lvl="1"/>
            <a:r>
              <a:rPr lang="en-AU" sz="3200" dirty="0"/>
              <a:t>Question to </a:t>
            </a:r>
            <a:r>
              <a:rPr lang="en-AU" sz="3200" b="1" dirty="0"/>
              <a:t>everybody</a:t>
            </a:r>
            <a:r>
              <a:rPr lang="en-AU" sz="3200" dirty="0"/>
              <a:t>: Do you know other examples of companies that fulfilled those 3 criteria through an idea that got implemented?</a:t>
            </a:r>
          </a:p>
          <a:p>
            <a:pPr lvl="1"/>
            <a:endParaRPr lang="de-AT" sz="3200" dirty="0"/>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2D5A0E6C-CDDA-614B-89E2-5F5541F08EEB}"/>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3359193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485900" y="4070947"/>
            <a:ext cx="5427345" cy="1490152"/>
          </a:xfrm>
          <a:prstGeom prst="rect">
            <a:avLst/>
          </a:prstGeom>
        </p:spPr>
        <p:txBody>
          <a:bodyPr vert="horz" wrap="square" lIns="0" tIns="12700" rIns="0" bIns="0" rtlCol="0">
            <a:spAutoFit/>
          </a:bodyPr>
          <a:lstStyle/>
          <a:p>
            <a:pPr marL="12700" marR="5080" algn="ctr">
              <a:lnSpc>
                <a:spcPct val="100000"/>
              </a:lnSpc>
              <a:spcBef>
                <a:spcPts val="100"/>
              </a:spcBef>
            </a:pPr>
            <a:r>
              <a:rPr lang="de-AT" sz="4800" spc="240" dirty="0" err="1">
                <a:latin typeface="Tahoma"/>
                <a:cs typeface="Tahoma"/>
              </a:rPr>
              <a:t>When</a:t>
            </a:r>
            <a:r>
              <a:rPr lang="de-AT" sz="4800" spc="240" dirty="0">
                <a:latin typeface="Tahoma"/>
                <a:cs typeface="Tahoma"/>
              </a:rPr>
              <a:t> NOT </a:t>
            </a:r>
            <a:r>
              <a:rPr lang="de-AT" sz="4800" spc="240" dirty="0" err="1">
                <a:latin typeface="Tahoma"/>
                <a:cs typeface="Tahoma"/>
              </a:rPr>
              <a:t>to</a:t>
            </a:r>
            <a:r>
              <a:rPr lang="de-AT" sz="4800" spc="240" dirty="0">
                <a:latin typeface="Tahoma"/>
                <a:cs typeface="Tahoma"/>
              </a:rPr>
              <a:t> </a:t>
            </a:r>
            <a:r>
              <a:rPr lang="de-AT" sz="4800" spc="240" dirty="0" err="1">
                <a:latin typeface="Tahoma"/>
                <a:cs typeface="Tahoma"/>
              </a:rPr>
              <a:t>evaluate</a:t>
            </a:r>
            <a:r>
              <a:rPr lang="de-AT" sz="4800" spc="240" dirty="0">
                <a:latin typeface="Tahoma"/>
                <a:cs typeface="Tahoma"/>
              </a:rPr>
              <a:t> </a:t>
            </a:r>
            <a:r>
              <a:rPr lang="de-AT" sz="4800" spc="240" dirty="0" err="1">
                <a:latin typeface="Tahoma"/>
                <a:cs typeface="Tahoma"/>
              </a:rPr>
              <a:t>ideas</a:t>
            </a:r>
            <a:endParaRPr lang="de-AT" sz="4800" spc="240" dirty="0">
              <a:latin typeface="Tahoma"/>
              <a:cs typeface="Tahoma"/>
            </a:endParaRPr>
          </a:p>
        </p:txBody>
      </p:sp>
      <p:sp>
        <p:nvSpPr>
          <p:cNvPr id="3" name="object 3"/>
          <p:cNvSpPr/>
          <p:nvPr/>
        </p:nvSpPr>
        <p:spPr>
          <a:xfrm>
            <a:off x="7543800" y="2240003"/>
            <a:ext cx="9258300" cy="5465278"/>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0" lvl="1"/>
            <a:endParaRPr lang="en-AU" sz="3000" dirty="0"/>
          </a:p>
          <a:p>
            <a:pPr marL="0" lvl="1"/>
            <a:endParaRPr lang="en-AU" sz="3000" dirty="0"/>
          </a:p>
          <a:p>
            <a:pPr marL="0" lvl="1"/>
            <a:endParaRPr lang="en-AU" sz="3000" dirty="0"/>
          </a:p>
          <a:p>
            <a:pPr lvl="2" indent="-457200">
              <a:buFont typeface="Arial" panose="020B0604020202020204" pitchFamily="34" charset="0"/>
              <a:buChar char="•"/>
            </a:pPr>
            <a:r>
              <a:rPr lang="en-AU" sz="3000" dirty="0"/>
              <a:t>Idea evaluation takes time and thought</a:t>
            </a:r>
          </a:p>
          <a:p>
            <a:pPr lvl="2" indent="-457200">
              <a:buFont typeface="Arial" panose="020B0604020202020204" pitchFamily="34" charset="0"/>
              <a:buChar char="•"/>
            </a:pPr>
            <a:r>
              <a:rPr lang="en-AU" sz="3000" dirty="0"/>
              <a:t>Don’t waste your time on useless decisions</a:t>
            </a:r>
          </a:p>
          <a:p>
            <a:pPr marL="457200" lvl="2"/>
            <a:r>
              <a:rPr lang="en-AU" sz="3000" dirty="0"/>
              <a:t>e.g.: should I eat Pizza or Salad for lunch?</a:t>
            </a:r>
          </a:p>
          <a:p>
            <a:pPr marL="457200" lvl="2"/>
            <a:r>
              <a:rPr lang="en-AU" sz="1000" dirty="0"/>
              <a:t>  </a:t>
            </a:r>
          </a:p>
          <a:p>
            <a:pPr marL="457200" lvl="2"/>
            <a:r>
              <a:rPr lang="en-AU" sz="3000" dirty="0"/>
              <a:t>Yes, the nutrients differ but:</a:t>
            </a:r>
          </a:p>
          <a:p>
            <a:pPr lvl="2" indent="-457200">
              <a:buFont typeface="Wingdings" pitchFamily="2" charset="2"/>
              <a:buChar char="à"/>
            </a:pPr>
            <a:r>
              <a:rPr lang="en-AU" sz="3000" dirty="0">
                <a:sym typeface="Wingdings" pitchFamily="2" charset="2"/>
              </a:rPr>
              <a:t>Whatever you decide doesn’t really matter.</a:t>
            </a:r>
          </a:p>
          <a:p>
            <a:pPr lvl="1" indent="-457200">
              <a:buFont typeface="Wingdings" pitchFamily="2" charset="2"/>
              <a:buChar char="à"/>
            </a:pPr>
            <a:endParaRPr lang="en-AU" sz="3000" dirty="0">
              <a:sym typeface="Wingdings" pitchFamily="2" charset="2"/>
            </a:endParaRPr>
          </a:p>
          <a:p>
            <a:pPr marL="0" lvl="1"/>
            <a:endParaRPr lang="en-AU"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67D02CEB-E2D1-E243-8F28-9FAE3DFB13B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BCC242D8-929A-6245-9182-463AA8EF0AAC}"/>
              </a:ext>
            </a:extLst>
          </p:cNvPr>
          <p:cNvSpPr txBox="1">
            <a:spLocks noGrp="1"/>
          </p:cNvSpPr>
          <p:nvPr>
            <p:ph type="title"/>
          </p:nvPr>
        </p:nvSpPr>
        <p:spPr>
          <a:xfrm>
            <a:off x="6674466" y="329713"/>
            <a:ext cx="4939067" cy="443711"/>
          </a:xfrm>
          <a:prstGeom prst="rect">
            <a:avLst/>
          </a:prstGeom>
        </p:spPr>
        <p:txBody>
          <a:bodyPr vert="horz" wrap="square" lIns="0" tIns="12700" rIns="0" bIns="0" rtlCol="0">
            <a:spAutoFit/>
          </a:bodyPr>
          <a:lstStyle/>
          <a:p>
            <a:pPr marL="12700">
              <a:lnSpc>
                <a:spcPct val="100000"/>
              </a:lnSpc>
              <a:spcBef>
                <a:spcPts val="100"/>
              </a:spcBef>
            </a:pPr>
            <a:r>
              <a:rPr lang="de-AT" spc="-35" dirty="0" err="1"/>
              <a:t>Evaluate</a:t>
            </a:r>
            <a:r>
              <a:rPr lang="de-AT" spc="-35" dirty="0"/>
              <a:t> </a:t>
            </a:r>
            <a:r>
              <a:rPr lang="de-AT" spc="-35" dirty="0" err="1"/>
              <a:t>the</a:t>
            </a:r>
            <a:r>
              <a:rPr lang="de-AT" spc="-35" dirty="0"/>
              <a:t> </a:t>
            </a:r>
            <a:r>
              <a:rPr lang="de-AT" spc="-35" dirty="0" err="1"/>
              <a:t>value</a:t>
            </a:r>
            <a:r>
              <a:rPr lang="de-AT" spc="-35" dirty="0"/>
              <a:t> </a:t>
            </a:r>
            <a:r>
              <a:rPr lang="de-AT" spc="-35" dirty="0" err="1"/>
              <a:t>of</a:t>
            </a:r>
            <a:r>
              <a:rPr lang="de-AT" spc="-35" dirty="0"/>
              <a:t> an </a:t>
            </a:r>
            <a:r>
              <a:rPr lang="de-AT" spc="-35" dirty="0" err="1"/>
              <a:t>idea</a:t>
            </a:r>
            <a:endParaRPr spc="60" dirty="0"/>
          </a:p>
        </p:txBody>
      </p:sp>
    </p:spTree>
    <p:extLst>
      <p:ext uri="{BB962C8B-B14F-4D97-AF65-F5344CB8AC3E}">
        <p14:creationId xmlns:p14="http://schemas.microsoft.com/office/powerpoint/2010/main" val="1913718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264442" y="3640901"/>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1"/>
            <a:r>
              <a:rPr lang="en-US" sz="3200" dirty="0"/>
              <a:t>Group exercise:</a:t>
            </a:r>
          </a:p>
          <a:p>
            <a:pPr lvl="1" algn="ctr"/>
            <a:endParaRPr lang="en-US" sz="3200" dirty="0"/>
          </a:p>
          <a:p>
            <a:pPr lvl="1" algn="ctr"/>
            <a:r>
              <a:rPr lang="en-US" sz="3200" dirty="0"/>
              <a:t>EXERCISE 3: Evaluate your business idea (~90 min.)</a:t>
            </a:r>
          </a:p>
          <a:p>
            <a:pPr lvl="1" algn="ctr"/>
            <a:endParaRPr lang="en-US" sz="3200" dirty="0">
              <a:solidFill>
                <a:srgbClr val="FF0000"/>
              </a:solidFill>
            </a:endParaRPr>
          </a:p>
          <a:p>
            <a:pPr marL="971550" lvl="1" indent="-514350">
              <a:buFont typeface="+mj-lt"/>
              <a:buAutoNum type="arabicPeriod"/>
            </a:pPr>
            <a:r>
              <a:rPr lang="en-US" sz="3200" dirty="0"/>
              <a:t>Built groups of 5</a:t>
            </a:r>
          </a:p>
          <a:p>
            <a:pPr marL="971550" lvl="1" indent="-514350">
              <a:buFont typeface="+mj-lt"/>
              <a:buAutoNum type="arabicPeriod"/>
            </a:pPr>
            <a:r>
              <a:rPr lang="en-US" sz="3200" dirty="0"/>
              <a:t>Think about 4 innovative realistic business ideas</a:t>
            </a:r>
          </a:p>
          <a:p>
            <a:pPr marL="971550" lvl="1" indent="-514350">
              <a:buFont typeface="+mj-lt"/>
              <a:buAutoNum type="arabicPeriod"/>
            </a:pPr>
            <a:r>
              <a:rPr lang="en-US" sz="3200" dirty="0"/>
              <a:t>Rank ideas individually</a:t>
            </a:r>
          </a:p>
          <a:p>
            <a:pPr marL="971550" lvl="1" indent="-514350">
              <a:buFont typeface="+mj-lt"/>
              <a:buAutoNum type="arabicPeriod"/>
            </a:pPr>
            <a:r>
              <a:rPr lang="en-US" sz="3200" dirty="0"/>
              <a:t>Final ranking of ideas as a group</a:t>
            </a:r>
          </a:p>
          <a:p>
            <a:pPr marL="971550" lvl="1" indent="-514350">
              <a:buFont typeface="+mj-lt"/>
              <a:buAutoNum type="arabicPeriod"/>
            </a:pPr>
            <a:r>
              <a:rPr lang="en-US" sz="3200" dirty="0"/>
              <a:t>Write them on a flipchart and present ideas in front of all groups</a:t>
            </a:r>
          </a:p>
          <a:p>
            <a:pPr marL="971550" lvl="1" indent="-514350">
              <a:buFont typeface="+mj-lt"/>
              <a:buAutoNum type="arabicPeriod"/>
            </a:pPr>
            <a:r>
              <a:rPr lang="en-US" sz="3200" dirty="0"/>
              <a:t>Audience decides which idea they think won</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7" name="object 2">
            <a:extLst>
              <a:ext uri="{FF2B5EF4-FFF2-40B4-BE49-F238E27FC236}">
                <a16:creationId xmlns:a16="http://schemas.microsoft.com/office/drawing/2014/main" id="{80CB6FFE-D5CB-5E4F-888B-04A22BDD53D0}"/>
              </a:ext>
            </a:extLst>
          </p:cNvPr>
          <p:cNvSpPr txBox="1"/>
          <p:nvPr/>
        </p:nvSpPr>
        <p:spPr>
          <a:xfrm>
            <a:off x="3826500" y="1708308"/>
            <a:ext cx="10527840" cy="997709"/>
          </a:xfrm>
          <a:prstGeom prst="rect">
            <a:avLst/>
          </a:prstGeom>
        </p:spPr>
        <p:txBody>
          <a:bodyPr vert="horz" wrap="square" lIns="0" tIns="12700" rIns="0" bIns="0" rtlCol="0">
            <a:spAutoFit/>
          </a:bodyPr>
          <a:lstStyle/>
          <a:p>
            <a:pPr marL="12700">
              <a:lnSpc>
                <a:spcPct val="100000"/>
              </a:lnSpc>
              <a:spcBef>
                <a:spcPts val="100"/>
              </a:spcBef>
            </a:pPr>
            <a:r>
              <a:rPr lang="de-AT" sz="6400" spc="95" dirty="0" err="1">
                <a:latin typeface="Tahoma"/>
                <a:cs typeface="Tahoma"/>
              </a:rPr>
              <a:t>Evaluate</a:t>
            </a:r>
            <a:r>
              <a:rPr lang="de-AT" sz="6400" spc="95" dirty="0">
                <a:latin typeface="Tahoma"/>
                <a:cs typeface="Tahoma"/>
              </a:rPr>
              <a:t> </a:t>
            </a:r>
            <a:r>
              <a:rPr lang="de-AT" sz="6400" spc="95" dirty="0" err="1">
                <a:latin typeface="Tahoma"/>
                <a:cs typeface="Tahoma"/>
              </a:rPr>
              <a:t>your</a:t>
            </a:r>
            <a:r>
              <a:rPr lang="de-AT" sz="6400" spc="95" dirty="0">
                <a:latin typeface="Tahoma"/>
                <a:cs typeface="Tahoma"/>
              </a:rPr>
              <a:t> </a:t>
            </a:r>
            <a:r>
              <a:rPr lang="de-AT" sz="6400" spc="95" dirty="0" err="1">
                <a:latin typeface="Tahoma"/>
                <a:cs typeface="Tahoma"/>
              </a:rPr>
              <a:t>business</a:t>
            </a:r>
            <a:r>
              <a:rPr lang="de-AT" sz="6400" spc="95" dirty="0">
                <a:latin typeface="Tahoma"/>
                <a:cs typeface="Tahoma"/>
              </a:rPr>
              <a:t> </a:t>
            </a:r>
            <a:r>
              <a:rPr lang="de-AT" sz="6400" spc="95" dirty="0" err="1">
                <a:latin typeface="Tahoma"/>
                <a:cs typeface="Tahoma"/>
              </a:rPr>
              <a:t>idea</a:t>
            </a:r>
            <a:endParaRPr sz="6400" dirty="0">
              <a:latin typeface="Tahoma"/>
              <a:cs typeface="Tahoma"/>
            </a:endParaRPr>
          </a:p>
        </p:txBody>
      </p:sp>
      <p:sp>
        <p:nvSpPr>
          <p:cNvPr id="18" name="Textfeld 17">
            <a:extLst>
              <a:ext uri="{FF2B5EF4-FFF2-40B4-BE49-F238E27FC236}">
                <a16:creationId xmlns:a16="http://schemas.microsoft.com/office/drawing/2014/main" id="{CA75B6CE-725C-2648-B6AF-F027489A11A7}"/>
              </a:ext>
            </a:extLst>
          </p:cNvPr>
          <p:cNvSpPr txBox="1"/>
          <p:nvPr/>
        </p:nvSpPr>
        <p:spPr>
          <a:xfrm>
            <a:off x="509585" y="227106"/>
            <a:ext cx="4178935" cy="1015663"/>
          </a:xfrm>
          <a:prstGeom prst="rect">
            <a:avLst/>
          </a:prstGeom>
          <a:noFill/>
        </p:spPr>
        <p:txBody>
          <a:bodyPr wrap="square" rtlCol="0">
            <a:spAutoFit/>
          </a:bodyPr>
          <a:lstStyle/>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Input on exercise</a:t>
            </a:r>
          </a:p>
          <a:p>
            <a:pPr marL="971550" lvl="1" indent="-514350">
              <a:buAutoNum type="arabicPeriod"/>
            </a:pPr>
            <a:r>
              <a:rPr lang="en-US" sz="1400" dirty="0">
                <a:solidFill>
                  <a:schemeClr val="bg1">
                    <a:lumMod val="75000"/>
                  </a:schemeClr>
                </a:solidFill>
                <a:latin typeface="Tahoma" panose="020B0604030504040204" pitchFamily="34" charset="0"/>
                <a:ea typeface="Tahoma" panose="020B0604030504040204" pitchFamily="34" charset="0"/>
                <a:cs typeface="Tahoma" panose="020B0604030504040204" pitchFamily="34" charset="0"/>
              </a:rPr>
              <a:t>Conduct exercise on your own</a:t>
            </a:r>
          </a:p>
          <a:p>
            <a:pPr marL="971550" lvl="1" indent="-514350">
              <a:buAutoNum type="arabicPeriod"/>
            </a:pPr>
            <a:r>
              <a:rPr lang="en-US" sz="1400" dirty="0">
                <a:latin typeface="Tahoma" panose="020B0604030504040204" pitchFamily="34" charset="0"/>
                <a:ea typeface="Tahoma" panose="020B0604030504040204" pitchFamily="34" charset="0"/>
                <a:cs typeface="Tahoma" panose="020B0604030504040204" pitchFamily="34" charset="0"/>
              </a:rPr>
              <a:t>Group discussion of findings/results</a:t>
            </a:r>
          </a:p>
          <a:p>
            <a:endParaRPr lang="de-DE" dirty="0"/>
          </a:p>
        </p:txBody>
      </p:sp>
      <p:sp>
        <p:nvSpPr>
          <p:cNvPr id="15" name="object 11">
            <a:extLst>
              <a:ext uri="{FF2B5EF4-FFF2-40B4-BE49-F238E27FC236}">
                <a16:creationId xmlns:a16="http://schemas.microsoft.com/office/drawing/2014/main" id="{CF4A99B1-A73B-B34D-B4E7-F9EFABE4D6D6}"/>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1853051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87248" y="4521535"/>
            <a:ext cx="5515067" cy="1243930"/>
          </a:xfrm>
          <a:prstGeom prst="rect">
            <a:avLst/>
          </a:prstGeom>
        </p:spPr>
        <p:txBody>
          <a:bodyPr vert="horz" wrap="square" lIns="0" tIns="12700" rIns="0" bIns="0" rtlCol="0">
            <a:spAutoFit/>
          </a:bodyPr>
          <a:lstStyle/>
          <a:p>
            <a:pPr marL="12065" marR="5080" indent="-635" algn="ctr">
              <a:lnSpc>
                <a:spcPct val="100000"/>
              </a:lnSpc>
              <a:spcBef>
                <a:spcPts val="100"/>
              </a:spcBef>
            </a:pPr>
            <a:r>
              <a:rPr lang="de-AT" sz="8000" spc="60" dirty="0">
                <a:latin typeface="Tahoma"/>
                <a:cs typeface="Tahoma"/>
              </a:rPr>
              <a:t>Information</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marL="457200" indent="-457200">
              <a:buFont typeface="Arial" panose="020B0604020202020204" pitchFamily="34" charset="0"/>
              <a:buChar char="•"/>
            </a:pPr>
            <a:endParaRPr lang="en-US" sz="3000" dirty="0"/>
          </a:p>
          <a:p>
            <a:pPr marL="457200" indent="-457200">
              <a:buFont typeface="Arial" panose="020B0604020202020204" pitchFamily="34" charset="0"/>
              <a:buChar char="•"/>
            </a:pPr>
            <a:endParaRPr lang="en-US" sz="3000" dirty="0"/>
          </a:p>
          <a:p>
            <a:endParaRPr lang="de-AT" sz="3000" dirty="0"/>
          </a:p>
          <a:p>
            <a:endParaRPr lang="de-AT" sz="3000" dirty="0"/>
          </a:p>
          <a:p>
            <a:endParaRPr lang="de-AT" sz="3000" dirty="0"/>
          </a:p>
          <a:p>
            <a:r>
              <a:rPr lang="de-AT" sz="4800" dirty="0" err="1"/>
              <a:t>During</a:t>
            </a:r>
            <a:r>
              <a:rPr lang="de-AT" sz="4800" dirty="0"/>
              <a:t> </a:t>
            </a:r>
            <a:r>
              <a:rPr lang="de-AT" sz="4800" dirty="0" err="1"/>
              <a:t>this</a:t>
            </a:r>
            <a:r>
              <a:rPr lang="de-AT" sz="4800" dirty="0"/>
              <a:t> </a:t>
            </a:r>
            <a:r>
              <a:rPr lang="de-AT" sz="4800" dirty="0" err="1"/>
              <a:t>workshop</a:t>
            </a:r>
            <a:r>
              <a:rPr lang="de-AT" sz="4800" dirty="0"/>
              <a:t>, </a:t>
            </a:r>
            <a:r>
              <a:rPr lang="de-AT" sz="4800" dirty="0" err="1"/>
              <a:t>we</a:t>
            </a:r>
            <a:r>
              <a:rPr lang="de-AT" sz="4800" dirty="0"/>
              <a:t> </a:t>
            </a:r>
            <a:r>
              <a:rPr lang="de-AT" sz="4800" dirty="0" err="1"/>
              <a:t>make</a:t>
            </a:r>
            <a:r>
              <a:rPr lang="de-AT" sz="4800" dirty="0"/>
              <a:t>       </a:t>
            </a:r>
            <a:r>
              <a:rPr lang="de-AT" sz="4800" dirty="0" err="1"/>
              <a:t>the</a:t>
            </a:r>
            <a:r>
              <a:rPr lang="de-AT" sz="4800" dirty="0"/>
              <a:t> </a:t>
            </a:r>
            <a:r>
              <a:rPr lang="de-AT" sz="4800" dirty="0" err="1"/>
              <a:t>general</a:t>
            </a:r>
            <a:r>
              <a:rPr lang="de-AT" sz="4800" dirty="0"/>
              <a:t> </a:t>
            </a:r>
            <a:r>
              <a:rPr lang="de-AT" sz="4800" dirty="0" err="1"/>
              <a:t>assumption</a:t>
            </a:r>
            <a:r>
              <a:rPr lang="de-AT" sz="4800" dirty="0"/>
              <a:t> </a:t>
            </a:r>
            <a:r>
              <a:rPr lang="de-AT" sz="4800" dirty="0" err="1"/>
              <a:t>that</a:t>
            </a:r>
            <a:r>
              <a:rPr lang="de-AT" sz="4800" dirty="0"/>
              <a:t> </a:t>
            </a:r>
            <a:r>
              <a:rPr lang="de-AT" sz="4800" dirty="0" err="1"/>
              <a:t>we</a:t>
            </a:r>
            <a:r>
              <a:rPr lang="de-AT" sz="4800" dirty="0"/>
              <a:t>       </a:t>
            </a:r>
            <a:r>
              <a:rPr lang="de-AT" sz="4800" dirty="0" err="1"/>
              <a:t>work</a:t>
            </a:r>
            <a:r>
              <a:rPr lang="de-AT" sz="4800" dirty="0"/>
              <a:t> in a </a:t>
            </a:r>
            <a:r>
              <a:rPr lang="de-AT" sz="4800" dirty="0" err="1"/>
              <a:t>company</a:t>
            </a:r>
            <a:r>
              <a:rPr lang="de-AT" sz="4800" dirty="0"/>
              <a:t> </a:t>
            </a:r>
            <a:r>
              <a:rPr lang="de-AT" sz="4800" dirty="0" err="1"/>
              <a:t>that</a:t>
            </a:r>
            <a:r>
              <a:rPr lang="de-AT" sz="4800" dirty="0"/>
              <a:t> </a:t>
            </a:r>
            <a:r>
              <a:rPr lang="de-AT" sz="4800" dirty="0" err="1"/>
              <a:t>is</a:t>
            </a:r>
            <a:r>
              <a:rPr lang="de-AT" sz="4800" dirty="0"/>
              <a:t> </a:t>
            </a:r>
            <a:r>
              <a:rPr lang="de-AT" sz="4800" dirty="0" err="1"/>
              <a:t>already</a:t>
            </a:r>
            <a:r>
              <a:rPr lang="de-AT" sz="4800" dirty="0"/>
              <a:t> </a:t>
            </a:r>
            <a:r>
              <a:rPr lang="de-AT" sz="4800" dirty="0" err="1"/>
              <a:t>established</a:t>
            </a:r>
            <a:r>
              <a:rPr lang="de-AT" sz="4800" dirty="0"/>
              <a:t>. </a:t>
            </a:r>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3" cstate="print"/>
            <a:stretch>
              <a:fillRect/>
            </a:stretch>
          </p:blipFill>
          <p:spPr>
            <a:xfrm>
              <a:off x="1028700" y="9435489"/>
              <a:ext cx="1571624" cy="752474"/>
            </a:xfrm>
            <a:prstGeom prst="rect">
              <a:avLst/>
            </a:prstGeom>
          </p:spPr>
        </p:pic>
        <p:pic>
          <p:nvPicPr>
            <p:cNvPr id="12" name="object 12"/>
            <p:cNvPicPr/>
            <p:nvPr/>
          </p:nvPicPr>
          <p:blipFill>
            <a:blip r:embed="rId4" cstate="print"/>
            <a:stretch>
              <a:fillRect/>
            </a:stretch>
          </p:blipFill>
          <p:spPr>
            <a:xfrm>
              <a:off x="2599053" y="9736203"/>
              <a:ext cx="1495424" cy="304799"/>
            </a:xfrm>
            <a:prstGeom prst="rect">
              <a:avLst/>
            </a:prstGeom>
          </p:spPr>
        </p:pic>
      </p:grpSp>
      <p:sp>
        <p:nvSpPr>
          <p:cNvPr id="13" name="object 11">
            <a:extLst>
              <a:ext uri="{FF2B5EF4-FFF2-40B4-BE49-F238E27FC236}">
                <a16:creationId xmlns:a16="http://schemas.microsoft.com/office/drawing/2014/main" id="{D27C8117-D5AA-1647-8EA6-C24B66A5446A}"/>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6" name="object 11">
            <a:extLst>
              <a:ext uri="{FF2B5EF4-FFF2-40B4-BE49-F238E27FC236}">
                <a16:creationId xmlns:a16="http://schemas.microsoft.com/office/drawing/2014/main" id="{19D84D84-341D-574C-8B64-22F7D4C9EE27}"/>
              </a:ext>
            </a:extLst>
          </p:cNvPr>
          <p:cNvSpPr txBox="1">
            <a:spLocks/>
          </p:cNvSpPr>
          <p:nvPr/>
        </p:nvSpPr>
        <p:spPr>
          <a:xfrm>
            <a:off x="5966133" y="299980"/>
            <a:ext cx="6355734"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Develop an evaluation scheme for ideas</a:t>
            </a:r>
            <a:endParaRPr lang="de-AT" kern="0" spc="60" dirty="0"/>
          </a:p>
        </p:txBody>
      </p:sp>
    </p:spTree>
    <p:extLst>
      <p:ext uri="{BB962C8B-B14F-4D97-AF65-F5344CB8AC3E}">
        <p14:creationId xmlns:p14="http://schemas.microsoft.com/office/powerpoint/2010/main" val="1817375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2044149"/>
          </a:xfrm>
          <a:prstGeom prst="rect">
            <a:avLst/>
          </a:prstGeom>
        </p:spPr>
        <p:txBody>
          <a:bodyPr vert="horz" wrap="square" lIns="0" tIns="12700" rIns="0" bIns="0" rtlCol="0">
            <a:spAutoFit/>
          </a:bodyPr>
          <a:lstStyle/>
          <a:p>
            <a:pPr marL="12700" marR="5080" algn="ctr">
              <a:lnSpc>
                <a:spcPct val="100000"/>
              </a:lnSpc>
              <a:spcBef>
                <a:spcPts val="100"/>
              </a:spcBef>
            </a:pPr>
            <a:r>
              <a:rPr lang="de-DE" sz="6600" dirty="0">
                <a:latin typeface="Tahoma"/>
                <a:cs typeface="Tahoma"/>
              </a:rPr>
              <a:t>Definition </a:t>
            </a:r>
            <a:r>
              <a:rPr lang="de-DE" sz="6600" dirty="0" err="1">
                <a:latin typeface="Tahoma"/>
                <a:cs typeface="Tahoma"/>
              </a:rPr>
              <a:t>of</a:t>
            </a:r>
            <a:r>
              <a:rPr lang="de-DE" sz="6600" dirty="0">
                <a:latin typeface="Tahoma"/>
                <a:cs typeface="Tahoma"/>
              </a:rPr>
              <a:t> an </a:t>
            </a:r>
            <a:r>
              <a:rPr lang="de-DE" sz="6600" dirty="0" err="1">
                <a:latin typeface="Tahoma"/>
                <a:cs typeface="Tahoma"/>
              </a:rPr>
              <a:t>idea</a:t>
            </a:r>
            <a:endParaRPr sz="6600" dirty="0">
              <a:latin typeface="Tahoma"/>
              <a:cs typeface="Tahoma"/>
            </a:endParaRPr>
          </a:p>
        </p:txBody>
      </p:sp>
      <p:sp>
        <p:nvSpPr>
          <p:cNvPr id="3" name="object 3"/>
          <p:cNvSpPr/>
          <p:nvPr/>
        </p:nvSpPr>
        <p:spPr>
          <a:xfrm>
            <a:off x="7391400" y="2552700"/>
            <a:ext cx="9029700" cy="51816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lvl="1"/>
            <a:r>
              <a:rPr lang="en-US" sz="3000" dirty="0"/>
              <a:t>Various definitions out there – some to think about …</a:t>
            </a:r>
          </a:p>
          <a:p>
            <a:pPr lvl="1"/>
            <a:endParaRPr lang="en-US" sz="3000" dirty="0"/>
          </a:p>
          <a:p>
            <a:pPr marL="914400" lvl="1" indent="-457200">
              <a:buFont typeface="Arial" panose="020B0604020202020204" pitchFamily="34" charset="0"/>
              <a:buChar char="•"/>
            </a:pPr>
            <a:r>
              <a:rPr lang="en-US" sz="3000" i="1" dirty="0"/>
              <a:t>a formulated thought or opinion</a:t>
            </a:r>
          </a:p>
          <a:p>
            <a:pPr marL="914400" lvl="1" indent="-457200">
              <a:buFont typeface="Arial" panose="020B0604020202020204" pitchFamily="34" charset="0"/>
              <a:buChar char="•"/>
            </a:pPr>
            <a:r>
              <a:rPr lang="en-US" sz="3000" i="1" dirty="0"/>
              <a:t>whatever is known or supposed about something</a:t>
            </a:r>
          </a:p>
          <a:p>
            <a:pPr marL="914400" lvl="1" indent="-457200">
              <a:buFont typeface="Arial" panose="020B0604020202020204" pitchFamily="34" charset="0"/>
              <a:buChar char="•"/>
            </a:pPr>
            <a:r>
              <a:rPr lang="de-AT" sz="3000" i="1" dirty="0"/>
              <a:t>a plan </a:t>
            </a:r>
            <a:r>
              <a:rPr lang="de-AT" sz="3000" i="1" dirty="0" err="1"/>
              <a:t>for</a:t>
            </a:r>
            <a:r>
              <a:rPr lang="de-AT" sz="3000" i="1" dirty="0"/>
              <a:t> </a:t>
            </a:r>
            <a:r>
              <a:rPr lang="de-AT" sz="3000" i="1" dirty="0" err="1"/>
              <a:t>action</a:t>
            </a:r>
            <a:endParaRPr lang="en-US" sz="3000" i="1" dirty="0"/>
          </a:p>
          <a:p>
            <a:pPr marL="914400" lvl="1" indent="-457200">
              <a:buFont typeface="Arial" panose="020B0604020202020204" pitchFamily="34" charset="0"/>
              <a:buChar char="•"/>
            </a:pPr>
            <a:r>
              <a:rPr lang="en-US" sz="3000" i="1" dirty="0"/>
              <a:t>a visible representation of a conception : a replica of a pattern</a:t>
            </a:r>
          </a:p>
          <a:p>
            <a:pPr marL="914400" lvl="1" indent="-457200">
              <a:buFont typeface="Arial" panose="020B0604020202020204" pitchFamily="34" charset="0"/>
              <a:buChar char="•"/>
            </a:pPr>
            <a:endParaRPr lang="en-US" sz="3000" i="1" dirty="0"/>
          </a:p>
          <a:p>
            <a:pPr lvl="1" algn="ctr"/>
            <a:r>
              <a:rPr lang="en-US" sz="3000" dirty="0"/>
              <a:t>An idea can be diverse in its shape and can occur in private or business environments</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AD88CA2-E716-AE4E-9DAD-66109A5FF4E7}"/>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1202774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2044149"/>
          </a:xfrm>
          <a:prstGeom prst="rect">
            <a:avLst/>
          </a:prstGeom>
        </p:spPr>
        <p:txBody>
          <a:bodyPr vert="horz" wrap="square" lIns="0" tIns="12700" rIns="0" bIns="0" rtlCol="0">
            <a:spAutoFit/>
          </a:bodyPr>
          <a:lstStyle/>
          <a:p>
            <a:pPr marL="12700" marR="5080" algn="ctr">
              <a:lnSpc>
                <a:spcPct val="100000"/>
              </a:lnSpc>
              <a:spcBef>
                <a:spcPts val="100"/>
              </a:spcBef>
            </a:pPr>
            <a:r>
              <a:rPr lang="de-DE" sz="6600" dirty="0" err="1">
                <a:latin typeface="Tahoma"/>
                <a:cs typeface="Tahoma"/>
              </a:rPr>
              <a:t>Phylosophy</a:t>
            </a:r>
            <a:r>
              <a:rPr lang="de-DE" sz="6600" dirty="0">
                <a:latin typeface="Tahoma"/>
                <a:cs typeface="Tahoma"/>
              </a:rPr>
              <a:t> and </a:t>
            </a:r>
            <a:r>
              <a:rPr lang="de-DE" sz="6600" dirty="0" err="1">
                <a:latin typeface="Tahoma"/>
                <a:cs typeface="Tahoma"/>
              </a:rPr>
              <a:t>ideas</a:t>
            </a:r>
            <a:endParaRPr sz="6600" dirty="0">
              <a:latin typeface="Tahoma"/>
              <a:cs typeface="Tahoma"/>
            </a:endParaRPr>
          </a:p>
        </p:txBody>
      </p:sp>
      <p:sp>
        <p:nvSpPr>
          <p:cNvPr id="3" name="object 3"/>
          <p:cNvSpPr/>
          <p:nvPr/>
        </p:nvSpPr>
        <p:spPr>
          <a:xfrm>
            <a:off x="7467600" y="1398012"/>
            <a:ext cx="9029700" cy="7490975"/>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lvl="1"/>
            <a:r>
              <a:rPr lang="de-DE" sz="3000" dirty="0" err="1"/>
              <a:t>Philosophers</a:t>
            </a:r>
            <a:r>
              <a:rPr lang="de-DE" sz="3000" dirty="0"/>
              <a:t> such </a:t>
            </a:r>
            <a:r>
              <a:rPr lang="de-DE" sz="3000" dirty="0" err="1"/>
              <a:t>as</a:t>
            </a:r>
            <a:r>
              <a:rPr lang="de-DE" sz="3000" dirty="0"/>
              <a:t> Plato, René Descartes, Immanuel Kant and </a:t>
            </a:r>
            <a:r>
              <a:rPr lang="de-DE" sz="3000" dirty="0" err="1"/>
              <a:t>many</a:t>
            </a:r>
            <a:r>
              <a:rPr lang="de-DE" sz="3000" dirty="0"/>
              <a:t> </a:t>
            </a:r>
            <a:r>
              <a:rPr lang="de-DE" sz="3000" dirty="0" err="1"/>
              <a:t>more</a:t>
            </a:r>
            <a:r>
              <a:rPr lang="de-DE" sz="3000" dirty="0"/>
              <a:t> </a:t>
            </a:r>
            <a:r>
              <a:rPr lang="de-DE" sz="3000" dirty="0" err="1"/>
              <a:t>have</a:t>
            </a:r>
            <a:r>
              <a:rPr lang="de-DE" sz="3000" dirty="0"/>
              <a:t> </a:t>
            </a:r>
            <a:r>
              <a:rPr lang="de-DE" sz="3000" dirty="0" err="1"/>
              <a:t>already</a:t>
            </a:r>
            <a:r>
              <a:rPr lang="de-DE" sz="3000" dirty="0"/>
              <a:t> dealt </a:t>
            </a:r>
            <a:r>
              <a:rPr lang="de-DE" sz="3000" dirty="0" err="1"/>
              <a:t>with</a:t>
            </a:r>
            <a:r>
              <a:rPr lang="de-DE" sz="3000" dirty="0"/>
              <a:t> </a:t>
            </a:r>
            <a:r>
              <a:rPr lang="de-DE" sz="3000" dirty="0" err="1"/>
              <a:t>ideas</a:t>
            </a:r>
            <a:r>
              <a:rPr lang="de-DE" sz="3000" dirty="0"/>
              <a:t>, </a:t>
            </a:r>
            <a:r>
              <a:rPr lang="de-DE" sz="3000" dirty="0" err="1"/>
              <a:t>their</a:t>
            </a:r>
            <a:r>
              <a:rPr lang="de-DE" sz="3000" dirty="0"/>
              <a:t> </a:t>
            </a:r>
            <a:r>
              <a:rPr lang="de-DE" sz="3000" dirty="0" err="1"/>
              <a:t>definition</a:t>
            </a:r>
            <a:r>
              <a:rPr lang="de-DE" sz="3000" dirty="0"/>
              <a:t> and </a:t>
            </a:r>
            <a:r>
              <a:rPr lang="de-DE" sz="3000" dirty="0" err="1"/>
              <a:t>their</a:t>
            </a:r>
            <a:r>
              <a:rPr lang="de-DE" sz="3000" dirty="0"/>
              <a:t> </a:t>
            </a:r>
            <a:r>
              <a:rPr lang="de-DE" sz="3000" dirty="0" err="1"/>
              <a:t>impact</a:t>
            </a:r>
            <a:r>
              <a:rPr lang="de-DE" sz="3000" dirty="0"/>
              <a:t> on </a:t>
            </a:r>
            <a:r>
              <a:rPr lang="de-DE" sz="3000" dirty="0" err="1"/>
              <a:t>society</a:t>
            </a:r>
            <a:r>
              <a:rPr lang="de-DE" sz="3000" dirty="0"/>
              <a:t>.</a:t>
            </a:r>
          </a:p>
          <a:p>
            <a:pPr lvl="1"/>
            <a:endParaRPr lang="de-DE" sz="3000" dirty="0"/>
          </a:p>
          <a:p>
            <a:pPr lvl="1"/>
            <a:r>
              <a:rPr lang="de-DE" sz="3000" dirty="0" err="1"/>
              <a:t>It</a:t>
            </a:r>
            <a:r>
              <a:rPr lang="de-DE" sz="3000" dirty="0"/>
              <a:t> </a:t>
            </a:r>
            <a:r>
              <a:rPr lang="de-DE" sz="3000" dirty="0" err="1"/>
              <a:t>is</a:t>
            </a:r>
            <a:r>
              <a:rPr lang="de-DE" sz="3000" dirty="0"/>
              <a:t> not a </a:t>
            </a:r>
            <a:r>
              <a:rPr lang="de-DE" sz="3000" dirty="0" err="1"/>
              <a:t>new</a:t>
            </a:r>
            <a:r>
              <a:rPr lang="de-DE" sz="3000" dirty="0"/>
              <a:t> </a:t>
            </a:r>
            <a:r>
              <a:rPr lang="de-DE" sz="3000" dirty="0" err="1"/>
              <a:t>concepts</a:t>
            </a:r>
            <a:r>
              <a:rPr lang="de-DE" sz="3000" dirty="0"/>
              <a:t> but still </a:t>
            </a:r>
            <a:r>
              <a:rPr lang="de-DE" sz="3000" dirty="0" err="1"/>
              <a:t>widely</a:t>
            </a:r>
            <a:r>
              <a:rPr lang="de-DE" sz="3000" dirty="0"/>
              <a:t> </a:t>
            </a:r>
            <a:r>
              <a:rPr lang="de-DE" sz="3000" dirty="0" err="1"/>
              <a:t>discussed</a:t>
            </a:r>
            <a:r>
              <a:rPr lang="de-DE" sz="3000" dirty="0"/>
              <a:t>. </a:t>
            </a:r>
          </a:p>
          <a:p>
            <a:pPr lvl="1"/>
            <a:endParaRPr lang="de-DE" sz="3000" dirty="0"/>
          </a:p>
          <a:p>
            <a:pPr lvl="1" algn="ctr"/>
            <a:r>
              <a:rPr lang="en-US" sz="3000" i="1" dirty="0"/>
              <a:t>Immanuel Kant defines ideas by distinguishing them from concepts. </a:t>
            </a:r>
          </a:p>
          <a:p>
            <a:pPr lvl="1" algn="ctr"/>
            <a:endParaRPr lang="en-US" sz="3000" i="1" dirty="0"/>
          </a:p>
          <a:p>
            <a:pPr lvl="1"/>
            <a:r>
              <a:rPr lang="en-US" sz="2400" i="1" dirty="0"/>
              <a:t>Concepts arise by the compositing of experience into abstract categorial representations of presumed or encountered empirical objects whereas the origin of ideas, for Kant, is a priori to experience.</a:t>
            </a:r>
            <a:r>
              <a:rPr lang="en-US" sz="2400" b="0" i="1" dirty="0">
                <a:solidFill>
                  <a:srgbClr val="202122"/>
                </a:solidFill>
                <a:effectLst/>
              </a:rPr>
              <a:t> </a:t>
            </a:r>
            <a:r>
              <a:rPr lang="en-US" sz="2400" i="1" dirty="0"/>
              <a:t>Regulative ideas, for example, are ideals that one must tend towards, but by definition may not be completely realized as objects of empirical experience</a:t>
            </a:r>
            <a:r>
              <a:rPr lang="en-US" sz="3000" i="1" dirty="0"/>
              <a:t>.</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AD88CA2-E716-AE4E-9DAD-66109A5FF4E7}"/>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3464003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00200" y="3105762"/>
            <a:ext cx="5427345" cy="4075475"/>
          </a:xfrm>
          <a:prstGeom prst="rect">
            <a:avLst/>
          </a:prstGeom>
        </p:spPr>
        <p:txBody>
          <a:bodyPr vert="horz" wrap="square" lIns="0" tIns="12700" rIns="0" bIns="0" rtlCol="0">
            <a:spAutoFit/>
          </a:bodyPr>
          <a:lstStyle/>
          <a:p>
            <a:pPr marL="12700" marR="5080" algn="ctr">
              <a:lnSpc>
                <a:spcPct val="100000"/>
              </a:lnSpc>
              <a:spcBef>
                <a:spcPts val="100"/>
              </a:spcBef>
            </a:pPr>
            <a:r>
              <a:rPr lang="de-DE" sz="6600" dirty="0" err="1">
                <a:latin typeface="Tahoma"/>
                <a:cs typeface="Tahoma"/>
              </a:rPr>
              <a:t>Ideas</a:t>
            </a:r>
            <a:r>
              <a:rPr lang="de-DE" sz="6600" dirty="0">
                <a:latin typeface="Tahoma"/>
                <a:cs typeface="Tahoma"/>
              </a:rPr>
              <a:t>, </a:t>
            </a:r>
            <a:r>
              <a:rPr lang="de-DE" sz="6600" dirty="0" err="1">
                <a:latin typeface="Tahoma"/>
                <a:cs typeface="Tahoma"/>
              </a:rPr>
              <a:t>copyrights</a:t>
            </a:r>
            <a:r>
              <a:rPr lang="de-DE" sz="6600" dirty="0">
                <a:latin typeface="Tahoma"/>
                <a:cs typeface="Tahoma"/>
              </a:rPr>
              <a:t> &amp; </a:t>
            </a:r>
            <a:r>
              <a:rPr lang="de-DE" sz="6600" dirty="0" err="1">
                <a:latin typeface="Tahoma"/>
                <a:cs typeface="Tahoma"/>
              </a:rPr>
              <a:t>confidentiality</a:t>
            </a:r>
            <a:r>
              <a:rPr lang="de-DE" sz="6600" dirty="0">
                <a:latin typeface="Tahoma"/>
                <a:cs typeface="Tahoma"/>
              </a:rPr>
              <a:t> </a:t>
            </a:r>
            <a:r>
              <a:rPr lang="de-DE" sz="6600" dirty="0" err="1">
                <a:latin typeface="Tahoma"/>
                <a:cs typeface="Tahoma"/>
              </a:rPr>
              <a:t>agreements</a:t>
            </a:r>
            <a:endParaRPr sz="6600" dirty="0">
              <a:latin typeface="Tahoma"/>
              <a:cs typeface="Tahoma"/>
            </a:endParaRPr>
          </a:p>
        </p:txBody>
      </p:sp>
      <p:sp>
        <p:nvSpPr>
          <p:cNvPr id="3" name="object 3"/>
          <p:cNvSpPr/>
          <p:nvPr/>
        </p:nvSpPr>
        <p:spPr>
          <a:xfrm>
            <a:off x="7391400" y="1485900"/>
            <a:ext cx="9029700" cy="7391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lvl="1" algn="ctr"/>
            <a:r>
              <a:rPr lang="en-US" sz="3000" b="1" dirty="0"/>
              <a:t>How can ideas be protected and what do they mean on a legal basis?</a:t>
            </a:r>
          </a:p>
          <a:p>
            <a:pPr lvl="1"/>
            <a:endParaRPr lang="en-US" sz="3000" dirty="0"/>
          </a:p>
          <a:p>
            <a:pPr lvl="1"/>
            <a:endParaRPr lang="en-US" sz="3000" dirty="0"/>
          </a:p>
          <a:p>
            <a:pPr lvl="1"/>
            <a:r>
              <a:rPr lang="en-US" sz="3000" dirty="0"/>
              <a:t>A </a:t>
            </a:r>
            <a:r>
              <a:rPr lang="en-US" sz="3000" b="1" dirty="0"/>
              <a:t>copyright </a:t>
            </a:r>
            <a:r>
              <a:rPr lang="en-US" sz="3000" dirty="0"/>
              <a:t>is meant to regulate some aspects of the usage of expressions of a work, not an idea. Thus, copyrights have a negative relationship to ideas.</a:t>
            </a:r>
          </a:p>
          <a:p>
            <a:pPr lvl="1"/>
            <a:endParaRPr lang="en-US" sz="3000" dirty="0"/>
          </a:p>
          <a:p>
            <a:pPr lvl="1"/>
            <a:r>
              <a:rPr lang="en-US" sz="3000" b="1" dirty="0"/>
              <a:t>Confidentiality and nondisclosure agreements </a:t>
            </a:r>
            <a:r>
              <a:rPr lang="en-US" sz="3000" dirty="0"/>
              <a:t>are legal instruments that assist corporations and individuals in keeping ideas from escaping to the general public. Generally, these instruments are covered by contract law.</a:t>
            </a:r>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AD88CA2-E716-AE4E-9DAD-66109A5FF4E7}"/>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201666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676400" y="3770053"/>
            <a:ext cx="5427345" cy="3059812"/>
          </a:xfrm>
          <a:prstGeom prst="rect">
            <a:avLst/>
          </a:prstGeom>
        </p:spPr>
        <p:txBody>
          <a:bodyPr vert="horz" wrap="square" lIns="0" tIns="12700" rIns="0" bIns="0" rtlCol="0">
            <a:spAutoFit/>
          </a:bodyPr>
          <a:lstStyle/>
          <a:p>
            <a:pPr marL="12700" marR="5080" algn="ctr">
              <a:lnSpc>
                <a:spcPct val="100000"/>
              </a:lnSpc>
              <a:spcBef>
                <a:spcPts val="100"/>
              </a:spcBef>
            </a:pPr>
            <a:r>
              <a:rPr lang="de-AT" sz="6600" spc="240" dirty="0" err="1">
                <a:latin typeface="Tahoma"/>
                <a:cs typeface="Tahoma"/>
              </a:rPr>
              <a:t>Why</a:t>
            </a:r>
            <a:r>
              <a:rPr lang="de-AT" sz="6600" spc="240" dirty="0">
                <a:latin typeface="Tahoma"/>
                <a:cs typeface="Tahoma"/>
              </a:rPr>
              <a:t> </a:t>
            </a:r>
            <a:r>
              <a:rPr lang="de-AT" sz="6600" spc="240" dirty="0" err="1">
                <a:latin typeface="Tahoma"/>
                <a:cs typeface="Tahoma"/>
              </a:rPr>
              <a:t>should</a:t>
            </a:r>
            <a:r>
              <a:rPr lang="de-AT" sz="6600" spc="240" dirty="0">
                <a:latin typeface="Tahoma"/>
                <a:cs typeface="Tahoma"/>
              </a:rPr>
              <a:t> </a:t>
            </a:r>
            <a:r>
              <a:rPr lang="de-AT" sz="6600" spc="240" dirty="0" err="1">
                <a:latin typeface="Tahoma"/>
                <a:cs typeface="Tahoma"/>
              </a:rPr>
              <a:t>ideas</a:t>
            </a:r>
            <a:r>
              <a:rPr lang="de-AT" sz="6600" spc="240" dirty="0">
                <a:latin typeface="Tahoma"/>
                <a:cs typeface="Tahoma"/>
              </a:rPr>
              <a:t> </a:t>
            </a:r>
            <a:r>
              <a:rPr lang="de-AT" sz="6600" spc="240" dirty="0" err="1">
                <a:latin typeface="Tahoma"/>
                <a:cs typeface="Tahoma"/>
              </a:rPr>
              <a:t>be</a:t>
            </a:r>
            <a:r>
              <a:rPr lang="de-AT" sz="6600" spc="240" dirty="0">
                <a:latin typeface="Tahoma"/>
                <a:cs typeface="Tahoma"/>
              </a:rPr>
              <a:t> </a:t>
            </a:r>
            <a:r>
              <a:rPr lang="de-AT" sz="6600" spc="240" dirty="0" err="1">
                <a:latin typeface="Tahoma"/>
                <a:cs typeface="Tahoma"/>
              </a:rPr>
              <a:t>evaluated</a:t>
            </a:r>
            <a:r>
              <a:rPr lang="de-AT" sz="6600" spc="240" dirty="0">
                <a:latin typeface="Tahoma"/>
                <a:cs typeface="Tahoma"/>
              </a:rPr>
              <a:t>?</a:t>
            </a:r>
            <a:endParaRPr sz="6600" dirty="0">
              <a:latin typeface="Tahoma"/>
              <a:cs typeface="Tahoma"/>
            </a:endParaRPr>
          </a:p>
        </p:txBody>
      </p:sp>
      <p:sp>
        <p:nvSpPr>
          <p:cNvPr id="3" name="object 3"/>
          <p:cNvSpPr/>
          <p:nvPr/>
        </p:nvSpPr>
        <p:spPr>
          <a:xfrm>
            <a:off x="7467600" y="3314700"/>
            <a:ext cx="9029700" cy="4343400"/>
          </a:xfrm>
          <a:custGeom>
            <a:avLst/>
            <a:gdLst/>
            <a:ahLst/>
            <a:cxnLst/>
            <a:rect l="l" t="t" r="r" b="b"/>
            <a:pathLst>
              <a:path w="9029700" h="3695700">
                <a:moveTo>
                  <a:pt x="8858976" y="3695699"/>
                </a:moveTo>
                <a:lnTo>
                  <a:pt x="170690" y="3695699"/>
                </a:lnTo>
                <a:lnTo>
                  <a:pt x="125202" y="3689627"/>
                </a:lnTo>
                <a:lnTo>
                  <a:pt x="84397" y="3672479"/>
                </a:lnTo>
                <a:lnTo>
                  <a:pt x="49873" y="3645854"/>
                </a:lnTo>
                <a:lnTo>
                  <a:pt x="23232" y="3611350"/>
                </a:lnTo>
                <a:lnTo>
                  <a:pt x="6074" y="3570568"/>
                </a:lnTo>
                <a:lnTo>
                  <a:pt x="0" y="3525106"/>
                </a:lnTo>
                <a:lnTo>
                  <a:pt x="0" y="170592"/>
                </a:lnTo>
                <a:lnTo>
                  <a:pt x="6074" y="125131"/>
                </a:lnTo>
                <a:lnTo>
                  <a:pt x="23232" y="84348"/>
                </a:lnTo>
                <a:lnTo>
                  <a:pt x="49873" y="49845"/>
                </a:lnTo>
                <a:lnTo>
                  <a:pt x="84397" y="23219"/>
                </a:lnTo>
                <a:lnTo>
                  <a:pt x="125202" y="6071"/>
                </a:lnTo>
                <a:lnTo>
                  <a:pt x="170690" y="0"/>
                </a:lnTo>
                <a:lnTo>
                  <a:pt x="8858976" y="0"/>
                </a:lnTo>
                <a:lnTo>
                  <a:pt x="8904464" y="6071"/>
                </a:lnTo>
                <a:lnTo>
                  <a:pt x="8945269" y="23219"/>
                </a:lnTo>
                <a:lnTo>
                  <a:pt x="8979793" y="49845"/>
                </a:lnTo>
                <a:lnTo>
                  <a:pt x="9006434" y="84348"/>
                </a:lnTo>
                <a:lnTo>
                  <a:pt x="9023592" y="125131"/>
                </a:lnTo>
                <a:lnTo>
                  <a:pt x="9029667" y="170592"/>
                </a:lnTo>
                <a:lnTo>
                  <a:pt x="9029667" y="3525106"/>
                </a:lnTo>
                <a:lnTo>
                  <a:pt x="9023592" y="3570568"/>
                </a:lnTo>
                <a:lnTo>
                  <a:pt x="9006434" y="3611350"/>
                </a:lnTo>
                <a:lnTo>
                  <a:pt x="8979793" y="3645854"/>
                </a:lnTo>
                <a:lnTo>
                  <a:pt x="8945269" y="3672479"/>
                </a:lnTo>
                <a:lnTo>
                  <a:pt x="8904464" y="3689627"/>
                </a:lnTo>
                <a:lnTo>
                  <a:pt x="8858976" y="3695699"/>
                </a:lnTo>
                <a:close/>
              </a:path>
            </a:pathLst>
          </a:custGeom>
          <a:solidFill>
            <a:srgbClr val="F1D0C7"/>
          </a:solidFill>
        </p:spPr>
        <p:txBody>
          <a:bodyPr wrap="square" lIns="0" tIns="0" rIns="0" bIns="0" rtlCol="0"/>
          <a:lstStyle/>
          <a:p>
            <a:pPr marL="914400" lvl="1" indent="-457200">
              <a:buFont typeface="Symbol" pitchFamily="2" charset="2"/>
              <a:buChar char="-"/>
            </a:pPr>
            <a:endParaRPr lang="en-US" sz="3000" dirty="0"/>
          </a:p>
          <a:p>
            <a:pPr marL="914400" lvl="1" indent="-457200">
              <a:buFont typeface="Symbol" pitchFamily="2" charset="2"/>
              <a:buChar char="-"/>
            </a:pPr>
            <a:r>
              <a:rPr lang="en-US" sz="3000" dirty="0"/>
              <a:t>To identify the most suitable idea for your current situation</a:t>
            </a:r>
          </a:p>
          <a:p>
            <a:pPr marL="914400" lvl="1" indent="-457200">
              <a:buFont typeface="Symbol" pitchFamily="2" charset="2"/>
              <a:buChar char="-"/>
            </a:pPr>
            <a:r>
              <a:rPr lang="en-US" sz="3000" dirty="0"/>
              <a:t>To understand what is necessary in order to implement the idea</a:t>
            </a:r>
          </a:p>
          <a:p>
            <a:pPr marL="914400" lvl="1" indent="-457200">
              <a:buFont typeface="Symbol" pitchFamily="2" charset="2"/>
              <a:buChar char="-"/>
            </a:pPr>
            <a:r>
              <a:rPr lang="en-US" sz="3000" dirty="0"/>
              <a:t>To know what can possibly go wrong</a:t>
            </a:r>
          </a:p>
          <a:p>
            <a:pPr marL="914400" lvl="1" indent="-457200">
              <a:buFont typeface="Symbol" pitchFamily="2" charset="2"/>
              <a:buChar char="-"/>
            </a:pPr>
            <a:r>
              <a:rPr lang="en-US" sz="3000" dirty="0"/>
              <a:t>Ensure that people review ideas that have the competence and expertise to do so</a:t>
            </a:r>
          </a:p>
          <a:p>
            <a:pPr marL="914400" lvl="1" indent="-457200">
              <a:buFont typeface="Symbol" pitchFamily="2" charset="2"/>
              <a:buChar char="-"/>
            </a:pPr>
            <a:endParaRPr lang="en-US" sz="3000" dirty="0"/>
          </a:p>
        </p:txBody>
      </p:sp>
      <p:grpSp>
        <p:nvGrpSpPr>
          <p:cNvPr id="5" name="object 5"/>
          <p:cNvGrpSpPr/>
          <p:nvPr/>
        </p:nvGrpSpPr>
        <p:grpSpPr>
          <a:xfrm>
            <a:off x="0" y="0"/>
            <a:ext cx="4646295" cy="2005330"/>
            <a:chOff x="0" y="0"/>
            <a:chExt cx="4646295" cy="2005330"/>
          </a:xfrm>
        </p:grpSpPr>
        <p:sp>
          <p:nvSpPr>
            <p:cNvPr id="6" name="object 6"/>
            <p:cNvSpPr/>
            <p:nvPr/>
          </p:nvSpPr>
          <p:spPr>
            <a:xfrm>
              <a:off x="0" y="0"/>
              <a:ext cx="3996054" cy="1984375"/>
            </a:xfrm>
            <a:custGeom>
              <a:avLst/>
              <a:gdLst/>
              <a:ahLst/>
              <a:cxnLst/>
              <a:rect l="l" t="t" r="r" b="b"/>
              <a:pathLst>
                <a:path w="3996054" h="1984375">
                  <a:moveTo>
                    <a:pt x="0" y="0"/>
                  </a:moveTo>
                  <a:lnTo>
                    <a:pt x="3995483" y="0"/>
                  </a:lnTo>
                  <a:lnTo>
                    <a:pt x="3994846" y="2782"/>
                  </a:lnTo>
                  <a:lnTo>
                    <a:pt x="3982837" y="50880"/>
                  </a:lnTo>
                  <a:lnTo>
                    <a:pt x="3969964" y="98779"/>
                  </a:lnTo>
                  <a:lnTo>
                    <a:pt x="3956296" y="146495"/>
                  </a:lnTo>
                  <a:lnTo>
                    <a:pt x="3941901" y="194044"/>
                  </a:lnTo>
                  <a:lnTo>
                    <a:pt x="3926849" y="241442"/>
                  </a:lnTo>
                  <a:lnTo>
                    <a:pt x="3911209" y="288706"/>
                  </a:lnTo>
                  <a:lnTo>
                    <a:pt x="3878438" y="382897"/>
                  </a:lnTo>
                  <a:lnTo>
                    <a:pt x="3702723" y="851388"/>
                  </a:lnTo>
                  <a:lnTo>
                    <a:pt x="3669069" y="945513"/>
                  </a:lnTo>
                  <a:lnTo>
                    <a:pt x="3652877" y="992735"/>
                  </a:lnTo>
                  <a:lnTo>
                    <a:pt x="3531445" y="1364394"/>
                  </a:lnTo>
                  <a:lnTo>
                    <a:pt x="3529696" y="1369289"/>
                  </a:lnTo>
                  <a:lnTo>
                    <a:pt x="3512134" y="1415393"/>
                  </a:lnTo>
                  <a:lnTo>
                    <a:pt x="3493496" y="1460802"/>
                  </a:lnTo>
                  <a:lnTo>
                    <a:pt x="3473607" y="1505362"/>
                  </a:lnTo>
                  <a:lnTo>
                    <a:pt x="3452292" y="1548916"/>
                  </a:lnTo>
                  <a:lnTo>
                    <a:pt x="3429375" y="1591312"/>
                  </a:lnTo>
                  <a:lnTo>
                    <a:pt x="3404683" y="1632394"/>
                  </a:lnTo>
                  <a:lnTo>
                    <a:pt x="3378039" y="1672007"/>
                  </a:lnTo>
                  <a:lnTo>
                    <a:pt x="3349269" y="1709997"/>
                  </a:lnTo>
                  <a:lnTo>
                    <a:pt x="3318198" y="1746209"/>
                  </a:lnTo>
                  <a:lnTo>
                    <a:pt x="3284651" y="1780489"/>
                  </a:lnTo>
                  <a:lnTo>
                    <a:pt x="3248452" y="1812682"/>
                  </a:lnTo>
                  <a:lnTo>
                    <a:pt x="3210871" y="1841616"/>
                  </a:lnTo>
                  <a:lnTo>
                    <a:pt x="3171864" y="1867523"/>
                  </a:lnTo>
                  <a:lnTo>
                    <a:pt x="3131528" y="1890510"/>
                  </a:lnTo>
                  <a:lnTo>
                    <a:pt x="3089963" y="1910687"/>
                  </a:lnTo>
                  <a:lnTo>
                    <a:pt x="3047265" y="1928162"/>
                  </a:lnTo>
                  <a:lnTo>
                    <a:pt x="3003532" y="1943044"/>
                  </a:lnTo>
                  <a:lnTo>
                    <a:pt x="2958861" y="1955442"/>
                  </a:lnTo>
                  <a:lnTo>
                    <a:pt x="2913352" y="1965463"/>
                  </a:lnTo>
                  <a:lnTo>
                    <a:pt x="2867100" y="1973216"/>
                  </a:lnTo>
                  <a:lnTo>
                    <a:pt x="2820205" y="1978811"/>
                  </a:lnTo>
                  <a:lnTo>
                    <a:pt x="2772763" y="1982356"/>
                  </a:lnTo>
                  <a:lnTo>
                    <a:pt x="2724873" y="1983958"/>
                  </a:lnTo>
                  <a:lnTo>
                    <a:pt x="2676631" y="1983728"/>
                  </a:lnTo>
                  <a:lnTo>
                    <a:pt x="2628137" y="1981773"/>
                  </a:lnTo>
                  <a:lnTo>
                    <a:pt x="2579487" y="1978202"/>
                  </a:lnTo>
                  <a:lnTo>
                    <a:pt x="2530779" y="1973124"/>
                  </a:lnTo>
                  <a:lnTo>
                    <a:pt x="2482112" y="1966647"/>
                  </a:lnTo>
                  <a:lnTo>
                    <a:pt x="2433582" y="1958880"/>
                  </a:lnTo>
                  <a:lnTo>
                    <a:pt x="2385287" y="1949931"/>
                  </a:lnTo>
                  <a:lnTo>
                    <a:pt x="2337326" y="1939909"/>
                  </a:lnTo>
                  <a:lnTo>
                    <a:pt x="2289795" y="1928923"/>
                  </a:lnTo>
                  <a:lnTo>
                    <a:pt x="2242793" y="1917081"/>
                  </a:lnTo>
                  <a:lnTo>
                    <a:pt x="2196417" y="1904491"/>
                  </a:lnTo>
                  <a:lnTo>
                    <a:pt x="2148234" y="1890720"/>
                  </a:lnTo>
                  <a:lnTo>
                    <a:pt x="2099943" y="1876538"/>
                  </a:lnTo>
                  <a:lnTo>
                    <a:pt x="2051550" y="1862092"/>
                  </a:lnTo>
                  <a:lnTo>
                    <a:pt x="2003063" y="1847530"/>
                  </a:lnTo>
                  <a:lnTo>
                    <a:pt x="1954489" y="1832999"/>
                  </a:lnTo>
                  <a:lnTo>
                    <a:pt x="1905834" y="1818646"/>
                  </a:lnTo>
                  <a:lnTo>
                    <a:pt x="1857104" y="1804619"/>
                  </a:lnTo>
                  <a:lnTo>
                    <a:pt x="1808308" y="1791066"/>
                  </a:lnTo>
                  <a:lnTo>
                    <a:pt x="1759452" y="1778134"/>
                  </a:lnTo>
                  <a:lnTo>
                    <a:pt x="1710542" y="1765970"/>
                  </a:lnTo>
                  <a:lnTo>
                    <a:pt x="1661585" y="1754721"/>
                  </a:lnTo>
                  <a:lnTo>
                    <a:pt x="1612589" y="1744536"/>
                  </a:lnTo>
                  <a:lnTo>
                    <a:pt x="1563560" y="1735561"/>
                  </a:lnTo>
                  <a:lnTo>
                    <a:pt x="1514504" y="1727945"/>
                  </a:lnTo>
                  <a:lnTo>
                    <a:pt x="1465429" y="1721834"/>
                  </a:lnTo>
                  <a:lnTo>
                    <a:pt x="1416341" y="1717376"/>
                  </a:lnTo>
                  <a:lnTo>
                    <a:pt x="1367248" y="1714718"/>
                  </a:lnTo>
                  <a:lnTo>
                    <a:pt x="1318156" y="1714008"/>
                  </a:lnTo>
                  <a:lnTo>
                    <a:pt x="1269071" y="1715394"/>
                  </a:lnTo>
                  <a:lnTo>
                    <a:pt x="1220002" y="1719022"/>
                  </a:lnTo>
                  <a:lnTo>
                    <a:pt x="1170953" y="1725041"/>
                  </a:lnTo>
                  <a:lnTo>
                    <a:pt x="1121933" y="1733597"/>
                  </a:lnTo>
                  <a:lnTo>
                    <a:pt x="1071580" y="1745120"/>
                  </a:lnTo>
                  <a:lnTo>
                    <a:pt x="1021811" y="1758913"/>
                  </a:lnTo>
                  <a:lnTo>
                    <a:pt x="972490" y="1774445"/>
                  </a:lnTo>
                  <a:lnTo>
                    <a:pt x="923483" y="1791181"/>
                  </a:lnTo>
                  <a:lnTo>
                    <a:pt x="825869" y="1826131"/>
                  </a:lnTo>
                  <a:lnTo>
                    <a:pt x="776991" y="1843276"/>
                  </a:lnTo>
                  <a:lnTo>
                    <a:pt x="727886" y="1859491"/>
                  </a:lnTo>
                  <a:lnTo>
                    <a:pt x="678417" y="1874241"/>
                  </a:lnTo>
                  <a:lnTo>
                    <a:pt x="628452" y="1886993"/>
                  </a:lnTo>
                  <a:lnTo>
                    <a:pt x="577852" y="1897212"/>
                  </a:lnTo>
                  <a:lnTo>
                    <a:pt x="530962" y="1903946"/>
                  </a:lnTo>
                  <a:lnTo>
                    <a:pt x="484244" y="1908020"/>
                  </a:lnTo>
                  <a:lnTo>
                    <a:pt x="437736" y="1909511"/>
                  </a:lnTo>
                  <a:lnTo>
                    <a:pt x="391475" y="1908493"/>
                  </a:lnTo>
                  <a:lnTo>
                    <a:pt x="345496" y="1905042"/>
                  </a:lnTo>
                  <a:lnTo>
                    <a:pt x="299837" y="1899232"/>
                  </a:lnTo>
                  <a:lnTo>
                    <a:pt x="254535" y="1891140"/>
                  </a:lnTo>
                  <a:lnTo>
                    <a:pt x="209626" y="1880840"/>
                  </a:lnTo>
                  <a:lnTo>
                    <a:pt x="165147" y="1868408"/>
                  </a:lnTo>
                  <a:lnTo>
                    <a:pt x="121134" y="1853919"/>
                  </a:lnTo>
                  <a:lnTo>
                    <a:pt x="77626" y="1837449"/>
                  </a:lnTo>
                  <a:lnTo>
                    <a:pt x="34657" y="1819072"/>
                  </a:lnTo>
                  <a:lnTo>
                    <a:pt x="0" y="1802550"/>
                  </a:lnTo>
                  <a:lnTo>
                    <a:pt x="0" y="0"/>
                  </a:lnTo>
                  <a:close/>
                </a:path>
                <a:path w="3996054" h="1984375">
                  <a:moveTo>
                    <a:pt x="3531445" y="1364394"/>
                  </a:moveTo>
                  <a:lnTo>
                    <a:pt x="3637199" y="1040086"/>
                  </a:lnTo>
                  <a:lnTo>
                    <a:pt x="3562292" y="1275614"/>
                  </a:lnTo>
                  <a:lnTo>
                    <a:pt x="3546357" y="1322644"/>
                  </a:lnTo>
                  <a:lnTo>
                    <a:pt x="3531445" y="1364394"/>
                  </a:lnTo>
                  <a:close/>
                </a:path>
              </a:pathLst>
            </a:custGeom>
            <a:solidFill>
              <a:srgbClr val="AF5737"/>
            </a:solidFill>
          </p:spPr>
          <p:txBody>
            <a:bodyPr wrap="square" lIns="0" tIns="0" rIns="0" bIns="0" rtlCol="0"/>
            <a:lstStyle/>
            <a:p>
              <a:endParaRPr/>
            </a:p>
          </p:txBody>
        </p:sp>
        <p:sp>
          <p:nvSpPr>
            <p:cNvPr id="7" name="object 7"/>
            <p:cNvSpPr/>
            <p:nvPr/>
          </p:nvSpPr>
          <p:spPr>
            <a:xfrm>
              <a:off x="0" y="0"/>
              <a:ext cx="4646295" cy="2005330"/>
            </a:xfrm>
            <a:custGeom>
              <a:avLst/>
              <a:gdLst/>
              <a:ahLst/>
              <a:cxnLst/>
              <a:rect l="l" t="t" r="r" b="b"/>
              <a:pathLst>
                <a:path w="4646295" h="2005330">
                  <a:moveTo>
                    <a:pt x="4614519" y="0"/>
                  </a:moveTo>
                  <a:lnTo>
                    <a:pt x="4646085" y="0"/>
                  </a:lnTo>
                  <a:lnTo>
                    <a:pt x="4636654" y="40161"/>
                  </a:lnTo>
                  <a:lnTo>
                    <a:pt x="4623996" y="81979"/>
                  </a:lnTo>
                  <a:lnTo>
                    <a:pt x="4608495" y="123717"/>
                  </a:lnTo>
                  <a:lnTo>
                    <a:pt x="4590142" y="165322"/>
                  </a:lnTo>
                  <a:lnTo>
                    <a:pt x="4568925" y="206742"/>
                  </a:lnTo>
                  <a:lnTo>
                    <a:pt x="4544835" y="247925"/>
                  </a:lnTo>
                  <a:lnTo>
                    <a:pt x="4530914" y="269029"/>
                  </a:lnTo>
                  <a:lnTo>
                    <a:pt x="4597471" y="64924"/>
                  </a:lnTo>
                  <a:lnTo>
                    <a:pt x="4611637" y="14732"/>
                  </a:lnTo>
                  <a:lnTo>
                    <a:pt x="4614519" y="0"/>
                  </a:lnTo>
                  <a:close/>
                </a:path>
                <a:path w="4646295" h="2005330">
                  <a:moveTo>
                    <a:pt x="0" y="1544329"/>
                  </a:moveTo>
                  <a:lnTo>
                    <a:pt x="39965" y="1570181"/>
                  </a:lnTo>
                  <a:lnTo>
                    <a:pt x="84196" y="1597644"/>
                  </a:lnTo>
                  <a:lnTo>
                    <a:pt x="129447" y="1624617"/>
                  </a:lnTo>
                  <a:lnTo>
                    <a:pt x="175715" y="1651098"/>
                  </a:lnTo>
                  <a:lnTo>
                    <a:pt x="222996" y="1677085"/>
                  </a:lnTo>
                  <a:lnTo>
                    <a:pt x="271288" y="1702575"/>
                  </a:lnTo>
                  <a:lnTo>
                    <a:pt x="320587" y="1727566"/>
                  </a:lnTo>
                  <a:lnTo>
                    <a:pt x="370889" y="1752055"/>
                  </a:lnTo>
                  <a:lnTo>
                    <a:pt x="422192" y="1776041"/>
                  </a:lnTo>
                  <a:lnTo>
                    <a:pt x="474492" y="1799520"/>
                  </a:lnTo>
                  <a:lnTo>
                    <a:pt x="511085" y="1815382"/>
                  </a:lnTo>
                  <a:lnTo>
                    <a:pt x="549442" y="1831467"/>
                  </a:lnTo>
                  <a:lnTo>
                    <a:pt x="589456" y="1847583"/>
                  </a:lnTo>
                  <a:lnTo>
                    <a:pt x="631020" y="1863541"/>
                  </a:lnTo>
                  <a:lnTo>
                    <a:pt x="674029" y="1879149"/>
                  </a:lnTo>
                  <a:lnTo>
                    <a:pt x="718375" y="1894219"/>
                  </a:lnTo>
                  <a:lnTo>
                    <a:pt x="763952" y="1908559"/>
                  </a:lnTo>
                  <a:lnTo>
                    <a:pt x="810654" y="1921979"/>
                  </a:lnTo>
                  <a:lnTo>
                    <a:pt x="858374" y="1934289"/>
                  </a:lnTo>
                  <a:lnTo>
                    <a:pt x="907005" y="1945299"/>
                  </a:lnTo>
                  <a:lnTo>
                    <a:pt x="956441" y="1954818"/>
                  </a:lnTo>
                  <a:lnTo>
                    <a:pt x="1006575" y="1962655"/>
                  </a:lnTo>
                  <a:lnTo>
                    <a:pt x="1057302" y="1968621"/>
                  </a:lnTo>
                  <a:lnTo>
                    <a:pt x="1108513" y="1972525"/>
                  </a:lnTo>
                  <a:lnTo>
                    <a:pt x="1160103" y="1974178"/>
                  </a:lnTo>
                  <a:lnTo>
                    <a:pt x="1211965" y="1973387"/>
                  </a:lnTo>
                  <a:lnTo>
                    <a:pt x="1263993" y="1969964"/>
                  </a:lnTo>
                  <a:lnTo>
                    <a:pt x="1316081" y="1963718"/>
                  </a:lnTo>
                  <a:lnTo>
                    <a:pt x="1368120" y="1954459"/>
                  </a:lnTo>
                  <a:lnTo>
                    <a:pt x="1416951" y="1942950"/>
                  </a:lnTo>
                  <a:lnTo>
                    <a:pt x="1464606" y="1929103"/>
                  </a:lnTo>
                  <a:lnTo>
                    <a:pt x="1511168" y="1913044"/>
                  </a:lnTo>
                  <a:lnTo>
                    <a:pt x="1556722" y="1894897"/>
                  </a:lnTo>
                  <a:lnTo>
                    <a:pt x="1601352" y="1874787"/>
                  </a:lnTo>
                  <a:lnTo>
                    <a:pt x="1645141" y="1852839"/>
                  </a:lnTo>
                  <a:lnTo>
                    <a:pt x="1688173" y="1829178"/>
                  </a:lnTo>
                  <a:lnTo>
                    <a:pt x="1730532" y="1803930"/>
                  </a:lnTo>
                  <a:lnTo>
                    <a:pt x="1772302" y="1777219"/>
                  </a:lnTo>
                  <a:lnTo>
                    <a:pt x="1813567" y="1749170"/>
                  </a:lnTo>
                  <a:lnTo>
                    <a:pt x="1854410" y="1719909"/>
                  </a:lnTo>
                  <a:lnTo>
                    <a:pt x="1894916" y="1689561"/>
                  </a:lnTo>
                  <a:lnTo>
                    <a:pt x="1935167" y="1658249"/>
                  </a:lnTo>
                  <a:lnTo>
                    <a:pt x="1975249" y="1626101"/>
                  </a:lnTo>
                  <a:lnTo>
                    <a:pt x="2015245" y="1593239"/>
                  </a:lnTo>
                  <a:lnTo>
                    <a:pt x="2255172" y="1390661"/>
                  </a:lnTo>
                  <a:lnTo>
                    <a:pt x="2295742" y="1357357"/>
                  </a:lnTo>
                  <a:lnTo>
                    <a:pt x="2336737" y="1324504"/>
                  </a:lnTo>
                  <a:lnTo>
                    <a:pt x="2378201" y="1292267"/>
                  </a:lnTo>
                  <a:lnTo>
                    <a:pt x="2420181" y="1260811"/>
                  </a:lnTo>
                  <a:lnTo>
                    <a:pt x="2462721" y="1230301"/>
                  </a:lnTo>
                  <a:lnTo>
                    <a:pt x="2505867" y="1200903"/>
                  </a:lnTo>
                  <a:lnTo>
                    <a:pt x="2549666" y="1172782"/>
                  </a:lnTo>
                  <a:lnTo>
                    <a:pt x="2594161" y="1146102"/>
                  </a:lnTo>
                  <a:lnTo>
                    <a:pt x="2639003" y="1121177"/>
                  </a:lnTo>
                  <a:lnTo>
                    <a:pt x="2684555" y="1097722"/>
                  </a:lnTo>
                  <a:lnTo>
                    <a:pt x="2730756" y="1075643"/>
                  </a:lnTo>
                  <a:lnTo>
                    <a:pt x="2777544" y="1054845"/>
                  </a:lnTo>
                  <a:lnTo>
                    <a:pt x="2824859" y="1035234"/>
                  </a:lnTo>
                  <a:lnTo>
                    <a:pt x="2872638" y="1016715"/>
                  </a:lnTo>
                  <a:lnTo>
                    <a:pt x="2920821" y="999194"/>
                  </a:lnTo>
                  <a:lnTo>
                    <a:pt x="2969346" y="982577"/>
                  </a:lnTo>
                  <a:lnTo>
                    <a:pt x="3018152" y="966769"/>
                  </a:lnTo>
                  <a:lnTo>
                    <a:pt x="3067179" y="951676"/>
                  </a:lnTo>
                  <a:lnTo>
                    <a:pt x="3116364" y="937203"/>
                  </a:lnTo>
                  <a:lnTo>
                    <a:pt x="3165647" y="923257"/>
                  </a:lnTo>
                  <a:lnTo>
                    <a:pt x="3214967" y="909742"/>
                  </a:lnTo>
                  <a:lnTo>
                    <a:pt x="3264261" y="896565"/>
                  </a:lnTo>
                  <a:lnTo>
                    <a:pt x="3459529" y="845453"/>
                  </a:lnTo>
                  <a:lnTo>
                    <a:pt x="3508391" y="832404"/>
                  </a:lnTo>
                  <a:lnTo>
                    <a:pt x="3557172" y="819064"/>
                  </a:lnTo>
                  <a:lnTo>
                    <a:pt x="3605629" y="805394"/>
                  </a:lnTo>
                  <a:lnTo>
                    <a:pt x="3645816" y="793618"/>
                  </a:lnTo>
                  <a:lnTo>
                    <a:pt x="3687398" y="780923"/>
                  </a:lnTo>
                  <a:lnTo>
                    <a:pt x="3730184" y="767238"/>
                  </a:lnTo>
                  <a:lnTo>
                    <a:pt x="3773988" y="752493"/>
                  </a:lnTo>
                  <a:lnTo>
                    <a:pt x="3818622" y="736616"/>
                  </a:lnTo>
                  <a:lnTo>
                    <a:pt x="3863899" y="719537"/>
                  </a:lnTo>
                  <a:lnTo>
                    <a:pt x="3909629" y="701186"/>
                  </a:lnTo>
                  <a:lnTo>
                    <a:pt x="3955625" y="681491"/>
                  </a:lnTo>
                  <a:lnTo>
                    <a:pt x="4001700" y="660382"/>
                  </a:lnTo>
                  <a:lnTo>
                    <a:pt x="4047666" y="637789"/>
                  </a:lnTo>
                  <a:lnTo>
                    <a:pt x="4093334" y="613640"/>
                  </a:lnTo>
                  <a:lnTo>
                    <a:pt x="4138518" y="587865"/>
                  </a:lnTo>
                  <a:lnTo>
                    <a:pt x="4183028" y="560393"/>
                  </a:lnTo>
                  <a:lnTo>
                    <a:pt x="4226678" y="531154"/>
                  </a:lnTo>
                  <a:lnTo>
                    <a:pt x="4269279" y="500076"/>
                  </a:lnTo>
                  <a:lnTo>
                    <a:pt x="4310643" y="467090"/>
                  </a:lnTo>
                  <a:lnTo>
                    <a:pt x="4350583" y="432124"/>
                  </a:lnTo>
                  <a:lnTo>
                    <a:pt x="4388911" y="395107"/>
                  </a:lnTo>
                  <a:lnTo>
                    <a:pt x="4425439" y="355970"/>
                  </a:lnTo>
                  <a:lnTo>
                    <a:pt x="4459980" y="314642"/>
                  </a:lnTo>
                  <a:lnTo>
                    <a:pt x="4492344" y="271051"/>
                  </a:lnTo>
                  <a:lnTo>
                    <a:pt x="4519946" y="229163"/>
                  </a:lnTo>
                  <a:lnTo>
                    <a:pt x="4544158" y="187579"/>
                  </a:lnTo>
                  <a:lnTo>
                    <a:pt x="4565082" y="146325"/>
                  </a:lnTo>
                  <a:lnTo>
                    <a:pt x="4582819" y="105431"/>
                  </a:lnTo>
                  <a:lnTo>
                    <a:pt x="4597471" y="64924"/>
                  </a:lnTo>
                  <a:lnTo>
                    <a:pt x="4530914" y="269029"/>
                  </a:lnTo>
                  <a:lnTo>
                    <a:pt x="4486241" y="331554"/>
                  </a:lnTo>
                  <a:lnTo>
                    <a:pt x="4452620" y="372159"/>
                  </a:lnTo>
                  <a:lnTo>
                    <a:pt x="4417163" y="410698"/>
                  </a:lnTo>
                  <a:lnTo>
                    <a:pt x="4380034" y="447236"/>
                  </a:lnTo>
                  <a:lnTo>
                    <a:pt x="4341398" y="481835"/>
                  </a:lnTo>
                  <a:lnTo>
                    <a:pt x="4301422" y="514560"/>
                  </a:lnTo>
                  <a:lnTo>
                    <a:pt x="4260269" y="545475"/>
                  </a:lnTo>
                  <a:lnTo>
                    <a:pt x="4218106" y="574642"/>
                  </a:lnTo>
                  <a:lnTo>
                    <a:pt x="4175097" y="602127"/>
                  </a:lnTo>
                  <a:lnTo>
                    <a:pt x="4131408" y="627992"/>
                  </a:lnTo>
                  <a:lnTo>
                    <a:pt x="4087204" y="652301"/>
                  </a:lnTo>
                  <a:lnTo>
                    <a:pt x="4042650" y="675119"/>
                  </a:lnTo>
                  <a:lnTo>
                    <a:pt x="3997912" y="696509"/>
                  </a:lnTo>
                  <a:lnTo>
                    <a:pt x="3953153" y="716535"/>
                  </a:lnTo>
                  <a:lnTo>
                    <a:pt x="3908541" y="735260"/>
                  </a:lnTo>
                  <a:lnTo>
                    <a:pt x="3864239" y="752749"/>
                  </a:lnTo>
                  <a:lnTo>
                    <a:pt x="3820414" y="769065"/>
                  </a:lnTo>
                  <a:lnTo>
                    <a:pt x="3777230" y="784271"/>
                  </a:lnTo>
                  <a:lnTo>
                    <a:pt x="3734852" y="798432"/>
                  </a:lnTo>
                  <a:lnTo>
                    <a:pt x="3693446" y="811612"/>
                  </a:lnTo>
                  <a:lnTo>
                    <a:pt x="3653177" y="823873"/>
                  </a:lnTo>
                  <a:lnTo>
                    <a:pt x="3614210" y="835281"/>
                  </a:lnTo>
                  <a:lnTo>
                    <a:pt x="3565553" y="849007"/>
                  </a:lnTo>
                  <a:lnTo>
                    <a:pt x="3516599" y="862393"/>
                  </a:lnTo>
                  <a:lnTo>
                    <a:pt x="3467589" y="875480"/>
                  </a:lnTo>
                  <a:lnTo>
                    <a:pt x="3272850" y="926456"/>
                  </a:lnTo>
                  <a:lnTo>
                    <a:pt x="3223943" y="939531"/>
                  </a:lnTo>
                  <a:lnTo>
                    <a:pt x="3175020" y="952936"/>
                  </a:lnTo>
                  <a:lnTo>
                    <a:pt x="3126143" y="966763"/>
                  </a:lnTo>
                  <a:lnTo>
                    <a:pt x="3077376" y="981104"/>
                  </a:lnTo>
                  <a:lnTo>
                    <a:pt x="3028783" y="996051"/>
                  </a:lnTo>
                  <a:lnTo>
                    <a:pt x="2980427" y="1011697"/>
                  </a:lnTo>
                  <a:lnTo>
                    <a:pt x="2932370" y="1028132"/>
                  </a:lnTo>
                  <a:lnTo>
                    <a:pt x="2884676" y="1045450"/>
                  </a:lnTo>
                  <a:lnTo>
                    <a:pt x="2837409" y="1063742"/>
                  </a:lnTo>
                  <a:lnTo>
                    <a:pt x="2790632" y="1083100"/>
                  </a:lnTo>
                  <a:lnTo>
                    <a:pt x="2744408" y="1103616"/>
                  </a:lnTo>
                  <a:lnTo>
                    <a:pt x="2698799" y="1125383"/>
                  </a:lnTo>
                  <a:lnTo>
                    <a:pt x="2653871" y="1148493"/>
                  </a:lnTo>
                  <a:lnTo>
                    <a:pt x="2609685" y="1173037"/>
                  </a:lnTo>
                  <a:lnTo>
                    <a:pt x="2565832" y="1199345"/>
                  </a:lnTo>
                  <a:lnTo>
                    <a:pt x="2522614" y="1227115"/>
                  </a:lnTo>
                  <a:lnTo>
                    <a:pt x="2479992" y="1256180"/>
                  </a:lnTo>
                  <a:lnTo>
                    <a:pt x="2437925" y="1286374"/>
                  </a:lnTo>
                  <a:lnTo>
                    <a:pt x="2396376" y="1317529"/>
                  </a:lnTo>
                  <a:lnTo>
                    <a:pt x="2355303" y="1349479"/>
                  </a:lnTo>
                  <a:lnTo>
                    <a:pt x="2314669" y="1382057"/>
                  </a:lnTo>
                  <a:lnTo>
                    <a:pt x="2274434" y="1415096"/>
                  </a:lnTo>
                  <a:lnTo>
                    <a:pt x="2037604" y="1615039"/>
                  </a:lnTo>
                  <a:lnTo>
                    <a:pt x="1997674" y="1647814"/>
                  </a:lnTo>
                  <a:lnTo>
                    <a:pt x="1957374" y="1680097"/>
                  </a:lnTo>
                  <a:lnTo>
                    <a:pt x="1916648" y="1711734"/>
                  </a:lnTo>
                  <a:lnTo>
                    <a:pt x="1875440" y="1742571"/>
                  </a:lnTo>
                  <a:lnTo>
                    <a:pt x="1833695" y="1772454"/>
                  </a:lnTo>
                  <a:lnTo>
                    <a:pt x="1791357" y="1801229"/>
                  </a:lnTo>
                  <a:lnTo>
                    <a:pt x="1748371" y="1828741"/>
                  </a:lnTo>
                  <a:lnTo>
                    <a:pt x="1704680" y="1854836"/>
                  </a:lnTo>
                  <a:lnTo>
                    <a:pt x="1660230" y="1879360"/>
                  </a:lnTo>
                  <a:lnTo>
                    <a:pt x="1614964" y="1902159"/>
                  </a:lnTo>
                  <a:lnTo>
                    <a:pt x="1568827" y="1923079"/>
                  </a:lnTo>
                  <a:lnTo>
                    <a:pt x="1521763" y="1941966"/>
                  </a:lnTo>
                  <a:lnTo>
                    <a:pt x="1473717" y="1958664"/>
                  </a:lnTo>
                  <a:lnTo>
                    <a:pt x="1424634" y="1973021"/>
                  </a:lnTo>
                  <a:lnTo>
                    <a:pt x="1374456" y="1984882"/>
                  </a:lnTo>
                  <a:lnTo>
                    <a:pt x="1321060" y="1994404"/>
                  </a:lnTo>
                  <a:lnTo>
                    <a:pt x="1267658" y="2000850"/>
                  </a:lnTo>
                  <a:lnTo>
                    <a:pt x="1214356" y="2004414"/>
                  </a:lnTo>
                  <a:lnTo>
                    <a:pt x="1161261" y="2005291"/>
                  </a:lnTo>
                  <a:lnTo>
                    <a:pt x="1108480" y="2003674"/>
                  </a:lnTo>
                  <a:lnTo>
                    <a:pt x="1056117" y="1999759"/>
                  </a:lnTo>
                  <a:lnTo>
                    <a:pt x="1004281" y="1993738"/>
                  </a:lnTo>
                  <a:lnTo>
                    <a:pt x="953077" y="1985806"/>
                  </a:lnTo>
                  <a:lnTo>
                    <a:pt x="902611" y="1976157"/>
                  </a:lnTo>
                  <a:lnTo>
                    <a:pt x="852990" y="1964986"/>
                  </a:lnTo>
                  <a:lnTo>
                    <a:pt x="804320" y="1952486"/>
                  </a:lnTo>
                  <a:lnTo>
                    <a:pt x="756707" y="1938852"/>
                  </a:lnTo>
                  <a:lnTo>
                    <a:pt x="710258" y="1924278"/>
                  </a:lnTo>
                  <a:lnTo>
                    <a:pt x="665079" y="1908957"/>
                  </a:lnTo>
                  <a:lnTo>
                    <a:pt x="621277" y="1893084"/>
                  </a:lnTo>
                  <a:lnTo>
                    <a:pt x="578957" y="1876854"/>
                  </a:lnTo>
                  <a:lnTo>
                    <a:pt x="538226" y="1860460"/>
                  </a:lnTo>
                  <a:lnTo>
                    <a:pt x="499191" y="1844096"/>
                  </a:lnTo>
                  <a:lnTo>
                    <a:pt x="461957" y="1827957"/>
                  </a:lnTo>
                  <a:lnTo>
                    <a:pt x="409073" y="1804211"/>
                  </a:lnTo>
                  <a:lnTo>
                    <a:pt x="357193" y="1779948"/>
                  </a:lnTo>
                  <a:lnTo>
                    <a:pt x="306321" y="1755171"/>
                  </a:lnTo>
                  <a:lnTo>
                    <a:pt x="256460" y="1729881"/>
                  </a:lnTo>
                  <a:lnTo>
                    <a:pt x="207615" y="1704083"/>
                  </a:lnTo>
                  <a:lnTo>
                    <a:pt x="159787" y="1677777"/>
                  </a:lnTo>
                  <a:lnTo>
                    <a:pt x="112980" y="1650967"/>
                  </a:lnTo>
                  <a:lnTo>
                    <a:pt x="67198" y="1623655"/>
                  </a:lnTo>
                  <a:lnTo>
                    <a:pt x="22443" y="1595843"/>
                  </a:lnTo>
                  <a:lnTo>
                    <a:pt x="0" y="1581312"/>
                  </a:lnTo>
                  <a:lnTo>
                    <a:pt x="0" y="1544329"/>
                  </a:lnTo>
                  <a:close/>
                </a:path>
              </a:pathLst>
            </a:custGeom>
            <a:solidFill>
              <a:srgbClr val="E7AF60"/>
            </a:solidFill>
          </p:spPr>
          <p:txBody>
            <a:bodyPr wrap="square" lIns="0" tIns="0" rIns="0" bIns="0" rtlCol="0"/>
            <a:lstStyle/>
            <a:p>
              <a:endParaRPr/>
            </a:p>
          </p:txBody>
        </p:sp>
      </p:gr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198"/>
              <a:ext cx="1495424" cy="304799"/>
            </a:xfrm>
            <a:prstGeom prst="rect">
              <a:avLst/>
            </a:prstGeom>
          </p:spPr>
        </p:pic>
      </p:grpSp>
      <p:sp>
        <p:nvSpPr>
          <p:cNvPr id="13" name="object 11">
            <a:extLst>
              <a:ext uri="{FF2B5EF4-FFF2-40B4-BE49-F238E27FC236}">
                <a16:creationId xmlns:a16="http://schemas.microsoft.com/office/drawing/2014/main" id="{D2213DFA-A2DF-964E-9B45-15D50D154137}"/>
              </a:ext>
            </a:extLst>
          </p:cNvPr>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2" name="object 11">
            <a:extLst>
              <a:ext uri="{FF2B5EF4-FFF2-40B4-BE49-F238E27FC236}">
                <a16:creationId xmlns:a16="http://schemas.microsoft.com/office/drawing/2014/main" id="{8AD88CA2-E716-AE4E-9DAD-66109A5FF4E7}"/>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3585878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1318020" y="2206659"/>
            <a:ext cx="15651957" cy="538162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971550" lvl="1" indent="-514350">
              <a:buAutoNum type="arabicPeriod"/>
            </a:pPr>
            <a:r>
              <a:rPr lang="en-AU" sz="1400" dirty="0">
                <a:latin typeface="Tahoma"/>
                <a:cs typeface="Tahoma"/>
              </a:rPr>
              <a:t>Input on exercise:</a:t>
            </a:r>
          </a:p>
          <a:p>
            <a:pPr marL="971550" lvl="1" indent="-514350">
              <a:buAutoNum type="arabicPeriod"/>
            </a:pPr>
            <a:r>
              <a:rPr lang="en-AU" sz="1400" dirty="0">
                <a:solidFill>
                  <a:schemeClr val="bg1">
                    <a:lumMod val="75000"/>
                  </a:schemeClr>
                </a:solidFill>
                <a:latin typeface="Tahoma"/>
                <a:cs typeface="Tahoma"/>
              </a:rPr>
              <a:t>Conduct exercise with a partner</a:t>
            </a:r>
          </a:p>
          <a:p>
            <a:pPr marL="971550" lvl="1" indent="-514350">
              <a:buAutoNum type="arabicPeriod"/>
            </a:pPr>
            <a:r>
              <a:rPr lang="en-AU" sz="1400" dirty="0">
                <a:solidFill>
                  <a:schemeClr val="bg1">
                    <a:lumMod val="75000"/>
                  </a:schemeClr>
                </a:solidFill>
                <a:latin typeface="Tahoma"/>
                <a:cs typeface="Tahoma"/>
              </a:rPr>
              <a:t>Group discussion of results/findings</a:t>
            </a:r>
          </a:p>
          <a:p>
            <a:pPr lvl="1"/>
            <a:endParaRPr lang="en-US" sz="3200" dirty="0"/>
          </a:p>
          <a:p>
            <a:pPr lvl="1"/>
            <a:endParaRPr lang="en-US" sz="3200" dirty="0"/>
          </a:p>
          <a:p>
            <a:pPr lvl="1" algn="ctr"/>
            <a:r>
              <a:rPr lang="en-US" sz="3200" dirty="0">
                <a:latin typeface="Tahoma" panose="020B0604030504040204" pitchFamily="34" charset="0"/>
                <a:ea typeface="Tahoma" panose="020B0604030504040204" pitchFamily="34" charset="0"/>
                <a:cs typeface="Tahoma" panose="020B0604030504040204" pitchFamily="34" charset="0"/>
              </a:rPr>
              <a:t>EXERCISE 1: </a:t>
            </a:r>
            <a:r>
              <a:rPr lang="en-AU" sz="3200" dirty="0">
                <a:latin typeface="Tahoma"/>
                <a:cs typeface="Tahoma"/>
              </a:rPr>
              <a:t>What do you think </a:t>
            </a:r>
          </a:p>
          <a:p>
            <a:pPr lvl="1" algn="ctr"/>
            <a:r>
              <a:rPr lang="en-AU" sz="3200" dirty="0">
                <a:latin typeface="Tahoma"/>
                <a:cs typeface="Tahoma"/>
              </a:rPr>
              <a:t>is most important to consider </a:t>
            </a:r>
          </a:p>
          <a:p>
            <a:pPr lvl="1" algn="ctr"/>
            <a:r>
              <a:rPr lang="en-AU" sz="3200" dirty="0">
                <a:latin typeface="Tahoma"/>
                <a:cs typeface="Tahoma"/>
              </a:rPr>
              <a:t>when evaluating an idea? (~30min.)</a:t>
            </a:r>
          </a:p>
          <a:p>
            <a:pPr lvl="1" algn="ctr"/>
            <a:endParaRPr lang="en-AU" sz="3200" dirty="0">
              <a:latin typeface="Tahoma"/>
              <a:cs typeface="Tahoma"/>
            </a:endParaRPr>
          </a:p>
          <a:p>
            <a:pPr lvl="1" algn="ctr"/>
            <a:r>
              <a:rPr lang="en-AU" sz="3200" dirty="0">
                <a:latin typeface="Tahoma"/>
                <a:cs typeface="Tahoma"/>
              </a:rPr>
              <a:t>Think about the short inputs given just before.</a:t>
            </a:r>
          </a:p>
          <a:p>
            <a:pPr lvl="1" algn="ctr"/>
            <a:endParaRPr lang="en-AU" sz="3200" dirty="0">
              <a:latin typeface="Tahoma"/>
              <a:cs typeface="Tahoma"/>
            </a:endParaRPr>
          </a:p>
          <a:p>
            <a:pPr lvl="1" algn="ctr"/>
            <a:endParaRPr lang="en-US" sz="3200" dirty="0">
              <a:solidFill>
                <a:srgbClr val="FF0000"/>
              </a:solidFill>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xfrm>
            <a:off x="3874135" y="9747568"/>
            <a:ext cx="13347065" cy="153034"/>
          </a:xfrm>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15" name="object 11">
            <a:extLst>
              <a:ext uri="{FF2B5EF4-FFF2-40B4-BE49-F238E27FC236}">
                <a16:creationId xmlns:a16="http://schemas.microsoft.com/office/drawing/2014/main" id="{E8089C2C-F89E-0B48-B8A4-8B11E82E8A1A}"/>
              </a:ext>
            </a:extLst>
          </p:cNvPr>
          <p:cNvSpPr txBox="1">
            <a:spLocks/>
          </p:cNvSpPr>
          <p:nvPr/>
        </p:nvSpPr>
        <p:spPr>
          <a:xfrm>
            <a:off x="6674466" y="329713"/>
            <a:ext cx="4939067" cy="443711"/>
          </a:xfrm>
          <a:prstGeom prst="rect">
            <a:avLst/>
          </a:prstGeom>
        </p:spPr>
        <p:txBody>
          <a:bodyPr vert="horz" wrap="square" lIns="0" tIns="12700" rIns="0" bIns="0" rtlCol="0">
            <a:spAutoFit/>
          </a:bodyPr>
          <a:lstStyle>
            <a:lvl1pPr>
              <a:defRPr sz="2800" b="0" i="0">
                <a:solidFill>
                  <a:schemeClr val="tx1"/>
                </a:solidFill>
                <a:latin typeface="Tahoma"/>
                <a:ea typeface="+mj-ea"/>
                <a:cs typeface="Tahoma"/>
              </a:defRPr>
            </a:lvl1pPr>
          </a:lstStyle>
          <a:p>
            <a:pPr marL="12700">
              <a:spcBef>
                <a:spcPts val="100"/>
              </a:spcBef>
            </a:pPr>
            <a:r>
              <a:rPr lang="de-AT" kern="0" spc="-35"/>
              <a:t>Evaluate the value of an idea</a:t>
            </a:r>
            <a:endParaRPr lang="de-AT" kern="0" spc="60" dirty="0"/>
          </a:p>
        </p:txBody>
      </p:sp>
    </p:spTree>
    <p:extLst>
      <p:ext uri="{BB962C8B-B14F-4D97-AF65-F5344CB8AC3E}">
        <p14:creationId xmlns:p14="http://schemas.microsoft.com/office/powerpoint/2010/main" val="23500411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3528</Words>
  <Application>Microsoft Office PowerPoint</Application>
  <PresentationFormat>Benutzerdefiniert</PresentationFormat>
  <Paragraphs>321</Paragraphs>
  <Slides>34</Slides>
  <Notes>9</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34</vt:i4>
      </vt:variant>
    </vt:vector>
  </HeadingPairs>
  <TitlesOfParts>
    <vt:vector size="41" baseType="lpstr">
      <vt:lpstr>Arial</vt:lpstr>
      <vt:lpstr>Calibri</vt:lpstr>
      <vt:lpstr>Roboto</vt:lpstr>
      <vt:lpstr>Symbol</vt:lpstr>
      <vt:lpstr>Tahoma</vt:lpstr>
      <vt:lpstr>Wingdings</vt:lpstr>
      <vt:lpstr>Office Theme</vt:lpstr>
      <vt:lpstr>PowerPoint-Präsentation</vt:lpstr>
      <vt:lpstr>Evaluate the value of an idea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Evaluate the value of an idea</vt:lpstr>
      <vt:lpstr>Evaluate the value of an idea</vt:lpstr>
      <vt:lpstr>Evaluate the value of an idea</vt:lpstr>
      <vt:lpstr>Evaluate the value of an idea</vt:lpstr>
      <vt:lpstr>Evaluate the value of an idea</vt:lpstr>
      <vt:lpstr>Evaluate the value of an idea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Evaluate the value of an idea</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Linditsch Claudia</cp:lastModifiedBy>
  <cp:revision>65</cp:revision>
  <dcterms:created xsi:type="dcterms:W3CDTF">2022-02-02T10:39:34Z</dcterms:created>
  <dcterms:modified xsi:type="dcterms:W3CDTF">2022-09-27T08:36:32Z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