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6" r:id="rId2"/>
    <p:sldId id="258" r:id="rId3"/>
    <p:sldId id="259" r:id="rId4"/>
    <p:sldId id="290" r:id="rId5"/>
    <p:sldId id="266" r:id="rId6"/>
    <p:sldId id="268" r:id="rId7"/>
    <p:sldId id="269" r:id="rId8"/>
    <p:sldId id="270" r:id="rId9"/>
    <p:sldId id="271" r:id="rId10"/>
    <p:sldId id="272" r:id="rId11"/>
    <p:sldId id="273" r:id="rId12"/>
    <p:sldId id="274" r:id="rId13"/>
    <p:sldId id="280" r:id="rId14"/>
    <p:sldId id="275" r:id="rId15"/>
    <p:sldId id="278" r:id="rId16"/>
    <p:sldId id="307" r:id="rId17"/>
    <p:sldId id="276" r:id="rId18"/>
    <p:sldId id="277" r:id="rId19"/>
    <p:sldId id="281" r:id="rId20"/>
    <p:sldId id="282" r:id="rId21"/>
    <p:sldId id="283" r:id="rId22"/>
    <p:sldId id="284" r:id="rId23"/>
    <p:sldId id="285" r:id="rId24"/>
    <p:sldId id="286" r:id="rId25"/>
    <p:sldId id="287" r:id="rId26"/>
    <p:sldId id="289" r:id="rId27"/>
    <p:sldId id="308" r:id="rId28"/>
    <p:sldId id="288" r:id="rId29"/>
    <p:sldId id="262" r:id="rId30"/>
  </p:sldIdLst>
  <p:sldSz cx="18288000" cy="10287000"/>
  <p:notesSz cx="18288000" cy="10287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594" y="5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D8571E13-1D8D-4855-9B84-89C0575EC5F1}" type="datetimeFigureOut">
              <a:rPr lang="el-GR" smtClean="0"/>
              <a:t>23/9/2022</a:t>
            </a:fld>
            <a:endParaRPr lang="el-GR"/>
          </a:p>
        </p:txBody>
      </p:sp>
      <p:sp>
        <p:nvSpPr>
          <p:cNvPr id="4" name="Θέση εικόνας διαφάνειας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E6E2E161-2F4F-4FE6-BA62-0A7E436C79BF}" type="slidenum">
              <a:rPr lang="el-GR" smtClean="0"/>
              <a:t>‹Nr.›</a:t>
            </a:fld>
            <a:endParaRPr lang="el-GR"/>
          </a:p>
        </p:txBody>
      </p:sp>
    </p:spTree>
    <p:extLst>
      <p:ext uri="{BB962C8B-B14F-4D97-AF65-F5344CB8AC3E}">
        <p14:creationId xmlns:p14="http://schemas.microsoft.com/office/powerpoint/2010/main" val="408323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Attachment 0.3</a:t>
            </a:r>
            <a:endParaRPr lang="el-GR" dirty="0"/>
          </a:p>
        </p:txBody>
      </p:sp>
      <p:sp>
        <p:nvSpPr>
          <p:cNvPr id="4" name="Θέση αριθμού διαφάνειας 3"/>
          <p:cNvSpPr>
            <a:spLocks noGrp="1"/>
          </p:cNvSpPr>
          <p:nvPr>
            <p:ph type="sldNum" sz="quarter" idx="5"/>
          </p:nvPr>
        </p:nvSpPr>
        <p:spPr/>
        <p:txBody>
          <a:bodyPr/>
          <a:lstStyle/>
          <a:p>
            <a:fld id="{E6E2E161-2F4F-4FE6-BA62-0A7E436C79BF}" type="slidenum">
              <a:rPr lang="el-GR" smtClean="0"/>
              <a:t>4</a:t>
            </a:fld>
            <a:endParaRPr lang="el-GR"/>
          </a:p>
        </p:txBody>
      </p:sp>
    </p:spTree>
    <p:extLst>
      <p:ext uri="{BB962C8B-B14F-4D97-AF65-F5344CB8AC3E}">
        <p14:creationId xmlns:p14="http://schemas.microsoft.com/office/powerpoint/2010/main" val="1032569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Attachment 0.3</a:t>
            </a:r>
            <a:endParaRPr lang="el-GR" dirty="0"/>
          </a:p>
        </p:txBody>
      </p:sp>
      <p:sp>
        <p:nvSpPr>
          <p:cNvPr id="4" name="Θέση αριθμού διαφάνειας 3"/>
          <p:cNvSpPr>
            <a:spLocks noGrp="1"/>
          </p:cNvSpPr>
          <p:nvPr>
            <p:ph type="sldNum" sz="quarter" idx="5"/>
          </p:nvPr>
        </p:nvSpPr>
        <p:spPr/>
        <p:txBody>
          <a:bodyPr/>
          <a:lstStyle/>
          <a:p>
            <a:fld id="{E6E2E161-2F4F-4FE6-BA62-0A7E436C79BF}" type="slidenum">
              <a:rPr lang="el-GR" smtClean="0"/>
              <a:t>18</a:t>
            </a:fld>
            <a:endParaRPr lang="el-GR"/>
          </a:p>
        </p:txBody>
      </p:sp>
    </p:spTree>
    <p:extLst>
      <p:ext uri="{BB962C8B-B14F-4D97-AF65-F5344CB8AC3E}">
        <p14:creationId xmlns:p14="http://schemas.microsoft.com/office/powerpoint/2010/main" val="3661758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Attachment 0.3</a:t>
            </a:r>
            <a:endParaRPr lang="el-GR" dirty="0"/>
          </a:p>
        </p:txBody>
      </p:sp>
      <p:sp>
        <p:nvSpPr>
          <p:cNvPr id="4" name="Θέση αριθμού διαφάνειας 3"/>
          <p:cNvSpPr>
            <a:spLocks noGrp="1"/>
          </p:cNvSpPr>
          <p:nvPr>
            <p:ph type="sldNum" sz="quarter" idx="5"/>
          </p:nvPr>
        </p:nvSpPr>
        <p:spPr/>
        <p:txBody>
          <a:bodyPr/>
          <a:lstStyle/>
          <a:p>
            <a:fld id="{E6E2E161-2F4F-4FE6-BA62-0A7E436C79BF}" type="slidenum">
              <a:rPr lang="el-GR" smtClean="0"/>
              <a:t>22</a:t>
            </a:fld>
            <a:endParaRPr lang="el-GR"/>
          </a:p>
        </p:txBody>
      </p:sp>
    </p:spTree>
    <p:extLst>
      <p:ext uri="{BB962C8B-B14F-4D97-AF65-F5344CB8AC3E}">
        <p14:creationId xmlns:p14="http://schemas.microsoft.com/office/powerpoint/2010/main" val="3545527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Attachment 0.3</a:t>
            </a:r>
            <a:endParaRPr lang="el-GR" dirty="0"/>
          </a:p>
        </p:txBody>
      </p:sp>
      <p:sp>
        <p:nvSpPr>
          <p:cNvPr id="4" name="Θέση αριθμού διαφάνειας 3"/>
          <p:cNvSpPr>
            <a:spLocks noGrp="1"/>
          </p:cNvSpPr>
          <p:nvPr>
            <p:ph type="sldNum" sz="quarter" idx="5"/>
          </p:nvPr>
        </p:nvSpPr>
        <p:spPr/>
        <p:txBody>
          <a:bodyPr/>
          <a:lstStyle/>
          <a:p>
            <a:fld id="{E6E2E161-2F4F-4FE6-BA62-0A7E436C79BF}" type="slidenum">
              <a:rPr lang="el-GR" smtClean="0"/>
              <a:t>23</a:t>
            </a:fld>
            <a:endParaRPr lang="el-GR"/>
          </a:p>
        </p:txBody>
      </p:sp>
    </p:spTree>
    <p:extLst>
      <p:ext uri="{BB962C8B-B14F-4D97-AF65-F5344CB8AC3E}">
        <p14:creationId xmlns:p14="http://schemas.microsoft.com/office/powerpoint/2010/main" val="1996879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Attachment 0.3</a:t>
            </a:r>
            <a:endParaRPr lang="el-GR" dirty="0"/>
          </a:p>
        </p:txBody>
      </p:sp>
      <p:sp>
        <p:nvSpPr>
          <p:cNvPr id="4" name="Θέση αριθμού διαφάνειας 3"/>
          <p:cNvSpPr>
            <a:spLocks noGrp="1"/>
          </p:cNvSpPr>
          <p:nvPr>
            <p:ph type="sldNum" sz="quarter" idx="5"/>
          </p:nvPr>
        </p:nvSpPr>
        <p:spPr/>
        <p:txBody>
          <a:bodyPr/>
          <a:lstStyle/>
          <a:p>
            <a:fld id="{E6E2E161-2F4F-4FE6-BA62-0A7E436C79BF}" type="slidenum">
              <a:rPr lang="el-GR" smtClean="0"/>
              <a:t>24</a:t>
            </a:fld>
            <a:endParaRPr lang="el-GR"/>
          </a:p>
        </p:txBody>
      </p:sp>
    </p:spTree>
    <p:extLst>
      <p:ext uri="{BB962C8B-B14F-4D97-AF65-F5344CB8AC3E}">
        <p14:creationId xmlns:p14="http://schemas.microsoft.com/office/powerpoint/2010/main" val="30398328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Attachment 0.3</a:t>
            </a:r>
            <a:endParaRPr lang="el-GR" dirty="0"/>
          </a:p>
        </p:txBody>
      </p:sp>
      <p:sp>
        <p:nvSpPr>
          <p:cNvPr id="4" name="Θέση αριθμού διαφάνειας 3"/>
          <p:cNvSpPr>
            <a:spLocks noGrp="1"/>
          </p:cNvSpPr>
          <p:nvPr>
            <p:ph type="sldNum" sz="quarter" idx="5"/>
          </p:nvPr>
        </p:nvSpPr>
        <p:spPr/>
        <p:txBody>
          <a:bodyPr/>
          <a:lstStyle/>
          <a:p>
            <a:fld id="{E6E2E161-2F4F-4FE6-BA62-0A7E436C79BF}" type="slidenum">
              <a:rPr lang="el-GR" smtClean="0"/>
              <a:t>25</a:t>
            </a:fld>
            <a:endParaRPr lang="el-GR"/>
          </a:p>
        </p:txBody>
      </p:sp>
    </p:spTree>
    <p:extLst>
      <p:ext uri="{BB962C8B-B14F-4D97-AF65-F5344CB8AC3E}">
        <p14:creationId xmlns:p14="http://schemas.microsoft.com/office/powerpoint/2010/main" val="199283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Attachment 0.3</a:t>
            </a:r>
            <a:endParaRPr lang="el-GR" dirty="0"/>
          </a:p>
        </p:txBody>
      </p:sp>
      <p:sp>
        <p:nvSpPr>
          <p:cNvPr id="4" name="Θέση αριθμού διαφάνειας 3"/>
          <p:cNvSpPr>
            <a:spLocks noGrp="1"/>
          </p:cNvSpPr>
          <p:nvPr>
            <p:ph type="sldNum" sz="quarter" idx="5"/>
          </p:nvPr>
        </p:nvSpPr>
        <p:spPr/>
        <p:txBody>
          <a:bodyPr/>
          <a:lstStyle/>
          <a:p>
            <a:fld id="{E6E2E161-2F4F-4FE6-BA62-0A7E436C79BF}" type="slidenum">
              <a:rPr lang="el-GR" smtClean="0"/>
              <a:t>26</a:t>
            </a:fld>
            <a:endParaRPr lang="el-GR"/>
          </a:p>
        </p:txBody>
      </p:sp>
    </p:spTree>
    <p:extLst>
      <p:ext uri="{BB962C8B-B14F-4D97-AF65-F5344CB8AC3E}">
        <p14:creationId xmlns:p14="http://schemas.microsoft.com/office/powerpoint/2010/main" val="12226024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Attachment 0.3</a:t>
            </a:r>
            <a:endParaRPr lang="el-GR" dirty="0"/>
          </a:p>
        </p:txBody>
      </p:sp>
      <p:sp>
        <p:nvSpPr>
          <p:cNvPr id="4" name="Θέση αριθμού διαφάνειας 3"/>
          <p:cNvSpPr>
            <a:spLocks noGrp="1"/>
          </p:cNvSpPr>
          <p:nvPr>
            <p:ph type="sldNum" sz="quarter" idx="5"/>
          </p:nvPr>
        </p:nvSpPr>
        <p:spPr/>
        <p:txBody>
          <a:bodyPr/>
          <a:lstStyle/>
          <a:p>
            <a:fld id="{E6E2E161-2F4F-4FE6-BA62-0A7E436C79BF}" type="slidenum">
              <a:rPr lang="el-GR" smtClean="0"/>
              <a:t>27</a:t>
            </a:fld>
            <a:endParaRPr lang="el-GR"/>
          </a:p>
        </p:txBody>
      </p:sp>
    </p:spTree>
    <p:extLst>
      <p:ext uri="{BB962C8B-B14F-4D97-AF65-F5344CB8AC3E}">
        <p14:creationId xmlns:p14="http://schemas.microsoft.com/office/powerpoint/2010/main" val="13619028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Attachment 0.3</a:t>
            </a:r>
            <a:endParaRPr lang="el-GR" dirty="0"/>
          </a:p>
        </p:txBody>
      </p:sp>
      <p:sp>
        <p:nvSpPr>
          <p:cNvPr id="4" name="Θέση αριθμού διαφάνειας 3"/>
          <p:cNvSpPr>
            <a:spLocks noGrp="1"/>
          </p:cNvSpPr>
          <p:nvPr>
            <p:ph type="sldNum" sz="quarter" idx="5"/>
          </p:nvPr>
        </p:nvSpPr>
        <p:spPr/>
        <p:txBody>
          <a:bodyPr/>
          <a:lstStyle/>
          <a:p>
            <a:fld id="{E6E2E161-2F4F-4FE6-BA62-0A7E436C79BF}" type="slidenum">
              <a:rPr lang="el-GR" smtClean="0"/>
              <a:t>28</a:t>
            </a:fld>
            <a:endParaRPr lang="el-GR"/>
          </a:p>
        </p:txBody>
      </p:sp>
    </p:spTree>
    <p:extLst>
      <p:ext uri="{BB962C8B-B14F-4D97-AF65-F5344CB8AC3E}">
        <p14:creationId xmlns:p14="http://schemas.microsoft.com/office/powerpoint/2010/main" val="2637658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Attachment 0.3</a:t>
            </a:r>
            <a:endParaRPr lang="el-GR" dirty="0"/>
          </a:p>
        </p:txBody>
      </p:sp>
      <p:sp>
        <p:nvSpPr>
          <p:cNvPr id="4" name="Θέση αριθμού διαφάνειας 3"/>
          <p:cNvSpPr>
            <a:spLocks noGrp="1"/>
          </p:cNvSpPr>
          <p:nvPr>
            <p:ph type="sldNum" sz="quarter" idx="5"/>
          </p:nvPr>
        </p:nvSpPr>
        <p:spPr/>
        <p:txBody>
          <a:bodyPr/>
          <a:lstStyle/>
          <a:p>
            <a:fld id="{E6E2E161-2F4F-4FE6-BA62-0A7E436C79BF}" type="slidenum">
              <a:rPr lang="el-GR" smtClean="0"/>
              <a:t>6</a:t>
            </a:fld>
            <a:endParaRPr lang="el-GR"/>
          </a:p>
        </p:txBody>
      </p:sp>
    </p:spTree>
    <p:extLst>
      <p:ext uri="{BB962C8B-B14F-4D97-AF65-F5344CB8AC3E}">
        <p14:creationId xmlns:p14="http://schemas.microsoft.com/office/powerpoint/2010/main" val="569897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E6E2E161-2F4F-4FE6-BA62-0A7E436C79BF}" type="slidenum">
              <a:rPr lang="el-GR" smtClean="0"/>
              <a:t>8</a:t>
            </a:fld>
            <a:endParaRPr lang="el-GR"/>
          </a:p>
        </p:txBody>
      </p:sp>
    </p:spTree>
    <p:extLst>
      <p:ext uri="{BB962C8B-B14F-4D97-AF65-F5344CB8AC3E}">
        <p14:creationId xmlns:p14="http://schemas.microsoft.com/office/powerpoint/2010/main" val="1033229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Attachment 0.3</a:t>
            </a:r>
            <a:endParaRPr lang="el-GR" dirty="0"/>
          </a:p>
        </p:txBody>
      </p:sp>
      <p:sp>
        <p:nvSpPr>
          <p:cNvPr id="4" name="Θέση αριθμού διαφάνειας 3"/>
          <p:cNvSpPr>
            <a:spLocks noGrp="1"/>
          </p:cNvSpPr>
          <p:nvPr>
            <p:ph type="sldNum" sz="quarter" idx="5"/>
          </p:nvPr>
        </p:nvSpPr>
        <p:spPr/>
        <p:txBody>
          <a:bodyPr/>
          <a:lstStyle/>
          <a:p>
            <a:fld id="{E6E2E161-2F4F-4FE6-BA62-0A7E436C79BF}" type="slidenum">
              <a:rPr lang="el-GR" smtClean="0"/>
              <a:t>11</a:t>
            </a:fld>
            <a:endParaRPr lang="el-GR"/>
          </a:p>
        </p:txBody>
      </p:sp>
    </p:spTree>
    <p:extLst>
      <p:ext uri="{BB962C8B-B14F-4D97-AF65-F5344CB8AC3E}">
        <p14:creationId xmlns:p14="http://schemas.microsoft.com/office/powerpoint/2010/main" val="1273733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Attachment 0.3</a:t>
            </a:r>
            <a:endParaRPr lang="el-GR" dirty="0"/>
          </a:p>
        </p:txBody>
      </p:sp>
      <p:sp>
        <p:nvSpPr>
          <p:cNvPr id="4" name="Θέση αριθμού διαφάνειας 3"/>
          <p:cNvSpPr>
            <a:spLocks noGrp="1"/>
          </p:cNvSpPr>
          <p:nvPr>
            <p:ph type="sldNum" sz="quarter" idx="5"/>
          </p:nvPr>
        </p:nvSpPr>
        <p:spPr/>
        <p:txBody>
          <a:bodyPr/>
          <a:lstStyle/>
          <a:p>
            <a:fld id="{E6E2E161-2F4F-4FE6-BA62-0A7E436C79BF}" type="slidenum">
              <a:rPr lang="el-GR" smtClean="0"/>
              <a:t>12</a:t>
            </a:fld>
            <a:endParaRPr lang="el-GR"/>
          </a:p>
        </p:txBody>
      </p:sp>
    </p:spTree>
    <p:extLst>
      <p:ext uri="{BB962C8B-B14F-4D97-AF65-F5344CB8AC3E}">
        <p14:creationId xmlns:p14="http://schemas.microsoft.com/office/powerpoint/2010/main" val="1253857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Attachment 0.3</a:t>
            </a:r>
            <a:endParaRPr lang="el-GR" dirty="0"/>
          </a:p>
        </p:txBody>
      </p:sp>
      <p:sp>
        <p:nvSpPr>
          <p:cNvPr id="4" name="Θέση αριθμού διαφάνειας 3"/>
          <p:cNvSpPr>
            <a:spLocks noGrp="1"/>
          </p:cNvSpPr>
          <p:nvPr>
            <p:ph type="sldNum" sz="quarter" idx="5"/>
          </p:nvPr>
        </p:nvSpPr>
        <p:spPr/>
        <p:txBody>
          <a:bodyPr/>
          <a:lstStyle/>
          <a:p>
            <a:fld id="{E6E2E161-2F4F-4FE6-BA62-0A7E436C79BF}" type="slidenum">
              <a:rPr lang="el-GR" smtClean="0"/>
              <a:t>14</a:t>
            </a:fld>
            <a:endParaRPr lang="el-GR"/>
          </a:p>
        </p:txBody>
      </p:sp>
    </p:spTree>
    <p:extLst>
      <p:ext uri="{BB962C8B-B14F-4D97-AF65-F5344CB8AC3E}">
        <p14:creationId xmlns:p14="http://schemas.microsoft.com/office/powerpoint/2010/main" val="450424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Attachment 0.3</a:t>
            </a:r>
            <a:endParaRPr lang="el-GR" dirty="0"/>
          </a:p>
        </p:txBody>
      </p:sp>
      <p:sp>
        <p:nvSpPr>
          <p:cNvPr id="4" name="Θέση αριθμού διαφάνειας 3"/>
          <p:cNvSpPr>
            <a:spLocks noGrp="1"/>
          </p:cNvSpPr>
          <p:nvPr>
            <p:ph type="sldNum" sz="quarter" idx="5"/>
          </p:nvPr>
        </p:nvSpPr>
        <p:spPr/>
        <p:txBody>
          <a:bodyPr/>
          <a:lstStyle/>
          <a:p>
            <a:fld id="{E6E2E161-2F4F-4FE6-BA62-0A7E436C79BF}" type="slidenum">
              <a:rPr lang="el-GR" smtClean="0"/>
              <a:t>15</a:t>
            </a:fld>
            <a:endParaRPr lang="el-GR"/>
          </a:p>
        </p:txBody>
      </p:sp>
    </p:spTree>
    <p:extLst>
      <p:ext uri="{BB962C8B-B14F-4D97-AF65-F5344CB8AC3E}">
        <p14:creationId xmlns:p14="http://schemas.microsoft.com/office/powerpoint/2010/main" val="1861731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Attachment 0.3</a:t>
            </a:r>
            <a:endParaRPr lang="el-GR" dirty="0"/>
          </a:p>
        </p:txBody>
      </p:sp>
      <p:sp>
        <p:nvSpPr>
          <p:cNvPr id="4" name="Θέση αριθμού διαφάνειας 3"/>
          <p:cNvSpPr>
            <a:spLocks noGrp="1"/>
          </p:cNvSpPr>
          <p:nvPr>
            <p:ph type="sldNum" sz="quarter" idx="5"/>
          </p:nvPr>
        </p:nvSpPr>
        <p:spPr/>
        <p:txBody>
          <a:bodyPr/>
          <a:lstStyle/>
          <a:p>
            <a:fld id="{E6E2E161-2F4F-4FE6-BA62-0A7E436C79BF}" type="slidenum">
              <a:rPr lang="el-GR" smtClean="0"/>
              <a:t>16</a:t>
            </a:fld>
            <a:endParaRPr lang="el-GR"/>
          </a:p>
        </p:txBody>
      </p:sp>
    </p:spTree>
    <p:extLst>
      <p:ext uri="{BB962C8B-B14F-4D97-AF65-F5344CB8AC3E}">
        <p14:creationId xmlns:p14="http://schemas.microsoft.com/office/powerpoint/2010/main" val="246480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Attachment 0.3</a:t>
            </a:r>
            <a:endParaRPr lang="el-GR" dirty="0"/>
          </a:p>
        </p:txBody>
      </p:sp>
      <p:sp>
        <p:nvSpPr>
          <p:cNvPr id="4" name="Θέση αριθμού διαφάνειας 3"/>
          <p:cNvSpPr>
            <a:spLocks noGrp="1"/>
          </p:cNvSpPr>
          <p:nvPr>
            <p:ph type="sldNum" sz="quarter" idx="5"/>
          </p:nvPr>
        </p:nvSpPr>
        <p:spPr/>
        <p:txBody>
          <a:bodyPr/>
          <a:lstStyle/>
          <a:p>
            <a:fld id="{E6E2E161-2F4F-4FE6-BA62-0A7E436C79BF}" type="slidenum">
              <a:rPr lang="el-GR" smtClean="0"/>
              <a:t>17</a:t>
            </a:fld>
            <a:endParaRPr lang="el-GR"/>
          </a:p>
        </p:txBody>
      </p:sp>
    </p:spTree>
    <p:extLst>
      <p:ext uri="{BB962C8B-B14F-4D97-AF65-F5344CB8AC3E}">
        <p14:creationId xmlns:p14="http://schemas.microsoft.com/office/powerpoint/2010/main" val="2051561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938733" y="293481"/>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9/23/2022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hasCustomPrompt="1"/>
          </p:nvPr>
        </p:nvSpPr>
        <p:spPr>
          <a:xfrm>
            <a:off x="3352800" y="293475"/>
            <a:ext cx="13411199" cy="2585323"/>
          </a:xfrm>
        </p:spPr>
        <p:txBody>
          <a:bodyPr lIns="0" tIns="0" rIns="0" bIns="0"/>
          <a:lstStyle>
            <a:lvl1pPr>
              <a:defRPr sz="2800" b="0" i="0">
                <a:solidFill>
                  <a:schemeClr val="tx1"/>
                </a:solidFill>
                <a:latin typeface="Tahoma"/>
                <a:cs typeface="Tahoma"/>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kern="0" spc="-35" dirty="0"/>
              <a:t>Managing complex tools to understand a concept idea and its value</a:t>
            </a:r>
            <a:br>
              <a:rPr lang="en-US" kern="0" spc="-35" dirty="0"/>
            </a:br>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9/23/2022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9/23/2022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9/23/2022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9/23/2022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1EC"/>
          </a:solidFill>
        </p:spPr>
        <p:txBody>
          <a:bodyPr wrap="square" lIns="0" tIns="0" rIns="0" bIns="0" rtlCol="0"/>
          <a:lstStyle/>
          <a:p>
            <a:endParaRPr/>
          </a:p>
        </p:txBody>
      </p:sp>
      <p:sp>
        <p:nvSpPr>
          <p:cNvPr id="17" name="bg object 17"/>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7938733" y="293475"/>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89012" y="9849463"/>
            <a:ext cx="13347065" cy="153034"/>
          </a:xfrm>
          <a:prstGeom prst="rect">
            <a:avLst/>
          </a:prstGeom>
        </p:spPr>
        <p:txBody>
          <a:bodyPr wrap="square" lIns="0" tIns="0" rIns="0" bIns="0">
            <a:spAutoFit/>
          </a:bodyPr>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9/23/2022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data.worldbank.org/" TargetMode="External"/><Relationship Id="rId7" Type="http://schemas.openxmlformats.org/officeDocument/2006/relationships/hyperlink" Target="https://www.oecd-ilibrary.org/"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ec.europa.eu/eurostat/web/main/home" TargetMode="External"/><Relationship Id="rId5" Type="http://schemas.openxmlformats.org/officeDocument/2006/relationships/hyperlink" Target="https://www.imf.org/en/Publications/SPROLLS/world-economic-outlook-databases#sort=%40imfdate%20descending" TargetMode="External"/><Relationship Id="rId4" Type="http://schemas.openxmlformats.org/officeDocument/2006/relationships/hyperlink" Target="http://data.un.org/Default.aspx" TargetMode="External"/><Relationship Id="rId9"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grpSp>
        <p:nvGrpSpPr>
          <p:cNvPr id="4" name="object 4"/>
          <p:cNvGrpSpPr/>
          <p:nvPr/>
        </p:nvGrpSpPr>
        <p:grpSpPr>
          <a:xfrm>
            <a:off x="13810108" y="6641951"/>
            <a:ext cx="4478020" cy="3645535"/>
            <a:chOff x="13810108" y="6641951"/>
            <a:chExt cx="4478020" cy="3645535"/>
          </a:xfrm>
        </p:grpSpPr>
        <p:sp>
          <p:nvSpPr>
            <p:cNvPr id="5" name="object 5"/>
            <p:cNvSpPr/>
            <p:nvPr/>
          </p:nvSpPr>
          <p:spPr>
            <a:xfrm>
              <a:off x="15138536" y="7289885"/>
              <a:ext cx="3149600" cy="2997200"/>
            </a:xfrm>
            <a:custGeom>
              <a:avLst/>
              <a:gdLst/>
              <a:ahLst/>
              <a:cxnLst/>
              <a:rect l="l" t="t" r="r" b="b"/>
              <a:pathLst>
                <a:path w="3149600" h="2997200">
                  <a:moveTo>
                    <a:pt x="3149461" y="2997114"/>
                  </a:moveTo>
                  <a:lnTo>
                    <a:pt x="322964" y="2997114"/>
                  </a:lnTo>
                  <a:lnTo>
                    <a:pt x="312459" y="2976617"/>
                  </a:lnTo>
                  <a:lnTo>
                    <a:pt x="289720" y="2931302"/>
                  </a:lnTo>
                  <a:lnTo>
                    <a:pt x="267245" y="2885442"/>
                  </a:lnTo>
                  <a:lnTo>
                    <a:pt x="245116" y="2839086"/>
                  </a:lnTo>
                  <a:lnTo>
                    <a:pt x="223416" y="2792285"/>
                  </a:lnTo>
                  <a:lnTo>
                    <a:pt x="202227" y="2745087"/>
                  </a:lnTo>
                  <a:lnTo>
                    <a:pt x="181632" y="2697543"/>
                  </a:lnTo>
                  <a:lnTo>
                    <a:pt x="161713" y="2649701"/>
                  </a:lnTo>
                  <a:lnTo>
                    <a:pt x="142552" y="2601611"/>
                  </a:lnTo>
                  <a:lnTo>
                    <a:pt x="124233" y="2553323"/>
                  </a:lnTo>
                  <a:lnTo>
                    <a:pt x="106836" y="2504886"/>
                  </a:lnTo>
                  <a:lnTo>
                    <a:pt x="90446" y="2456349"/>
                  </a:lnTo>
                  <a:lnTo>
                    <a:pt x="75144" y="2407763"/>
                  </a:lnTo>
                  <a:lnTo>
                    <a:pt x="61012" y="2359176"/>
                  </a:lnTo>
                  <a:lnTo>
                    <a:pt x="48134" y="2310638"/>
                  </a:lnTo>
                  <a:lnTo>
                    <a:pt x="36591" y="2262199"/>
                  </a:lnTo>
                  <a:lnTo>
                    <a:pt x="26467" y="2213908"/>
                  </a:lnTo>
                  <a:lnTo>
                    <a:pt x="17842" y="2165815"/>
                  </a:lnTo>
                  <a:lnTo>
                    <a:pt x="10801" y="2117969"/>
                  </a:lnTo>
                  <a:lnTo>
                    <a:pt x="5425" y="2070419"/>
                  </a:lnTo>
                  <a:lnTo>
                    <a:pt x="1797" y="2023215"/>
                  </a:lnTo>
                  <a:lnTo>
                    <a:pt x="0" y="1976407"/>
                  </a:lnTo>
                  <a:lnTo>
                    <a:pt x="114" y="1930044"/>
                  </a:lnTo>
                  <a:lnTo>
                    <a:pt x="2225" y="1884176"/>
                  </a:lnTo>
                  <a:lnTo>
                    <a:pt x="6412" y="1838851"/>
                  </a:lnTo>
                  <a:lnTo>
                    <a:pt x="12760" y="1794121"/>
                  </a:lnTo>
                  <a:lnTo>
                    <a:pt x="22086" y="1746586"/>
                  </a:lnTo>
                  <a:lnTo>
                    <a:pt x="33853" y="1699779"/>
                  </a:lnTo>
                  <a:lnTo>
                    <a:pt x="47880" y="1653667"/>
                  </a:lnTo>
                  <a:lnTo>
                    <a:pt x="63988" y="1608219"/>
                  </a:lnTo>
                  <a:lnTo>
                    <a:pt x="81995" y="1563406"/>
                  </a:lnTo>
                  <a:lnTo>
                    <a:pt x="101721" y="1519195"/>
                  </a:lnTo>
                  <a:lnTo>
                    <a:pt x="122986" y="1475556"/>
                  </a:lnTo>
                  <a:lnTo>
                    <a:pt x="145609" y="1432457"/>
                  </a:lnTo>
                  <a:lnTo>
                    <a:pt x="169410" y="1389869"/>
                  </a:lnTo>
                  <a:lnTo>
                    <a:pt x="194208" y="1347759"/>
                  </a:lnTo>
                  <a:lnTo>
                    <a:pt x="219823" y="1306097"/>
                  </a:lnTo>
                  <a:lnTo>
                    <a:pt x="246074" y="1264851"/>
                  </a:lnTo>
                  <a:lnTo>
                    <a:pt x="272780" y="1223991"/>
                  </a:lnTo>
                  <a:lnTo>
                    <a:pt x="299762" y="1183486"/>
                  </a:lnTo>
                  <a:lnTo>
                    <a:pt x="326589" y="1143747"/>
                  </a:lnTo>
                  <a:lnTo>
                    <a:pt x="353742" y="1104058"/>
                  </a:lnTo>
                  <a:lnTo>
                    <a:pt x="381230" y="1064459"/>
                  </a:lnTo>
                  <a:lnTo>
                    <a:pt x="409064" y="1024989"/>
                  </a:lnTo>
                  <a:lnTo>
                    <a:pt x="437254" y="985687"/>
                  </a:lnTo>
                  <a:lnTo>
                    <a:pt x="465808" y="946593"/>
                  </a:lnTo>
                  <a:lnTo>
                    <a:pt x="494738" y="907744"/>
                  </a:lnTo>
                  <a:lnTo>
                    <a:pt x="524052" y="869181"/>
                  </a:lnTo>
                  <a:lnTo>
                    <a:pt x="553760" y="830942"/>
                  </a:lnTo>
                  <a:lnTo>
                    <a:pt x="583872" y="793067"/>
                  </a:lnTo>
                  <a:lnTo>
                    <a:pt x="614398" y="755594"/>
                  </a:lnTo>
                  <a:lnTo>
                    <a:pt x="645348" y="718563"/>
                  </a:lnTo>
                  <a:lnTo>
                    <a:pt x="676731" y="682013"/>
                  </a:lnTo>
                  <a:lnTo>
                    <a:pt x="708557" y="645982"/>
                  </a:lnTo>
                  <a:lnTo>
                    <a:pt x="740836" y="610510"/>
                  </a:lnTo>
                  <a:lnTo>
                    <a:pt x="773577" y="575636"/>
                  </a:lnTo>
                  <a:lnTo>
                    <a:pt x="806791" y="541399"/>
                  </a:lnTo>
                  <a:lnTo>
                    <a:pt x="840487" y="507837"/>
                  </a:lnTo>
                  <a:lnTo>
                    <a:pt x="874674" y="474991"/>
                  </a:lnTo>
                  <a:lnTo>
                    <a:pt x="909363" y="442900"/>
                  </a:lnTo>
                  <a:lnTo>
                    <a:pt x="944563" y="411601"/>
                  </a:lnTo>
                  <a:lnTo>
                    <a:pt x="980285" y="381135"/>
                  </a:lnTo>
                  <a:lnTo>
                    <a:pt x="1016537" y="351540"/>
                  </a:lnTo>
                  <a:lnTo>
                    <a:pt x="1053330" y="322856"/>
                  </a:lnTo>
                  <a:lnTo>
                    <a:pt x="1090672" y="295121"/>
                  </a:lnTo>
                  <a:lnTo>
                    <a:pt x="1128575" y="268374"/>
                  </a:lnTo>
                  <a:lnTo>
                    <a:pt x="1167048" y="242656"/>
                  </a:lnTo>
                  <a:lnTo>
                    <a:pt x="1206100" y="218004"/>
                  </a:lnTo>
                  <a:lnTo>
                    <a:pt x="1245742" y="194458"/>
                  </a:lnTo>
                  <a:lnTo>
                    <a:pt x="1285982" y="172057"/>
                  </a:lnTo>
                  <a:lnTo>
                    <a:pt x="1326831" y="150840"/>
                  </a:lnTo>
                  <a:lnTo>
                    <a:pt x="1368299" y="130846"/>
                  </a:lnTo>
                  <a:lnTo>
                    <a:pt x="1410395" y="112114"/>
                  </a:lnTo>
                  <a:lnTo>
                    <a:pt x="1453128" y="94683"/>
                  </a:lnTo>
                  <a:lnTo>
                    <a:pt x="1496510" y="78593"/>
                  </a:lnTo>
                  <a:lnTo>
                    <a:pt x="1540549" y="63882"/>
                  </a:lnTo>
                  <a:lnTo>
                    <a:pt x="1585255" y="50589"/>
                  </a:lnTo>
                  <a:lnTo>
                    <a:pt x="1630639" y="38754"/>
                  </a:lnTo>
                  <a:lnTo>
                    <a:pt x="1676709" y="28415"/>
                  </a:lnTo>
                  <a:lnTo>
                    <a:pt x="1723475" y="19612"/>
                  </a:lnTo>
                  <a:lnTo>
                    <a:pt x="1770948" y="12384"/>
                  </a:lnTo>
                  <a:lnTo>
                    <a:pt x="1819136" y="6770"/>
                  </a:lnTo>
                  <a:lnTo>
                    <a:pt x="1868051" y="2808"/>
                  </a:lnTo>
                  <a:lnTo>
                    <a:pt x="1917700" y="538"/>
                  </a:lnTo>
                  <a:lnTo>
                    <a:pt x="1968095" y="0"/>
                  </a:lnTo>
                  <a:lnTo>
                    <a:pt x="2019245" y="1231"/>
                  </a:lnTo>
                  <a:lnTo>
                    <a:pt x="2071160" y="4271"/>
                  </a:lnTo>
                  <a:lnTo>
                    <a:pt x="2120722" y="8700"/>
                  </a:lnTo>
                  <a:lnTo>
                    <a:pt x="2170054" y="14443"/>
                  </a:lnTo>
                  <a:lnTo>
                    <a:pt x="2219156" y="21458"/>
                  </a:lnTo>
                  <a:lnTo>
                    <a:pt x="2268025" y="29700"/>
                  </a:lnTo>
                  <a:lnTo>
                    <a:pt x="2316661" y="39127"/>
                  </a:lnTo>
                  <a:lnTo>
                    <a:pt x="2365063" y="49695"/>
                  </a:lnTo>
                  <a:lnTo>
                    <a:pt x="2413229" y="61359"/>
                  </a:lnTo>
                  <a:lnTo>
                    <a:pt x="2461159" y="74078"/>
                  </a:lnTo>
                  <a:lnTo>
                    <a:pt x="2508850" y="87807"/>
                  </a:lnTo>
                  <a:lnTo>
                    <a:pt x="2556302" y="102503"/>
                  </a:lnTo>
                  <a:lnTo>
                    <a:pt x="2603514" y="118122"/>
                  </a:lnTo>
                  <a:lnTo>
                    <a:pt x="2650484" y="134621"/>
                  </a:lnTo>
                  <a:lnTo>
                    <a:pt x="2697211" y="151957"/>
                  </a:lnTo>
                  <a:lnTo>
                    <a:pt x="2743693" y="170085"/>
                  </a:lnTo>
                  <a:lnTo>
                    <a:pt x="2789931" y="188963"/>
                  </a:lnTo>
                  <a:lnTo>
                    <a:pt x="2835922" y="208547"/>
                  </a:lnTo>
                  <a:lnTo>
                    <a:pt x="2881665" y="228794"/>
                  </a:lnTo>
                  <a:lnTo>
                    <a:pt x="2927159" y="249659"/>
                  </a:lnTo>
                  <a:lnTo>
                    <a:pt x="2972403" y="271100"/>
                  </a:lnTo>
                  <a:lnTo>
                    <a:pt x="3017395" y="293073"/>
                  </a:lnTo>
                  <a:lnTo>
                    <a:pt x="3062135" y="315535"/>
                  </a:lnTo>
                  <a:lnTo>
                    <a:pt x="3106621" y="338442"/>
                  </a:lnTo>
                  <a:lnTo>
                    <a:pt x="3149461" y="361017"/>
                  </a:lnTo>
                  <a:lnTo>
                    <a:pt x="3149461" y="2997114"/>
                  </a:lnTo>
                  <a:close/>
                </a:path>
              </a:pathLst>
            </a:custGeom>
            <a:solidFill>
              <a:srgbClr val="FDA542"/>
            </a:solidFill>
          </p:spPr>
          <p:txBody>
            <a:bodyPr wrap="square" lIns="0" tIns="0" rIns="0" bIns="0" rtlCol="0"/>
            <a:lstStyle/>
            <a:p>
              <a:endParaRPr/>
            </a:p>
          </p:txBody>
        </p:sp>
        <p:sp>
          <p:nvSpPr>
            <p:cNvPr id="6" name="object 6"/>
            <p:cNvSpPr/>
            <p:nvPr/>
          </p:nvSpPr>
          <p:spPr>
            <a:xfrm>
              <a:off x="13810108" y="6641951"/>
              <a:ext cx="4408170" cy="3644900"/>
            </a:xfrm>
            <a:custGeom>
              <a:avLst/>
              <a:gdLst/>
              <a:ahLst/>
              <a:cxnLst/>
              <a:rect l="l" t="t" r="r" b="b"/>
              <a:pathLst>
                <a:path w="4408169" h="3644900">
                  <a:moveTo>
                    <a:pt x="749332" y="3644900"/>
                  </a:moveTo>
                  <a:lnTo>
                    <a:pt x="695284" y="3644900"/>
                  </a:lnTo>
                  <a:lnTo>
                    <a:pt x="681667" y="3619500"/>
                  </a:lnTo>
                  <a:lnTo>
                    <a:pt x="651602" y="3581400"/>
                  </a:lnTo>
                  <a:lnTo>
                    <a:pt x="622747" y="3543300"/>
                  </a:lnTo>
                  <a:lnTo>
                    <a:pt x="594871" y="3492500"/>
                  </a:lnTo>
                  <a:lnTo>
                    <a:pt x="567854" y="3454400"/>
                  </a:lnTo>
                  <a:lnTo>
                    <a:pt x="541589" y="3403600"/>
                  </a:lnTo>
                  <a:lnTo>
                    <a:pt x="515967" y="3365500"/>
                  </a:lnTo>
                  <a:lnTo>
                    <a:pt x="490624" y="3327400"/>
                  </a:lnTo>
                  <a:lnTo>
                    <a:pt x="465541" y="3276600"/>
                  </a:lnTo>
                  <a:lnTo>
                    <a:pt x="440681" y="3238500"/>
                  </a:lnTo>
                  <a:lnTo>
                    <a:pt x="416009" y="3187700"/>
                  </a:lnTo>
                  <a:lnTo>
                    <a:pt x="391475" y="3149600"/>
                  </a:lnTo>
                  <a:lnTo>
                    <a:pt x="367243" y="3098800"/>
                  </a:lnTo>
                  <a:lnTo>
                    <a:pt x="343353" y="3060700"/>
                  </a:lnTo>
                  <a:lnTo>
                    <a:pt x="319840" y="3009900"/>
                  </a:lnTo>
                  <a:lnTo>
                    <a:pt x="296744" y="2971800"/>
                  </a:lnTo>
                  <a:lnTo>
                    <a:pt x="274101" y="2921000"/>
                  </a:lnTo>
                  <a:lnTo>
                    <a:pt x="251951" y="2882900"/>
                  </a:lnTo>
                  <a:lnTo>
                    <a:pt x="230329" y="2832100"/>
                  </a:lnTo>
                  <a:lnTo>
                    <a:pt x="209180" y="2781300"/>
                  </a:lnTo>
                  <a:lnTo>
                    <a:pt x="188683" y="2743200"/>
                  </a:lnTo>
                  <a:lnTo>
                    <a:pt x="168881" y="2692400"/>
                  </a:lnTo>
                  <a:lnTo>
                    <a:pt x="149819" y="2641600"/>
                  </a:lnTo>
                  <a:lnTo>
                    <a:pt x="131541" y="2603500"/>
                  </a:lnTo>
                  <a:lnTo>
                    <a:pt x="114090" y="2552700"/>
                  </a:lnTo>
                  <a:lnTo>
                    <a:pt x="97511" y="2501900"/>
                  </a:lnTo>
                  <a:lnTo>
                    <a:pt x="81849" y="2451100"/>
                  </a:lnTo>
                  <a:lnTo>
                    <a:pt x="67152" y="2400300"/>
                  </a:lnTo>
                  <a:lnTo>
                    <a:pt x="53640" y="2362200"/>
                  </a:lnTo>
                  <a:lnTo>
                    <a:pt x="41415" y="2311400"/>
                  </a:lnTo>
                  <a:lnTo>
                    <a:pt x="30579" y="2260600"/>
                  </a:lnTo>
                  <a:lnTo>
                    <a:pt x="21234" y="2209800"/>
                  </a:lnTo>
                  <a:lnTo>
                    <a:pt x="13483" y="2159000"/>
                  </a:lnTo>
                  <a:lnTo>
                    <a:pt x="7428" y="2108200"/>
                  </a:lnTo>
                  <a:lnTo>
                    <a:pt x="3171" y="2057400"/>
                  </a:lnTo>
                  <a:lnTo>
                    <a:pt x="0" y="2006600"/>
                  </a:lnTo>
                  <a:lnTo>
                    <a:pt x="1388" y="1955800"/>
                  </a:lnTo>
                  <a:lnTo>
                    <a:pt x="3060" y="1905000"/>
                  </a:lnTo>
                  <a:lnTo>
                    <a:pt x="9563" y="1841500"/>
                  </a:lnTo>
                  <a:lnTo>
                    <a:pt x="16637" y="1790700"/>
                  </a:lnTo>
                  <a:lnTo>
                    <a:pt x="27535" y="1739900"/>
                  </a:lnTo>
                  <a:lnTo>
                    <a:pt x="41409" y="1701800"/>
                  </a:lnTo>
                  <a:lnTo>
                    <a:pt x="57409" y="1651000"/>
                  </a:lnTo>
                  <a:lnTo>
                    <a:pt x="75707" y="1600200"/>
                  </a:lnTo>
                  <a:lnTo>
                    <a:pt x="95944" y="1549400"/>
                  </a:lnTo>
                  <a:lnTo>
                    <a:pt x="117906" y="1511300"/>
                  </a:lnTo>
                  <a:lnTo>
                    <a:pt x="141378" y="1460500"/>
                  </a:lnTo>
                  <a:lnTo>
                    <a:pt x="166145" y="1409700"/>
                  </a:lnTo>
                  <a:lnTo>
                    <a:pt x="191992" y="1371600"/>
                  </a:lnTo>
                  <a:lnTo>
                    <a:pt x="218703" y="1333500"/>
                  </a:lnTo>
                  <a:lnTo>
                    <a:pt x="246064" y="1282700"/>
                  </a:lnTo>
                  <a:lnTo>
                    <a:pt x="274099" y="1244600"/>
                  </a:lnTo>
                  <a:lnTo>
                    <a:pt x="302432" y="1206500"/>
                  </a:lnTo>
                  <a:lnTo>
                    <a:pt x="331065" y="1155700"/>
                  </a:lnTo>
                  <a:lnTo>
                    <a:pt x="359997" y="1117600"/>
                  </a:lnTo>
                  <a:lnTo>
                    <a:pt x="389230" y="1079500"/>
                  </a:lnTo>
                  <a:lnTo>
                    <a:pt x="418764" y="1041400"/>
                  </a:lnTo>
                  <a:lnTo>
                    <a:pt x="448602" y="1003300"/>
                  </a:lnTo>
                  <a:lnTo>
                    <a:pt x="478742" y="952500"/>
                  </a:lnTo>
                  <a:lnTo>
                    <a:pt x="509237" y="914400"/>
                  </a:lnTo>
                  <a:lnTo>
                    <a:pt x="540094" y="876300"/>
                  </a:lnTo>
                  <a:lnTo>
                    <a:pt x="571346" y="838200"/>
                  </a:lnTo>
                  <a:lnTo>
                    <a:pt x="603024" y="800100"/>
                  </a:lnTo>
                  <a:lnTo>
                    <a:pt x="635162" y="762000"/>
                  </a:lnTo>
                  <a:lnTo>
                    <a:pt x="667791" y="723900"/>
                  </a:lnTo>
                  <a:lnTo>
                    <a:pt x="700945" y="685800"/>
                  </a:lnTo>
                  <a:lnTo>
                    <a:pt x="734655" y="647700"/>
                  </a:lnTo>
                  <a:lnTo>
                    <a:pt x="768732" y="609600"/>
                  </a:lnTo>
                  <a:lnTo>
                    <a:pt x="803474" y="571500"/>
                  </a:lnTo>
                  <a:lnTo>
                    <a:pt x="838880" y="533400"/>
                  </a:lnTo>
                  <a:lnTo>
                    <a:pt x="874952" y="495300"/>
                  </a:lnTo>
                  <a:lnTo>
                    <a:pt x="911689" y="469900"/>
                  </a:lnTo>
                  <a:lnTo>
                    <a:pt x="949092" y="431800"/>
                  </a:lnTo>
                  <a:lnTo>
                    <a:pt x="987162" y="393700"/>
                  </a:lnTo>
                  <a:lnTo>
                    <a:pt x="1025898" y="368300"/>
                  </a:lnTo>
                  <a:lnTo>
                    <a:pt x="1065320" y="330200"/>
                  </a:lnTo>
                  <a:lnTo>
                    <a:pt x="1105561" y="304800"/>
                  </a:lnTo>
                  <a:lnTo>
                    <a:pt x="1146617" y="279400"/>
                  </a:lnTo>
                  <a:lnTo>
                    <a:pt x="1188480" y="241300"/>
                  </a:lnTo>
                  <a:lnTo>
                    <a:pt x="1231147" y="215900"/>
                  </a:lnTo>
                  <a:lnTo>
                    <a:pt x="1274610" y="190500"/>
                  </a:lnTo>
                  <a:lnTo>
                    <a:pt x="1318865" y="165100"/>
                  </a:lnTo>
                  <a:lnTo>
                    <a:pt x="1363906" y="139700"/>
                  </a:lnTo>
                  <a:lnTo>
                    <a:pt x="1409687" y="127000"/>
                  </a:lnTo>
                  <a:lnTo>
                    <a:pt x="1456195" y="101600"/>
                  </a:lnTo>
                  <a:lnTo>
                    <a:pt x="1503378" y="88900"/>
                  </a:lnTo>
                  <a:lnTo>
                    <a:pt x="1551183" y="63500"/>
                  </a:lnTo>
                  <a:lnTo>
                    <a:pt x="1747559" y="12700"/>
                  </a:lnTo>
                  <a:lnTo>
                    <a:pt x="1797724" y="12700"/>
                  </a:lnTo>
                  <a:lnTo>
                    <a:pt x="1848178" y="0"/>
                  </a:lnTo>
                  <a:lnTo>
                    <a:pt x="2203462" y="0"/>
                  </a:lnTo>
                  <a:lnTo>
                    <a:pt x="2304035" y="25400"/>
                  </a:lnTo>
                  <a:lnTo>
                    <a:pt x="1950666" y="25400"/>
                  </a:lnTo>
                  <a:lnTo>
                    <a:pt x="1901088" y="38100"/>
                  </a:lnTo>
                  <a:lnTo>
                    <a:pt x="1802267" y="38100"/>
                  </a:lnTo>
                  <a:lnTo>
                    <a:pt x="1704317" y="63500"/>
                  </a:lnTo>
                  <a:lnTo>
                    <a:pt x="1655829" y="63500"/>
                  </a:lnTo>
                  <a:lnTo>
                    <a:pt x="1607749" y="76200"/>
                  </a:lnTo>
                  <a:lnTo>
                    <a:pt x="1560144" y="101600"/>
                  </a:lnTo>
                  <a:lnTo>
                    <a:pt x="1466608" y="127000"/>
                  </a:lnTo>
                  <a:lnTo>
                    <a:pt x="1420806" y="152400"/>
                  </a:lnTo>
                  <a:lnTo>
                    <a:pt x="1375732" y="165100"/>
                  </a:lnTo>
                  <a:lnTo>
                    <a:pt x="1331183" y="190500"/>
                  </a:lnTo>
                  <a:lnTo>
                    <a:pt x="1287418" y="215900"/>
                  </a:lnTo>
                  <a:lnTo>
                    <a:pt x="1244430" y="241300"/>
                  </a:lnTo>
                  <a:lnTo>
                    <a:pt x="1202212" y="266700"/>
                  </a:lnTo>
                  <a:lnTo>
                    <a:pt x="1160756" y="292100"/>
                  </a:lnTo>
                  <a:lnTo>
                    <a:pt x="1120056" y="330200"/>
                  </a:lnTo>
                  <a:lnTo>
                    <a:pt x="1080104" y="355600"/>
                  </a:lnTo>
                  <a:lnTo>
                    <a:pt x="1040895" y="381000"/>
                  </a:lnTo>
                  <a:lnTo>
                    <a:pt x="1002419" y="419100"/>
                  </a:lnTo>
                  <a:lnTo>
                    <a:pt x="964672" y="444500"/>
                  </a:lnTo>
                  <a:lnTo>
                    <a:pt x="927645" y="482600"/>
                  </a:lnTo>
                  <a:lnTo>
                    <a:pt x="891331" y="520700"/>
                  </a:lnTo>
                  <a:lnTo>
                    <a:pt x="855724" y="558800"/>
                  </a:lnTo>
                  <a:lnTo>
                    <a:pt x="820816" y="584200"/>
                  </a:lnTo>
                  <a:lnTo>
                    <a:pt x="786600" y="622300"/>
                  </a:lnTo>
                  <a:lnTo>
                    <a:pt x="753070" y="660400"/>
                  </a:lnTo>
                  <a:lnTo>
                    <a:pt x="720086" y="698500"/>
                  </a:lnTo>
                  <a:lnTo>
                    <a:pt x="687683" y="736600"/>
                  </a:lnTo>
                  <a:lnTo>
                    <a:pt x="655837" y="774700"/>
                  </a:lnTo>
                  <a:lnTo>
                    <a:pt x="624525" y="812800"/>
                  </a:lnTo>
                  <a:lnTo>
                    <a:pt x="593724" y="850900"/>
                  </a:lnTo>
                  <a:lnTo>
                    <a:pt x="563410" y="889000"/>
                  </a:lnTo>
                  <a:lnTo>
                    <a:pt x="533561" y="939800"/>
                  </a:lnTo>
                  <a:lnTo>
                    <a:pt x="504153" y="977900"/>
                  </a:lnTo>
                  <a:lnTo>
                    <a:pt x="475162" y="1016000"/>
                  </a:lnTo>
                  <a:lnTo>
                    <a:pt x="446567" y="1054100"/>
                  </a:lnTo>
                  <a:lnTo>
                    <a:pt x="418342" y="1104900"/>
                  </a:lnTo>
                  <a:lnTo>
                    <a:pt x="390465" y="1143000"/>
                  </a:lnTo>
                  <a:lnTo>
                    <a:pt x="362913" y="1181100"/>
                  </a:lnTo>
                  <a:lnTo>
                    <a:pt x="335663" y="1219200"/>
                  </a:lnTo>
                  <a:lnTo>
                    <a:pt x="308691" y="1270000"/>
                  </a:lnTo>
                  <a:lnTo>
                    <a:pt x="281974" y="1308100"/>
                  </a:lnTo>
                  <a:lnTo>
                    <a:pt x="256165" y="1346200"/>
                  </a:lnTo>
                  <a:lnTo>
                    <a:pt x="231103" y="1397000"/>
                  </a:lnTo>
                  <a:lnTo>
                    <a:pt x="206993" y="1435100"/>
                  </a:lnTo>
                  <a:lnTo>
                    <a:pt x="184046" y="1485900"/>
                  </a:lnTo>
                  <a:lnTo>
                    <a:pt x="162468" y="1524000"/>
                  </a:lnTo>
                  <a:lnTo>
                    <a:pt x="142467" y="1574800"/>
                  </a:lnTo>
                  <a:lnTo>
                    <a:pt x="124253" y="1612900"/>
                  </a:lnTo>
                  <a:lnTo>
                    <a:pt x="108034" y="1663700"/>
                  </a:lnTo>
                  <a:lnTo>
                    <a:pt x="94097" y="1714500"/>
                  </a:lnTo>
                  <a:lnTo>
                    <a:pt x="82258" y="1752600"/>
                  </a:lnTo>
                  <a:lnTo>
                    <a:pt x="73299" y="1803400"/>
                  </a:lnTo>
                  <a:lnTo>
                    <a:pt x="68006" y="1854200"/>
                  </a:lnTo>
                  <a:lnTo>
                    <a:pt x="63138" y="1905000"/>
                  </a:lnTo>
                  <a:lnTo>
                    <a:pt x="62929" y="1955800"/>
                  </a:lnTo>
                  <a:lnTo>
                    <a:pt x="62880" y="2006600"/>
                  </a:lnTo>
                  <a:lnTo>
                    <a:pt x="66679" y="2044700"/>
                  </a:lnTo>
                  <a:lnTo>
                    <a:pt x="71396" y="2095500"/>
                  </a:lnTo>
                  <a:lnTo>
                    <a:pt x="77920" y="2146300"/>
                  </a:lnTo>
                  <a:lnTo>
                    <a:pt x="86103" y="2197100"/>
                  </a:lnTo>
                  <a:lnTo>
                    <a:pt x="95802" y="2247900"/>
                  </a:lnTo>
                  <a:lnTo>
                    <a:pt x="106869" y="2286000"/>
                  </a:lnTo>
                  <a:lnTo>
                    <a:pt x="119160" y="2336800"/>
                  </a:lnTo>
                  <a:lnTo>
                    <a:pt x="132530" y="2387600"/>
                  </a:lnTo>
                  <a:lnTo>
                    <a:pt x="146832" y="2438400"/>
                  </a:lnTo>
                  <a:lnTo>
                    <a:pt x="162247" y="2476500"/>
                  </a:lnTo>
                  <a:lnTo>
                    <a:pt x="178563" y="2527300"/>
                  </a:lnTo>
                  <a:lnTo>
                    <a:pt x="195708" y="2578100"/>
                  </a:lnTo>
                  <a:lnTo>
                    <a:pt x="213613" y="2616200"/>
                  </a:lnTo>
                  <a:lnTo>
                    <a:pt x="232205" y="2667000"/>
                  </a:lnTo>
                  <a:lnTo>
                    <a:pt x="251415" y="2717800"/>
                  </a:lnTo>
                  <a:lnTo>
                    <a:pt x="271171" y="2755900"/>
                  </a:lnTo>
                  <a:lnTo>
                    <a:pt x="291403" y="2806700"/>
                  </a:lnTo>
                  <a:lnTo>
                    <a:pt x="312396" y="2844800"/>
                  </a:lnTo>
                  <a:lnTo>
                    <a:pt x="333822" y="2895600"/>
                  </a:lnTo>
                  <a:lnTo>
                    <a:pt x="355643" y="2933700"/>
                  </a:lnTo>
                  <a:lnTo>
                    <a:pt x="377821" y="2984500"/>
                  </a:lnTo>
                  <a:lnTo>
                    <a:pt x="400317" y="3035300"/>
                  </a:lnTo>
                  <a:lnTo>
                    <a:pt x="423095" y="3073400"/>
                  </a:lnTo>
                  <a:lnTo>
                    <a:pt x="446114" y="3124200"/>
                  </a:lnTo>
                  <a:lnTo>
                    <a:pt x="469338" y="3162300"/>
                  </a:lnTo>
                  <a:lnTo>
                    <a:pt x="564095" y="3340100"/>
                  </a:lnTo>
                  <a:lnTo>
                    <a:pt x="587906" y="3378200"/>
                  </a:lnTo>
                  <a:lnTo>
                    <a:pt x="612241" y="3429000"/>
                  </a:lnTo>
                  <a:lnTo>
                    <a:pt x="637238" y="3467100"/>
                  </a:lnTo>
                  <a:lnTo>
                    <a:pt x="663033" y="3517900"/>
                  </a:lnTo>
                  <a:lnTo>
                    <a:pt x="689747" y="3556000"/>
                  </a:lnTo>
                  <a:lnTo>
                    <a:pt x="717584" y="3594100"/>
                  </a:lnTo>
                  <a:lnTo>
                    <a:pt x="746651" y="3632200"/>
                  </a:lnTo>
                  <a:lnTo>
                    <a:pt x="749332" y="3644900"/>
                  </a:lnTo>
                  <a:close/>
                </a:path>
                <a:path w="4408169" h="3644900">
                  <a:moveTo>
                    <a:pt x="2913324" y="3644900"/>
                  </a:moveTo>
                  <a:lnTo>
                    <a:pt x="2866736" y="3644900"/>
                  </a:lnTo>
                  <a:lnTo>
                    <a:pt x="2888246" y="3619500"/>
                  </a:lnTo>
                  <a:lnTo>
                    <a:pt x="2969115" y="3568700"/>
                  </a:lnTo>
                  <a:lnTo>
                    <a:pt x="3009080" y="3530600"/>
                  </a:lnTo>
                  <a:lnTo>
                    <a:pt x="3048742" y="3505200"/>
                  </a:lnTo>
                  <a:lnTo>
                    <a:pt x="3088109" y="3467100"/>
                  </a:lnTo>
                  <a:lnTo>
                    <a:pt x="3127128" y="3441700"/>
                  </a:lnTo>
                  <a:lnTo>
                    <a:pt x="3165924" y="3403600"/>
                  </a:lnTo>
                  <a:lnTo>
                    <a:pt x="3204513" y="3378200"/>
                  </a:lnTo>
                  <a:lnTo>
                    <a:pt x="3242908" y="3340100"/>
                  </a:lnTo>
                  <a:lnTo>
                    <a:pt x="3281123" y="3314700"/>
                  </a:lnTo>
                  <a:lnTo>
                    <a:pt x="3319172" y="3276600"/>
                  </a:lnTo>
                  <a:lnTo>
                    <a:pt x="3357070" y="3251200"/>
                  </a:lnTo>
                  <a:lnTo>
                    <a:pt x="3432258" y="3175000"/>
                  </a:lnTo>
                  <a:lnTo>
                    <a:pt x="3469467" y="3149600"/>
                  </a:lnTo>
                  <a:lnTo>
                    <a:pt x="3506432" y="3111500"/>
                  </a:lnTo>
                  <a:lnTo>
                    <a:pt x="3543127" y="3086100"/>
                  </a:lnTo>
                  <a:lnTo>
                    <a:pt x="3615603" y="3009900"/>
                  </a:lnTo>
                  <a:lnTo>
                    <a:pt x="3651332" y="2971800"/>
                  </a:lnTo>
                  <a:lnTo>
                    <a:pt x="3686687" y="2946400"/>
                  </a:lnTo>
                  <a:lnTo>
                    <a:pt x="3721642" y="2908300"/>
                  </a:lnTo>
                  <a:lnTo>
                    <a:pt x="3756170" y="2870200"/>
                  </a:lnTo>
                  <a:lnTo>
                    <a:pt x="3790247" y="2832100"/>
                  </a:lnTo>
                  <a:lnTo>
                    <a:pt x="3823845" y="2794000"/>
                  </a:lnTo>
                  <a:lnTo>
                    <a:pt x="3856940" y="2755900"/>
                  </a:lnTo>
                  <a:lnTo>
                    <a:pt x="3889504" y="2717800"/>
                  </a:lnTo>
                  <a:lnTo>
                    <a:pt x="3921513" y="2679700"/>
                  </a:lnTo>
                  <a:lnTo>
                    <a:pt x="3952940" y="2641600"/>
                  </a:lnTo>
                  <a:lnTo>
                    <a:pt x="3983641" y="2603500"/>
                  </a:lnTo>
                  <a:lnTo>
                    <a:pt x="4013459" y="2565400"/>
                  </a:lnTo>
                  <a:lnTo>
                    <a:pt x="4042426" y="2527300"/>
                  </a:lnTo>
                  <a:lnTo>
                    <a:pt x="4070575" y="2489200"/>
                  </a:lnTo>
                  <a:lnTo>
                    <a:pt x="4098037" y="2451100"/>
                  </a:lnTo>
                  <a:lnTo>
                    <a:pt x="4124279" y="2400300"/>
                  </a:lnTo>
                  <a:lnTo>
                    <a:pt x="4149341" y="2362200"/>
                  </a:lnTo>
                  <a:lnTo>
                    <a:pt x="4173262" y="2324100"/>
                  </a:lnTo>
                  <a:lnTo>
                    <a:pt x="4196053" y="2273300"/>
                  </a:lnTo>
                  <a:lnTo>
                    <a:pt x="4217179" y="2235200"/>
                  </a:lnTo>
                  <a:lnTo>
                    <a:pt x="4236717" y="2184400"/>
                  </a:lnTo>
                  <a:lnTo>
                    <a:pt x="4254743" y="2146300"/>
                  </a:lnTo>
                  <a:lnTo>
                    <a:pt x="4271230" y="2095500"/>
                  </a:lnTo>
                  <a:lnTo>
                    <a:pt x="4285577" y="2044700"/>
                  </a:lnTo>
                  <a:lnTo>
                    <a:pt x="4297805" y="2006600"/>
                  </a:lnTo>
                  <a:lnTo>
                    <a:pt x="4307937" y="1955800"/>
                  </a:lnTo>
                  <a:lnTo>
                    <a:pt x="4316388" y="1905000"/>
                  </a:lnTo>
                  <a:lnTo>
                    <a:pt x="4322177" y="1854200"/>
                  </a:lnTo>
                  <a:lnTo>
                    <a:pt x="4325372" y="1816100"/>
                  </a:lnTo>
                  <a:lnTo>
                    <a:pt x="4326042" y="1765300"/>
                  </a:lnTo>
                  <a:lnTo>
                    <a:pt x="4324256" y="1714500"/>
                  </a:lnTo>
                  <a:lnTo>
                    <a:pt x="4320083" y="1663700"/>
                  </a:lnTo>
                  <a:lnTo>
                    <a:pt x="4313592" y="1625600"/>
                  </a:lnTo>
                  <a:lnTo>
                    <a:pt x="4304851" y="1574800"/>
                  </a:lnTo>
                  <a:lnTo>
                    <a:pt x="4293428" y="1524000"/>
                  </a:lnTo>
                  <a:lnTo>
                    <a:pt x="4279803" y="1473200"/>
                  </a:lnTo>
                  <a:lnTo>
                    <a:pt x="4264065" y="1435100"/>
                  </a:lnTo>
                  <a:lnTo>
                    <a:pt x="4246301" y="1384300"/>
                  </a:lnTo>
                  <a:lnTo>
                    <a:pt x="4226596" y="1346200"/>
                  </a:lnTo>
                  <a:lnTo>
                    <a:pt x="4205039" y="1295400"/>
                  </a:lnTo>
                  <a:lnTo>
                    <a:pt x="4181717" y="1257300"/>
                  </a:lnTo>
                  <a:lnTo>
                    <a:pt x="4156715" y="1219200"/>
                  </a:lnTo>
                  <a:lnTo>
                    <a:pt x="4129953" y="1181100"/>
                  </a:lnTo>
                  <a:lnTo>
                    <a:pt x="4101784" y="1130300"/>
                  </a:lnTo>
                  <a:lnTo>
                    <a:pt x="4072278" y="1092200"/>
                  </a:lnTo>
                  <a:lnTo>
                    <a:pt x="4041507" y="1054100"/>
                  </a:lnTo>
                  <a:lnTo>
                    <a:pt x="4009542" y="1016000"/>
                  </a:lnTo>
                  <a:lnTo>
                    <a:pt x="3976454" y="990600"/>
                  </a:lnTo>
                  <a:lnTo>
                    <a:pt x="3942314" y="952500"/>
                  </a:lnTo>
                  <a:lnTo>
                    <a:pt x="3907193" y="914400"/>
                  </a:lnTo>
                  <a:lnTo>
                    <a:pt x="3871161" y="876300"/>
                  </a:lnTo>
                  <a:lnTo>
                    <a:pt x="3834290" y="850900"/>
                  </a:lnTo>
                  <a:lnTo>
                    <a:pt x="3796651" y="812800"/>
                  </a:lnTo>
                  <a:lnTo>
                    <a:pt x="3758315" y="787400"/>
                  </a:lnTo>
                  <a:lnTo>
                    <a:pt x="3719352" y="749300"/>
                  </a:lnTo>
                  <a:lnTo>
                    <a:pt x="3639833" y="698500"/>
                  </a:lnTo>
                  <a:lnTo>
                    <a:pt x="3599417" y="660400"/>
                  </a:lnTo>
                  <a:lnTo>
                    <a:pt x="3475159" y="584200"/>
                  </a:lnTo>
                  <a:lnTo>
                    <a:pt x="3347511" y="508000"/>
                  </a:lnTo>
                  <a:lnTo>
                    <a:pt x="3085578" y="355600"/>
                  </a:lnTo>
                  <a:lnTo>
                    <a:pt x="3041204" y="342900"/>
                  </a:lnTo>
                  <a:lnTo>
                    <a:pt x="2906732" y="266700"/>
                  </a:lnTo>
                  <a:lnTo>
                    <a:pt x="2861397" y="254000"/>
                  </a:lnTo>
                  <a:lnTo>
                    <a:pt x="2815780" y="228600"/>
                  </a:lnTo>
                  <a:lnTo>
                    <a:pt x="2769881" y="215900"/>
                  </a:lnTo>
                  <a:lnTo>
                    <a:pt x="2723704" y="190500"/>
                  </a:lnTo>
                  <a:lnTo>
                    <a:pt x="2677249" y="177800"/>
                  </a:lnTo>
                  <a:lnTo>
                    <a:pt x="2630521" y="152400"/>
                  </a:lnTo>
                  <a:lnTo>
                    <a:pt x="2247059" y="50800"/>
                  </a:lnTo>
                  <a:lnTo>
                    <a:pt x="2197954" y="50800"/>
                  </a:lnTo>
                  <a:lnTo>
                    <a:pt x="2148596" y="38100"/>
                  </a:lnTo>
                  <a:lnTo>
                    <a:pt x="2049834" y="38100"/>
                  </a:lnTo>
                  <a:lnTo>
                    <a:pt x="2000269" y="25400"/>
                  </a:lnTo>
                  <a:lnTo>
                    <a:pt x="2353988" y="25400"/>
                  </a:lnTo>
                  <a:lnTo>
                    <a:pt x="2648331" y="101600"/>
                  </a:lnTo>
                  <a:lnTo>
                    <a:pt x="2696391" y="127000"/>
                  </a:lnTo>
                  <a:lnTo>
                    <a:pt x="2791561" y="152400"/>
                  </a:lnTo>
                  <a:lnTo>
                    <a:pt x="2838648" y="177800"/>
                  </a:lnTo>
                  <a:lnTo>
                    <a:pt x="2885389" y="190500"/>
                  </a:lnTo>
                  <a:lnTo>
                    <a:pt x="2977892" y="241300"/>
                  </a:lnTo>
                  <a:lnTo>
                    <a:pt x="3023747" y="254000"/>
                  </a:lnTo>
                  <a:lnTo>
                    <a:pt x="3159815" y="330200"/>
                  </a:lnTo>
                  <a:lnTo>
                    <a:pt x="3204699" y="342900"/>
                  </a:lnTo>
                  <a:lnTo>
                    <a:pt x="3469413" y="495300"/>
                  </a:lnTo>
                  <a:lnTo>
                    <a:pt x="3555484" y="546100"/>
                  </a:lnTo>
                  <a:lnTo>
                    <a:pt x="3598015" y="584200"/>
                  </a:lnTo>
                  <a:lnTo>
                    <a:pt x="3723239" y="660400"/>
                  </a:lnTo>
                  <a:lnTo>
                    <a:pt x="3764071" y="698500"/>
                  </a:lnTo>
                  <a:lnTo>
                    <a:pt x="3804372" y="723900"/>
                  </a:lnTo>
                  <a:lnTo>
                    <a:pt x="3844091" y="762000"/>
                  </a:lnTo>
                  <a:lnTo>
                    <a:pt x="3883179" y="787400"/>
                  </a:lnTo>
                  <a:lnTo>
                    <a:pt x="3921585" y="825500"/>
                  </a:lnTo>
                  <a:lnTo>
                    <a:pt x="3959258" y="863600"/>
                  </a:lnTo>
                  <a:lnTo>
                    <a:pt x="3996105" y="889000"/>
                  </a:lnTo>
                  <a:lnTo>
                    <a:pt x="4032082" y="927100"/>
                  </a:lnTo>
                  <a:lnTo>
                    <a:pt x="4067090" y="965200"/>
                  </a:lnTo>
                  <a:lnTo>
                    <a:pt x="4101029" y="1003300"/>
                  </a:lnTo>
                  <a:lnTo>
                    <a:pt x="4133801" y="1041400"/>
                  </a:lnTo>
                  <a:lnTo>
                    <a:pt x="4165306" y="1092200"/>
                  </a:lnTo>
                  <a:lnTo>
                    <a:pt x="4195446" y="1130300"/>
                  </a:lnTo>
                  <a:lnTo>
                    <a:pt x="4224120" y="1168400"/>
                  </a:lnTo>
                  <a:lnTo>
                    <a:pt x="4251223" y="1219200"/>
                  </a:lnTo>
                  <a:lnTo>
                    <a:pt x="4276502" y="1257300"/>
                  </a:lnTo>
                  <a:lnTo>
                    <a:pt x="4299862" y="1308100"/>
                  </a:lnTo>
                  <a:lnTo>
                    <a:pt x="4321209" y="1358900"/>
                  </a:lnTo>
                  <a:lnTo>
                    <a:pt x="4340448" y="1409700"/>
                  </a:lnTo>
                  <a:lnTo>
                    <a:pt x="4357482" y="1447800"/>
                  </a:lnTo>
                  <a:lnTo>
                    <a:pt x="4372219" y="1498600"/>
                  </a:lnTo>
                  <a:lnTo>
                    <a:pt x="4384562" y="1549400"/>
                  </a:lnTo>
                  <a:lnTo>
                    <a:pt x="4394066" y="1600200"/>
                  </a:lnTo>
                  <a:lnTo>
                    <a:pt x="4401175" y="1663700"/>
                  </a:lnTo>
                  <a:lnTo>
                    <a:pt x="4405790" y="1714500"/>
                  </a:lnTo>
                  <a:lnTo>
                    <a:pt x="4407812" y="1765300"/>
                  </a:lnTo>
                  <a:lnTo>
                    <a:pt x="4407140" y="1816100"/>
                  </a:lnTo>
                  <a:lnTo>
                    <a:pt x="4403675" y="1866900"/>
                  </a:lnTo>
                  <a:lnTo>
                    <a:pt x="4397317" y="1917700"/>
                  </a:lnTo>
                  <a:lnTo>
                    <a:pt x="4387967" y="1968500"/>
                  </a:lnTo>
                  <a:lnTo>
                    <a:pt x="4376657" y="2019300"/>
                  </a:lnTo>
                  <a:lnTo>
                    <a:pt x="4363130" y="2070100"/>
                  </a:lnTo>
                  <a:lnTo>
                    <a:pt x="4347402" y="2120900"/>
                  </a:lnTo>
                  <a:lnTo>
                    <a:pt x="4329487" y="2171700"/>
                  </a:lnTo>
                  <a:lnTo>
                    <a:pt x="4310003" y="2222500"/>
                  </a:lnTo>
                  <a:lnTo>
                    <a:pt x="4288980" y="2260600"/>
                  </a:lnTo>
                  <a:lnTo>
                    <a:pt x="4266363" y="2311400"/>
                  </a:lnTo>
                  <a:lnTo>
                    <a:pt x="4242093" y="2362200"/>
                  </a:lnTo>
                  <a:lnTo>
                    <a:pt x="4216749" y="2400300"/>
                  </a:lnTo>
                  <a:lnTo>
                    <a:pt x="4190231" y="2438400"/>
                  </a:lnTo>
                  <a:lnTo>
                    <a:pt x="4162605" y="2489200"/>
                  </a:lnTo>
                  <a:lnTo>
                    <a:pt x="4133931" y="2527300"/>
                  </a:lnTo>
                  <a:lnTo>
                    <a:pt x="4104274" y="2578100"/>
                  </a:lnTo>
                  <a:lnTo>
                    <a:pt x="4073696" y="2616200"/>
                  </a:lnTo>
                  <a:lnTo>
                    <a:pt x="4042261" y="2654300"/>
                  </a:lnTo>
                  <a:lnTo>
                    <a:pt x="4010030" y="2692400"/>
                  </a:lnTo>
                  <a:lnTo>
                    <a:pt x="3977223" y="2730500"/>
                  </a:lnTo>
                  <a:lnTo>
                    <a:pt x="3943789" y="2768600"/>
                  </a:lnTo>
                  <a:lnTo>
                    <a:pt x="3909762" y="2806700"/>
                  </a:lnTo>
                  <a:lnTo>
                    <a:pt x="3875170" y="2844800"/>
                  </a:lnTo>
                  <a:lnTo>
                    <a:pt x="3840046" y="2882900"/>
                  </a:lnTo>
                  <a:lnTo>
                    <a:pt x="3804419" y="2921000"/>
                  </a:lnTo>
                  <a:lnTo>
                    <a:pt x="3768322" y="2946400"/>
                  </a:lnTo>
                  <a:lnTo>
                    <a:pt x="3731784" y="2984500"/>
                  </a:lnTo>
                  <a:lnTo>
                    <a:pt x="3694836" y="3022600"/>
                  </a:lnTo>
                  <a:lnTo>
                    <a:pt x="3657511" y="3060700"/>
                  </a:lnTo>
                  <a:lnTo>
                    <a:pt x="3619837" y="3086100"/>
                  </a:lnTo>
                  <a:lnTo>
                    <a:pt x="3543570" y="3162300"/>
                  </a:lnTo>
                  <a:lnTo>
                    <a:pt x="3505039" y="3187700"/>
                  </a:lnTo>
                  <a:lnTo>
                    <a:pt x="3466283" y="3225800"/>
                  </a:lnTo>
                  <a:lnTo>
                    <a:pt x="3427334" y="3251200"/>
                  </a:lnTo>
                  <a:lnTo>
                    <a:pt x="3388166" y="3289300"/>
                  </a:lnTo>
                  <a:lnTo>
                    <a:pt x="3348871" y="3314700"/>
                  </a:lnTo>
                  <a:lnTo>
                    <a:pt x="3309430" y="3352800"/>
                  </a:lnTo>
                  <a:lnTo>
                    <a:pt x="3230047" y="3403600"/>
                  </a:lnTo>
                  <a:lnTo>
                    <a:pt x="3190072" y="3441700"/>
                  </a:lnTo>
                  <a:lnTo>
                    <a:pt x="3149884" y="3467100"/>
                  </a:lnTo>
                  <a:lnTo>
                    <a:pt x="3109467" y="3505200"/>
                  </a:lnTo>
                  <a:lnTo>
                    <a:pt x="3027880" y="3556000"/>
                  </a:lnTo>
                  <a:lnTo>
                    <a:pt x="2986676" y="3594100"/>
                  </a:lnTo>
                  <a:lnTo>
                    <a:pt x="2945176" y="3619500"/>
                  </a:lnTo>
                  <a:lnTo>
                    <a:pt x="2913324" y="3644900"/>
                  </a:lnTo>
                  <a:close/>
                </a:path>
              </a:pathLst>
            </a:custGeom>
            <a:solidFill>
              <a:srgbClr val="C79D8A"/>
            </a:solidFill>
          </p:spPr>
          <p:txBody>
            <a:bodyPr wrap="square" lIns="0" tIns="0" rIns="0" bIns="0" rtlCol="0"/>
            <a:lstStyle/>
            <a:p>
              <a:endParaRPr/>
            </a:p>
          </p:txBody>
        </p:sp>
      </p:grpSp>
      <p:grpSp>
        <p:nvGrpSpPr>
          <p:cNvPr id="7" name="object 7"/>
          <p:cNvGrpSpPr/>
          <p:nvPr/>
        </p:nvGrpSpPr>
        <p:grpSpPr>
          <a:xfrm>
            <a:off x="0" y="0"/>
            <a:ext cx="3490595" cy="4403725"/>
            <a:chOff x="0" y="0"/>
            <a:chExt cx="3490595" cy="4403725"/>
          </a:xfrm>
        </p:grpSpPr>
        <p:sp>
          <p:nvSpPr>
            <p:cNvPr id="8" name="object 8"/>
            <p:cNvSpPr/>
            <p:nvPr/>
          </p:nvSpPr>
          <p:spPr>
            <a:xfrm>
              <a:off x="0" y="0"/>
              <a:ext cx="3415029" cy="4403090"/>
            </a:xfrm>
            <a:custGeom>
              <a:avLst/>
              <a:gdLst/>
              <a:ahLst/>
              <a:cxnLst/>
              <a:rect l="l" t="t" r="r" b="b"/>
              <a:pathLst>
                <a:path w="3415029" h="4403090">
                  <a:moveTo>
                    <a:pt x="0" y="4307274"/>
                  </a:moveTo>
                  <a:lnTo>
                    <a:pt x="0" y="0"/>
                  </a:lnTo>
                  <a:lnTo>
                    <a:pt x="2531122" y="0"/>
                  </a:lnTo>
                  <a:lnTo>
                    <a:pt x="2533606" y="2258"/>
                  </a:lnTo>
                  <a:lnTo>
                    <a:pt x="2565739" y="33110"/>
                  </a:lnTo>
                  <a:lnTo>
                    <a:pt x="2596702" y="64560"/>
                  </a:lnTo>
                  <a:lnTo>
                    <a:pt x="2626461" y="96605"/>
                  </a:lnTo>
                  <a:lnTo>
                    <a:pt x="2654978" y="129239"/>
                  </a:lnTo>
                  <a:lnTo>
                    <a:pt x="2682218" y="162459"/>
                  </a:lnTo>
                  <a:lnTo>
                    <a:pt x="2708147" y="196260"/>
                  </a:lnTo>
                  <a:lnTo>
                    <a:pt x="2732727" y="230639"/>
                  </a:lnTo>
                  <a:lnTo>
                    <a:pt x="2755923" y="265590"/>
                  </a:lnTo>
                  <a:lnTo>
                    <a:pt x="2777699" y="301110"/>
                  </a:lnTo>
                  <a:lnTo>
                    <a:pt x="2802384" y="344351"/>
                  </a:lnTo>
                  <a:lnTo>
                    <a:pt x="2825937" y="388102"/>
                  </a:lnTo>
                  <a:lnTo>
                    <a:pt x="2848423" y="432335"/>
                  </a:lnTo>
                  <a:lnTo>
                    <a:pt x="2869906" y="477020"/>
                  </a:lnTo>
                  <a:lnTo>
                    <a:pt x="2890453" y="522129"/>
                  </a:lnTo>
                  <a:lnTo>
                    <a:pt x="2910126" y="567634"/>
                  </a:lnTo>
                  <a:lnTo>
                    <a:pt x="2928992" y="613504"/>
                  </a:lnTo>
                  <a:lnTo>
                    <a:pt x="2947114" y="659712"/>
                  </a:lnTo>
                  <a:lnTo>
                    <a:pt x="2964558" y="706229"/>
                  </a:lnTo>
                  <a:lnTo>
                    <a:pt x="2981388" y="753025"/>
                  </a:lnTo>
                  <a:lnTo>
                    <a:pt x="2997670" y="800072"/>
                  </a:lnTo>
                  <a:lnTo>
                    <a:pt x="3028845" y="894803"/>
                  </a:lnTo>
                  <a:lnTo>
                    <a:pt x="3173799" y="1373706"/>
                  </a:lnTo>
                  <a:lnTo>
                    <a:pt x="3204231" y="1468921"/>
                  </a:lnTo>
                  <a:lnTo>
                    <a:pt x="3220049" y="1516270"/>
                  </a:lnTo>
                  <a:lnTo>
                    <a:pt x="3349314" y="1885278"/>
                  </a:lnTo>
                  <a:lnTo>
                    <a:pt x="3350898" y="1890229"/>
                  </a:lnTo>
                  <a:lnTo>
                    <a:pt x="3364948" y="1937521"/>
                  </a:lnTo>
                  <a:lnTo>
                    <a:pt x="3377721" y="1984915"/>
                  </a:lnTo>
                  <a:lnTo>
                    <a:pt x="3388985" y="2032394"/>
                  </a:lnTo>
                  <a:lnTo>
                    <a:pt x="3398505" y="2079941"/>
                  </a:lnTo>
                  <a:lnTo>
                    <a:pt x="3406049" y="2127540"/>
                  </a:lnTo>
                  <a:lnTo>
                    <a:pt x="3411385" y="2175174"/>
                  </a:lnTo>
                  <a:lnTo>
                    <a:pt x="3414278" y="2222826"/>
                  </a:lnTo>
                  <a:lnTo>
                    <a:pt x="3414496" y="2270480"/>
                  </a:lnTo>
                  <a:lnTo>
                    <a:pt x="3411807" y="2318119"/>
                  </a:lnTo>
                  <a:lnTo>
                    <a:pt x="3405977" y="2365728"/>
                  </a:lnTo>
                  <a:lnTo>
                    <a:pt x="3396773" y="2413288"/>
                  </a:lnTo>
                  <a:lnTo>
                    <a:pt x="3384491" y="2459100"/>
                  </a:lnTo>
                  <a:lnTo>
                    <a:pt x="3369237" y="2503372"/>
                  </a:lnTo>
                  <a:lnTo>
                    <a:pt x="3351156" y="2546132"/>
                  </a:lnTo>
                  <a:lnTo>
                    <a:pt x="3330390" y="2587406"/>
                  </a:lnTo>
                  <a:lnTo>
                    <a:pt x="3307084" y="2627222"/>
                  </a:lnTo>
                  <a:lnTo>
                    <a:pt x="3281380" y="2665607"/>
                  </a:lnTo>
                  <a:lnTo>
                    <a:pt x="3253423" y="2702587"/>
                  </a:lnTo>
                  <a:lnTo>
                    <a:pt x="3223355" y="2738189"/>
                  </a:lnTo>
                  <a:lnTo>
                    <a:pt x="3191321" y="2772440"/>
                  </a:lnTo>
                  <a:lnTo>
                    <a:pt x="3157465" y="2805367"/>
                  </a:lnTo>
                  <a:lnTo>
                    <a:pt x="3121929" y="2836998"/>
                  </a:lnTo>
                  <a:lnTo>
                    <a:pt x="3084857" y="2867358"/>
                  </a:lnTo>
                  <a:lnTo>
                    <a:pt x="3046393" y="2896475"/>
                  </a:lnTo>
                  <a:lnTo>
                    <a:pt x="3006681" y="2924376"/>
                  </a:lnTo>
                  <a:lnTo>
                    <a:pt x="2965863" y="2951087"/>
                  </a:lnTo>
                  <a:lnTo>
                    <a:pt x="2924084" y="2976636"/>
                  </a:lnTo>
                  <a:lnTo>
                    <a:pt x="2881488" y="3001050"/>
                  </a:lnTo>
                  <a:lnTo>
                    <a:pt x="2838217" y="3024355"/>
                  </a:lnTo>
                  <a:lnTo>
                    <a:pt x="2794415" y="3046578"/>
                  </a:lnTo>
                  <a:lnTo>
                    <a:pt x="2750227" y="3067747"/>
                  </a:lnTo>
                  <a:lnTo>
                    <a:pt x="2705795" y="3087888"/>
                  </a:lnTo>
                  <a:lnTo>
                    <a:pt x="2661263" y="3107027"/>
                  </a:lnTo>
                  <a:lnTo>
                    <a:pt x="2616774" y="3125193"/>
                  </a:lnTo>
                  <a:lnTo>
                    <a:pt x="2570133" y="3143518"/>
                  </a:lnTo>
                  <a:lnTo>
                    <a:pt x="2523155" y="3161582"/>
                  </a:lnTo>
                  <a:lnTo>
                    <a:pt x="2475937" y="3179498"/>
                  </a:lnTo>
                  <a:lnTo>
                    <a:pt x="2428573" y="3197379"/>
                  </a:lnTo>
                  <a:lnTo>
                    <a:pt x="2381159" y="3215337"/>
                  </a:lnTo>
                  <a:lnTo>
                    <a:pt x="2333789" y="3233487"/>
                  </a:lnTo>
                  <a:lnTo>
                    <a:pt x="2286558" y="3251940"/>
                  </a:lnTo>
                  <a:lnTo>
                    <a:pt x="2239562" y="3270810"/>
                  </a:lnTo>
                  <a:lnTo>
                    <a:pt x="2192894" y="3290210"/>
                  </a:lnTo>
                  <a:lnTo>
                    <a:pt x="2146651" y="3310253"/>
                  </a:lnTo>
                  <a:lnTo>
                    <a:pt x="2100927" y="3331051"/>
                  </a:lnTo>
                  <a:lnTo>
                    <a:pt x="2055817" y="3352719"/>
                  </a:lnTo>
                  <a:lnTo>
                    <a:pt x="2011416" y="3375368"/>
                  </a:lnTo>
                  <a:lnTo>
                    <a:pt x="1967819" y="3399112"/>
                  </a:lnTo>
                  <a:lnTo>
                    <a:pt x="1925121" y="3424064"/>
                  </a:lnTo>
                  <a:lnTo>
                    <a:pt x="1883417" y="3450336"/>
                  </a:lnTo>
                  <a:lnTo>
                    <a:pt x="1842802" y="3478042"/>
                  </a:lnTo>
                  <a:lnTo>
                    <a:pt x="1803371" y="3507296"/>
                  </a:lnTo>
                  <a:lnTo>
                    <a:pt x="1765219" y="3538209"/>
                  </a:lnTo>
                  <a:lnTo>
                    <a:pt x="1728441" y="3570894"/>
                  </a:lnTo>
                  <a:lnTo>
                    <a:pt x="1693131" y="3605466"/>
                  </a:lnTo>
                  <a:lnTo>
                    <a:pt x="1659386" y="3642036"/>
                  </a:lnTo>
                  <a:lnTo>
                    <a:pt x="1626382" y="3681772"/>
                  </a:lnTo>
                  <a:lnTo>
                    <a:pt x="1595222" y="3722959"/>
                  </a:lnTo>
                  <a:lnTo>
                    <a:pt x="1565474" y="3765253"/>
                  </a:lnTo>
                  <a:lnTo>
                    <a:pt x="1536707" y="3808314"/>
                  </a:lnTo>
                  <a:lnTo>
                    <a:pt x="1480387" y="3895366"/>
                  </a:lnTo>
                  <a:lnTo>
                    <a:pt x="1451971" y="3938674"/>
                  </a:lnTo>
                  <a:lnTo>
                    <a:pt x="1422809" y="3981380"/>
                  </a:lnTo>
                  <a:lnTo>
                    <a:pt x="1392469" y="4023143"/>
                  </a:lnTo>
                  <a:lnTo>
                    <a:pt x="1360520" y="4063621"/>
                  </a:lnTo>
                  <a:lnTo>
                    <a:pt x="1326530" y="4102472"/>
                  </a:lnTo>
                  <a:lnTo>
                    <a:pt x="1293369" y="4136301"/>
                  </a:lnTo>
                  <a:lnTo>
                    <a:pt x="1258730" y="4167912"/>
                  </a:lnTo>
                  <a:lnTo>
                    <a:pt x="1222688" y="4197344"/>
                  </a:lnTo>
                  <a:lnTo>
                    <a:pt x="1185319" y="4224633"/>
                  </a:lnTo>
                  <a:lnTo>
                    <a:pt x="1146696" y="4249817"/>
                  </a:lnTo>
                  <a:lnTo>
                    <a:pt x="1106895" y="4272933"/>
                  </a:lnTo>
                  <a:lnTo>
                    <a:pt x="1065991" y="4294020"/>
                  </a:lnTo>
                  <a:lnTo>
                    <a:pt x="1024058" y="4313114"/>
                  </a:lnTo>
                  <a:lnTo>
                    <a:pt x="981173" y="4330253"/>
                  </a:lnTo>
                  <a:lnTo>
                    <a:pt x="937408" y="4345474"/>
                  </a:lnTo>
                  <a:lnTo>
                    <a:pt x="892840" y="4358815"/>
                  </a:lnTo>
                  <a:lnTo>
                    <a:pt x="847543" y="4370313"/>
                  </a:lnTo>
                  <a:lnTo>
                    <a:pt x="801592" y="4380007"/>
                  </a:lnTo>
                  <a:lnTo>
                    <a:pt x="755062" y="4387932"/>
                  </a:lnTo>
                  <a:lnTo>
                    <a:pt x="708029" y="4394128"/>
                  </a:lnTo>
                  <a:lnTo>
                    <a:pt x="660566" y="4398630"/>
                  </a:lnTo>
                  <a:lnTo>
                    <a:pt x="612749" y="4401478"/>
                  </a:lnTo>
                  <a:lnTo>
                    <a:pt x="564652" y="4402708"/>
                  </a:lnTo>
                  <a:lnTo>
                    <a:pt x="516351" y="4402357"/>
                  </a:lnTo>
                  <a:lnTo>
                    <a:pt x="467920" y="4400464"/>
                  </a:lnTo>
                  <a:lnTo>
                    <a:pt x="419435" y="4397065"/>
                  </a:lnTo>
                  <a:lnTo>
                    <a:pt x="370970" y="4392198"/>
                  </a:lnTo>
                  <a:lnTo>
                    <a:pt x="322601" y="4385901"/>
                  </a:lnTo>
                  <a:lnTo>
                    <a:pt x="274401" y="4378212"/>
                  </a:lnTo>
                  <a:lnTo>
                    <a:pt x="226446" y="4369167"/>
                  </a:lnTo>
                  <a:lnTo>
                    <a:pt x="178811" y="4358803"/>
                  </a:lnTo>
                  <a:lnTo>
                    <a:pt x="131571" y="4347160"/>
                  </a:lnTo>
                  <a:lnTo>
                    <a:pt x="84801" y="4334273"/>
                  </a:lnTo>
                  <a:lnTo>
                    <a:pt x="38575" y="4320181"/>
                  </a:lnTo>
                  <a:lnTo>
                    <a:pt x="0" y="4307274"/>
                  </a:lnTo>
                  <a:close/>
                </a:path>
                <a:path w="3415029" h="4403090">
                  <a:moveTo>
                    <a:pt x="3349314" y="1885278"/>
                  </a:moveTo>
                  <a:lnTo>
                    <a:pt x="3236353" y="1563409"/>
                  </a:lnTo>
                  <a:lnTo>
                    <a:pt x="3319897" y="1796014"/>
                  </a:lnTo>
                  <a:lnTo>
                    <a:pt x="3335803" y="1843054"/>
                  </a:lnTo>
                  <a:lnTo>
                    <a:pt x="3349314" y="1885278"/>
                  </a:lnTo>
                  <a:close/>
                </a:path>
              </a:pathLst>
            </a:custGeom>
            <a:solidFill>
              <a:srgbClr val="C79D8A"/>
            </a:solidFill>
          </p:spPr>
          <p:txBody>
            <a:bodyPr wrap="square" lIns="0" tIns="0" rIns="0" bIns="0" rtlCol="0"/>
            <a:lstStyle/>
            <a:p>
              <a:endParaRPr/>
            </a:p>
          </p:txBody>
        </p:sp>
        <p:sp>
          <p:nvSpPr>
            <p:cNvPr id="9" name="object 9"/>
            <p:cNvSpPr/>
            <p:nvPr/>
          </p:nvSpPr>
          <p:spPr>
            <a:xfrm>
              <a:off x="2047" y="0"/>
              <a:ext cx="3488690" cy="4209415"/>
            </a:xfrm>
            <a:custGeom>
              <a:avLst/>
              <a:gdLst/>
              <a:ahLst/>
              <a:cxnLst/>
              <a:rect l="l" t="t" r="r" b="b"/>
              <a:pathLst>
                <a:path w="3488690" h="4209415">
                  <a:moveTo>
                    <a:pt x="3284541" y="635"/>
                  </a:moveTo>
                  <a:lnTo>
                    <a:pt x="3324698" y="643"/>
                  </a:lnTo>
                  <a:lnTo>
                    <a:pt x="3393782" y="82438"/>
                  </a:lnTo>
                  <a:lnTo>
                    <a:pt x="3466032" y="288309"/>
                  </a:lnTo>
                  <a:lnTo>
                    <a:pt x="3469267" y="335879"/>
                  </a:lnTo>
                  <a:lnTo>
                    <a:pt x="3484706" y="379871"/>
                  </a:lnTo>
                  <a:lnTo>
                    <a:pt x="3488367" y="428652"/>
                  </a:lnTo>
                  <a:lnTo>
                    <a:pt x="3392448" y="155339"/>
                  </a:lnTo>
                  <a:lnTo>
                    <a:pt x="3363895" y="112333"/>
                  </a:lnTo>
                  <a:lnTo>
                    <a:pt x="3348012" y="67076"/>
                  </a:lnTo>
                  <a:lnTo>
                    <a:pt x="3320830" y="27975"/>
                  </a:lnTo>
                  <a:lnTo>
                    <a:pt x="3284541" y="635"/>
                  </a:lnTo>
                  <a:close/>
                </a:path>
                <a:path w="3488690" h="4209415">
                  <a:moveTo>
                    <a:pt x="19452" y="4159016"/>
                  </a:moveTo>
                  <a:lnTo>
                    <a:pt x="7280" y="4124331"/>
                  </a:lnTo>
                  <a:lnTo>
                    <a:pt x="36941" y="4132145"/>
                  </a:lnTo>
                  <a:lnTo>
                    <a:pt x="80574" y="4141421"/>
                  </a:lnTo>
                  <a:lnTo>
                    <a:pt x="123955" y="4149976"/>
                  </a:lnTo>
                  <a:lnTo>
                    <a:pt x="167083" y="4157810"/>
                  </a:lnTo>
                  <a:lnTo>
                    <a:pt x="209957" y="4164922"/>
                  </a:lnTo>
                  <a:lnTo>
                    <a:pt x="264560" y="4167103"/>
                  </a:lnTo>
                  <a:lnTo>
                    <a:pt x="306925" y="4172766"/>
                  </a:lnTo>
                  <a:lnTo>
                    <a:pt x="361019" y="4173496"/>
                  </a:lnTo>
                  <a:lnTo>
                    <a:pt x="402874" y="4177704"/>
                  </a:lnTo>
                  <a:lnTo>
                    <a:pt x="456457" y="4176978"/>
                  </a:lnTo>
                  <a:lnTo>
                    <a:pt x="497800" y="4179728"/>
                  </a:lnTo>
                  <a:lnTo>
                    <a:pt x="550870" y="4177540"/>
                  </a:lnTo>
                  <a:lnTo>
                    <a:pt x="603683" y="4174620"/>
                  </a:lnTo>
                  <a:lnTo>
                    <a:pt x="656238" y="4170966"/>
                  </a:lnTo>
                  <a:lnTo>
                    <a:pt x="708536" y="4166577"/>
                  </a:lnTo>
                  <a:lnTo>
                    <a:pt x="760575" y="4161452"/>
                  </a:lnTo>
                  <a:lnTo>
                    <a:pt x="812355" y="4155590"/>
                  </a:lnTo>
                  <a:lnTo>
                    <a:pt x="863876" y="4148989"/>
                  </a:lnTo>
                  <a:lnTo>
                    <a:pt x="915137" y="4141647"/>
                  </a:lnTo>
                  <a:lnTo>
                    <a:pt x="966138" y="4133565"/>
                  </a:lnTo>
                  <a:lnTo>
                    <a:pt x="1028862" y="4120535"/>
                  </a:lnTo>
                  <a:lnTo>
                    <a:pt x="1079341" y="4110966"/>
                  </a:lnTo>
                  <a:lnTo>
                    <a:pt x="1129560" y="4100653"/>
                  </a:lnTo>
                  <a:lnTo>
                    <a:pt x="1191499" y="4085388"/>
                  </a:lnTo>
                  <a:lnTo>
                    <a:pt x="1228687" y="4076297"/>
                  </a:lnTo>
                  <a:lnTo>
                    <a:pt x="1265763" y="4066888"/>
                  </a:lnTo>
                  <a:lnTo>
                    <a:pt x="1314663" y="4052818"/>
                  </a:lnTo>
                  <a:lnTo>
                    <a:pt x="1351370" y="4042358"/>
                  </a:lnTo>
                  <a:lnTo>
                    <a:pt x="1399803" y="4026957"/>
                  </a:lnTo>
                  <a:lnTo>
                    <a:pt x="1435945" y="4014886"/>
                  </a:lnTo>
                  <a:lnTo>
                    <a:pt x="1483714" y="3997595"/>
                  </a:lnTo>
                  <a:lnTo>
                    <a:pt x="1531078" y="3979150"/>
                  </a:lnTo>
                  <a:lnTo>
                    <a:pt x="1577989" y="3959411"/>
                  </a:lnTo>
                  <a:lnTo>
                    <a:pt x="1624396" y="3938239"/>
                  </a:lnTo>
                  <a:lnTo>
                    <a:pt x="1670251" y="3915494"/>
                  </a:lnTo>
                  <a:lnTo>
                    <a:pt x="1715505" y="3891037"/>
                  </a:lnTo>
                  <a:lnTo>
                    <a:pt x="1760110" y="3864727"/>
                  </a:lnTo>
                  <a:lnTo>
                    <a:pt x="1792032" y="3840632"/>
                  </a:lnTo>
                  <a:lnTo>
                    <a:pt x="1835189" y="3810200"/>
                  </a:lnTo>
                  <a:lnTo>
                    <a:pt x="1877550" y="3777497"/>
                  </a:lnTo>
                  <a:lnTo>
                    <a:pt x="1919064" y="3742384"/>
                  </a:lnTo>
                  <a:lnTo>
                    <a:pt x="1959684" y="3704721"/>
                  </a:lnTo>
                  <a:lnTo>
                    <a:pt x="1987377" y="3668574"/>
                  </a:lnTo>
                  <a:lnTo>
                    <a:pt x="2026674" y="3627143"/>
                  </a:lnTo>
                  <a:lnTo>
                    <a:pt x="2053372" y="3588164"/>
                  </a:lnTo>
                  <a:lnTo>
                    <a:pt x="2079486" y="3547520"/>
                  </a:lnTo>
                  <a:lnTo>
                    <a:pt x="2105047" y="3505297"/>
                  </a:lnTo>
                  <a:lnTo>
                    <a:pt x="2130084" y="3461584"/>
                  </a:lnTo>
                  <a:lnTo>
                    <a:pt x="2154629" y="3416469"/>
                  </a:lnTo>
                  <a:lnTo>
                    <a:pt x="2166728" y="3374244"/>
                  </a:lnTo>
                  <a:lnTo>
                    <a:pt x="2190381" y="3326586"/>
                  </a:lnTo>
                  <a:lnTo>
                    <a:pt x="2201650" y="3281993"/>
                  </a:lnTo>
                  <a:lnTo>
                    <a:pt x="2224533" y="3232143"/>
                  </a:lnTo>
                  <a:lnTo>
                    <a:pt x="2235095" y="3185534"/>
                  </a:lnTo>
                  <a:lnTo>
                    <a:pt x="2245348" y="3138048"/>
                  </a:lnTo>
                  <a:lnTo>
                    <a:pt x="2267308" y="3085568"/>
                  </a:lnTo>
                  <a:lnTo>
                    <a:pt x="2286554" y="2987000"/>
                  </a:lnTo>
                  <a:lnTo>
                    <a:pt x="2305060" y="2886328"/>
                  </a:lnTo>
                  <a:lnTo>
                    <a:pt x="2335402" y="2781026"/>
                  </a:lnTo>
                  <a:lnTo>
                    <a:pt x="2363245" y="2630255"/>
                  </a:lnTo>
                  <a:lnTo>
                    <a:pt x="2384643" y="2576174"/>
                  </a:lnTo>
                  <a:lnTo>
                    <a:pt x="2403958" y="2477803"/>
                  </a:lnTo>
                  <a:lnTo>
                    <a:pt x="2425935" y="2425372"/>
                  </a:lnTo>
                  <a:lnTo>
                    <a:pt x="2436217" y="2377967"/>
                  </a:lnTo>
                  <a:lnTo>
                    <a:pt x="2458817" y="2327310"/>
                  </a:lnTo>
                  <a:lnTo>
                    <a:pt x="2481800" y="2277743"/>
                  </a:lnTo>
                  <a:lnTo>
                    <a:pt x="2493316" y="2233854"/>
                  </a:lnTo>
                  <a:lnTo>
                    <a:pt x="2517205" y="2186871"/>
                  </a:lnTo>
                  <a:lnTo>
                    <a:pt x="2541461" y="2140932"/>
                  </a:lnTo>
                  <a:lnTo>
                    <a:pt x="2566060" y="2095970"/>
                  </a:lnTo>
                  <a:lnTo>
                    <a:pt x="2590979" y="2051920"/>
                  </a:lnTo>
                  <a:lnTo>
                    <a:pt x="2616193" y="2008713"/>
                  </a:lnTo>
                  <a:lnTo>
                    <a:pt x="2641681" y="1966283"/>
                  </a:lnTo>
                  <a:lnTo>
                    <a:pt x="2679401" y="1920358"/>
                  </a:lnTo>
                  <a:lnTo>
                    <a:pt x="2705364" y="1879283"/>
                  </a:lnTo>
                  <a:lnTo>
                    <a:pt x="2731529" y="1838785"/>
                  </a:lnTo>
                  <a:lnTo>
                    <a:pt x="2769857" y="1794591"/>
                  </a:lnTo>
                  <a:lnTo>
                    <a:pt x="2796357" y="1755046"/>
                  </a:lnTo>
                  <a:lnTo>
                    <a:pt x="2822989" y="1715878"/>
                  </a:lnTo>
                  <a:lnTo>
                    <a:pt x="2861713" y="1672814"/>
                  </a:lnTo>
                  <a:lnTo>
                    <a:pt x="2888540" y="1634199"/>
                  </a:lnTo>
                  <a:lnTo>
                    <a:pt x="2954439" y="1553514"/>
                  </a:lnTo>
                  <a:lnTo>
                    <a:pt x="2981360" y="1515167"/>
                  </a:lnTo>
                  <a:lnTo>
                    <a:pt x="3008185" y="1476550"/>
                  </a:lnTo>
                  <a:lnTo>
                    <a:pt x="3046911" y="1433491"/>
                  </a:lnTo>
                  <a:lnTo>
                    <a:pt x="3073583" y="1394436"/>
                  </a:lnTo>
                  <a:lnTo>
                    <a:pt x="3101700" y="1359499"/>
                  </a:lnTo>
                  <a:lnTo>
                    <a:pt x="3117401" y="1327535"/>
                  </a:lnTo>
                  <a:lnTo>
                    <a:pt x="3144650" y="1290126"/>
                  </a:lnTo>
                  <a:lnTo>
                    <a:pt x="3171461" y="1251467"/>
                  </a:lnTo>
                  <a:lnTo>
                    <a:pt x="3197831" y="1211550"/>
                  </a:lnTo>
                  <a:lnTo>
                    <a:pt x="3223756" y="1170367"/>
                  </a:lnTo>
                  <a:lnTo>
                    <a:pt x="3249233" y="1127910"/>
                  </a:lnTo>
                  <a:lnTo>
                    <a:pt x="3274261" y="1084170"/>
                  </a:lnTo>
                  <a:lnTo>
                    <a:pt x="3298835" y="1039138"/>
                  </a:lnTo>
                  <a:lnTo>
                    <a:pt x="3322953" y="992807"/>
                  </a:lnTo>
                  <a:lnTo>
                    <a:pt x="3346612" y="945167"/>
                  </a:lnTo>
                  <a:lnTo>
                    <a:pt x="3369809" y="896210"/>
                  </a:lnTo>
                  <a:lnTo>
                    <a:pt x="3380557" y="850133"/>
                  </a:lnTo>
                  <a:lnTo>
                    <a:pt x="3402821" y="798517"/>
                  </a:lnTo>
                  <a:lnTo>
                    <a:pt x="3412630" y="749765"/>
                  </a:lnTo>
                  <a:lnTo>
                    <a:pt x="3421965" y="699661"/>
                  </a:lnTo>
                  <a:lnTo>
                    <a:pt x="3442806" y="643993"/>
                  </a:lnTo>
                  <a:lnTo>
                    <a:pt x="3451184" y="591163"/>
                  </a:lnTo>
                  <a:lnTo>
                    <a:pt x="3447096" y="541162"/>
                  </a:lnTo>
                  <a:lnTo>
                    <a:pt x="3454505" y="485572"/>
                  </a:lnTo>
                  <a:lnTo>
                    <a:pt x="3449442" y="432793"/>
                  </a:lnTo>
                  <a:lnTo>
                    <a:pt x="3445404" y="382937"/>
                  </a:lnTo>
                  <a:lnTo>
                    <a:pt x="3438657" y="287009"/>
                  </a:lnTo>
                  <a:lnTo>
                    <a:pt x="3488367" y="428652"/>
                  </a:lnTo>
                  <a:lnTo>
                    <a:pt x="3481101" y="484650"/>
                  </a:lnTo>
                  <a:lnTo>
                    <a:pt x="3485353" y="535117"/>
                  </a:lnTo>
                  <a:lnTo>
                    <a:pt x="3477159" y="588474"/>
                  </a:lnTo>
                  <a:lnTo>
                    <a:pt x="3468508" y="640524"/>
                  </a:lnTo>
                  <a:lnTo>
                    <a:pt x="3459400" y="691276"/>
                  </a:lnTo>
                  <a:lnTo>
                    <a:pt x="3449840" y="740738"/>
                  </a:lnTo>
                  <a:lnTo>
                    <a:pt x="3439831" y="788921"/>
                  </a:lnTo>
                  <a:lnTo>
                    <a:pt x="3417393" y="840038"/>
                  </a:lnTo>
                  <a:lnTo>
                    <a:pt x="3406494" y="885686"/>
                  </a:lnTo>
                  <a:lnTo>
                    <a:pt x="3383172" y="934287"/>
                  </a:lnTo>
                  <a:lnTo>
                    <a:pt x="3359414" y="981643"/>
                  </a:lnTo>
                  <a:lnTo>
                    <a:pt x="3335221" y="1027763"/>
                  </a:lnTo>
                  <a:lnTo>
                    <a:pt x="3322582" y="1068450"/>
                  </a:lnTo>
                  <a:lnTo>
                    <a:pt x="3297531" y="1112125"/>
                  </a:lnTo>
                  <a:lnTo>
                    <a:pt x="3272056" y="1154591"/>
                  </a:lnTo>
                  <a:lnTo>
                    <a:pt x="3246160" y="1195856"/>
                  </a:lnTo>
                  <a:lnTo>
                    <a:pt x="3219846" y="1235930"/>
                  </a:lnTo>
                  <a:lnTo>
                    <a:pt x="3193117" y="1274821"/>
                  </a:lnTo>
                  <a:lnTo>
                    <a:pt x="3165975" y="1312538"/>
                  </a:lnTo>
                  <a:lnTo>
                    <a:pt x="3150409" y="1344885"/>
                  </a:lnTo>
                  <a:lnTo>
                    <a:pt x="3122453" y="1380282"/>
                  </a:lnTo>
                  <a:lnTo>
                    <a:pt x="3094095" y="1414531"/>
                  </a:lnTo>
                  <a:lnTo>
                    <a:pt x="3067461" y="1453695"/>
                  </a:lnTo>
                  <a:lnTo>
                    <a:pt x="3040751" y="1492641"/>
                  </a:lnTo>
                  <a:lnTo>
                    <a:pt x="3001969" y="1535540"/>
                  </a:lnTo>
                  <a:lnTo>
                    <a:pt x="2975071" y="1573950"/>
                  </a:lnTo>
                  <a:lnTo>
                    <a:pt x="2909122" y="1654494"/>
                  </a:lnTo>
                  <a:lnTo>
                    <a:pt x="2882226" y="1692911"/>
                  </a:lnTo>
                  <a:lnTo>
                    <a:pt x="2855413" y="1731564"/>
                  </a:lnTo>
                  <a:lnTo>
                    <a:pt x="2816722" y="1774724"/>
                  </a:lnTo>
                  <a:lnTo>
                    <a:pt x="2790143" y="1814042"/>
                  </a:lnTo>
                  <a:lnTo>
                    <a:pt x="2763714" y="1853790"/>
                  </a:lnTo>
                  <a:lnTo>
                    <a:pt x="2725475" y="1898237"/>
                  </a:lnTo>
                  <a:lnTo>
                    <a:pt x="2699415" y="1939034"/>
                  </a:lnTo>
                  <a:lnTo>
                    <a:pt x="2673573" y="1980453"/>
                  </a:lnTo>
                  <a:lnTo>
                    <a:pt x="2647971" y="2022557"/>
                  </a:lnTo>
                  <a:lnTo>
                    <a:pt x="2622632" y="2065411"/>
                  </a:lnTo>
                  <a:lnTo>
                    <a:pt x="2597579" y="2109077"/>
                  </a:lnTo>
                  <a:lnTo>
                    <a:pt x="2572833" y="2153622"/>
                  </a:lnTo>
                  <a:lnTo>
                    <a:pt x="2548418" y="2199107"/>
                  </a:lnTo>
                  <a:lnTo>
                    <a:pt x="2524356" y="2245598"/>
                  </a:lnTo>
                  <a:lnTo>
                    <a:pt x="2500670" y="2293159"/>
                  </a:lnTo>
                  <a:lnTo>
                    <a:pt x="2489487" y="2337999"/>
                  </a:lnTo>
                  <a:lnTo>
                    <a:pt x="2466717" y="2388170"/>
                  </a:lnTo>
                  <a:lnTo>
                    <a:pt x="2456277" y="2435124"/>
                  </a:lnTo>
                  <a:lnTo>
                    <a:pt x="2434151" y="2487133"/>
                  </a:lnTo>
                  <a:lnTo>
                    <a:pt x="2414567" y="2584736"/>
                  </a:lnTo>
                  <a:lnTo>
                    <a:pt x="2393045" y="2638465"/>
                  </a:lnTo>
                  <a:lnTo>
                    <a:pt x="2345991" y="2887902"/>
                  </a:lnTo>
                  <a:lnTo>
                    <a:pt x="2324564" y="2941900"/>
                  </a:lnTo>
                  <a:lnTo>
                    <a:pt x="2295874" y="3090259"/>
                  </a:lnTo>
                  <a:lnTo>
                    <a:pt x="2286049" y="3138966"/>
                  </a:lnTo>
                  <a:lnTo>
                    <a:pt x="2264037" y="3191301"/>
                  </a:lnTo>
                  <a:lnTo>
                    <a:pt x="2253764" y="3238731"/>
                  </a:lnTo>
                  <a:lnTo>
                    <a:pt x="2231220" y="3289547"/>
                  </a:lnTo>
                  <a:lnTo>
                    <a:pt x="2220328" y="3335213"/>
                  </a:lnTo>
                  <a:lnTo>
                    <a:pt x="2197079" y="3384021"/>
                  </a:lnTo>
                  <a:lnTo>
                    <a:pt x="2185396" y="3427436"/>
                  </a:lnTo>
                  <a:lnTo>
                    <a:pt x="2161271" y="3473747"/>
                  </a:lnTo>
                  <a:lnTo>
                    <a:pt x="2136644" y="3518627"/>
                  </a:lnTo>
                  <a:lnTo>
                    <a:pt x="2111471" y="3561954"/>
                  </a:lnTo>
                  <a:lnTo>
                    <a:pt x="2073727" y="3607812"/>
                  </a:lnTo>
                  <a:lnTo>
                    <a:pt x="2047336" y="3647667"/>
                  </a:lnTo>
                  <a:lnTo>
                    <a:pt x="2020271" y="3685602"/>
                  </a:lnTo>
                  <a:lnTo>
                    <a:pt x="1980817" y="3726586"/>
                  </a:lnTo>
                  <a:lnTo>
                    <a:pt x="1940395" y="3764813"/>
                  </a:lnTo>
                  <a:lnTo>
                    <a:pt x="1899056" y="3800426"/>
                  </a:lnTo>
                  <a:lnTo>
                    <a:pt x="1856849" y="3833567"/>
                  </a:lnTo>
                  <a:lnTo>
                    <a:pt x="1813825" y="3864379"/>
                  </a:lnTo>
                  <a:lnTo>
                    <a:pt x="1770034" y="3893007"/>
                  </a:lnTo>
                  <a:lnTo>
                    <a:pt x="1725527" y="3919592"/>
                  </a:lnTo>
                  <a:lnTo>
                    <a:pt x="1680353" y="3944277"/>
                  </a:lnTo>
                  <a:lnTo>
                    <a:pt x="1634562" y="3967207"/>
                  </a:lnTo>
                  <a:lnTo>
                    <a:pt x="1588206" y="3988524"/>
                  </a:lnTo>
                  <a:lnTo>
                    <a:pt x="1541333" y="4008370"/>
                  </a:lnTo>
                  <a:lnTo>
                    <a:pt x="1493995" y="4026890"/>
                  </a:lnTo>
                  <a:lnTo>
                    <a:pt x="1446241" y="4044226"/>
                  </a:lnTo>
                  <a:lnTo>
                    <a:pt x="1410106" y="4056315"/>
                  </a:lnTo>
                  <a:lnTo>
                    <a:pt x="1361672" y="4071712"/>
                  </a:lnTo>
                  <a:lnTo>
                    <a:pt x="1324956" y="4082148"/>
                  </a:lnTo>
                  <a:lnTo>
                    <a:pt x="1276043" y="4096179"/>
                  </a:lnTo>
                  <a:lnTo>
                    <a:pt x="1238948" y="4105535"/>
                  </a:lnTo>
                  <a:lnTo>
                    <a:pt x="1201739" y="4114565"/>
                  </a:lnTo>
                  <a:lnTo>
                    <a:pt x="1139775" y="4129762"/>
                  </a:lnTo>
                  <a:lnTo>
                    <a:pt x="1089529" y="4139995"/>
                  </a:lnTo>
                  <a:lnTo>
                    <a:pt x="1027034" y="4153677"/>
                  </a:lnTo>
                  <a:lnTo>
                    <a:pt x="976257" y="4162399"/>
                  </a:lnTo>
                  <a:lnTo>
                    <a:pt x="913232" y="4174572"/>
                  </a:lnTo>
                  <a:lnTo>
                    <a:pt x="861927" y="4181787"/>
                  </a:lnTo>
                  <a:lnTo>
                    <a:pt x="810358" y="4188251"/>
                  </a:lnTo>
                  <a:lnTo>
                    <a:pt x="758525" y="4193965"/>
                  </a:lnTo>
                  <a:lnTo>
                    <a:pt x="706430" y="4198930"/>
                  </a:lnTo>
                  <a:lnTo>
                    <a:pt x="654073" y="4203148"/>
                  </a:lnTo>
                  <a:lnTo>
                    <a:pt x="601454" y="4206619"/>
                  </a:lnTo>
                  <a:lnTo>
                    <a:pt x="548573" y="4209346"/>
                  </a:lnTo>
                  <a:lnTo>
                    <a:pt x="507415" y="4207123"/>
                  </a:lnTo>
                  <a:lnTo>
                    <a:pt x="454012" y="4208363"/>
                  </a:lnTo>
                  <a:lnTo>
                    <a:pt x="400350" y="4208862"/>
                  </a:lnTo>
                  <a:lnTo>
                    <a:pt x="358411" y="4204416"/>
                  </a:lnTo>
                  <a:lnTo>
                    <a:pt x="304230" y="4203436"/>
                  </a:lnTo>
                  <a:lnTo>
                    <a:pt x="261773" y="4197514"/>
                  </a:lnTo>
                  <a:lnTo>
                    <a:pt x="207075" y="4195061"/>
                  </a:lnTo>
                  <a:lnTo>
                    <a:pt x="164102" y="4187668"/>
                  </a:lnTo>
                  <a:lnTo>
                    <a:pt x="120871" y="4179541"/>
                  </a:lnTo>
                  <a:lnTo>
                    <a:pt x="77384" y="4170681"/>
                  </a:lnTo>
                  <a:lnTo>
                    <a:pt x="33640" y="4161091"/>
                  </a:lnTo>
                  <a:lnTo>
                    <a:pt x="19452" y="4159016"/>
                  </a:lnTo>
                  <a:close/>
                </a:path>
                <a:path w="3488690" h="4209415">
                  <a:moveTo>
                    <a:pt x="0" y="0"/>
                  </a:moveTo>
                  <a:lnTo>
                    <a:pt x="3284236" y="405"/>
                  </a:lnTo>
                  <a:lnTo>
                    <a:pt x="3284541" y="635"/>
                  </a:lnTo>
                  <a:lnTo>
                    <a:pt x="0" y="0"/>
                  </a:lnTo>
                  <a:close/>
                </a:path>
                <a:path w="3488690" h="4209415">
                  <a:moveTo>
                    <a:pt x="5265" y="4156941"/>
                  </a:moveTo>
                  <a:lnTo>
                    <a:pt x="0" y="0"/>
                  </a:lnTo>
                  <a:lnTo>
                    <a:pt x="7280" y="4124331"/>
                  </a:lnTo>
                  <a:lnTo>
                    <a:pt x="19452" y="4159016"/>
                  </a:lnTo>
                  <a:lnTo>
                    <a:pt x="5265" y="4156941"/>
                  </a:lnTo>
                  <a:close/>
                </a:path>
              </a:pathLst>
            </a:custGeom>
            <a:solidFill>
              <a:srgbClr val="FDA542"/>
            </a:solidFill>
          </p:spPr>
          <p:txBody>
            <a:bodyPr wrap="square" lIns="0" tIns="0" rIns="0" bIns="0" rtlCol="0"/>
            <a:lstStyle/>
            <a:p>
              <a:endParaRPr/>
            </a:p>
          </p:txBody>
        </p:sp>
        <p:pic>
          <p:nvPicPr>
            <p:cNvPr id="10" name="object 10"/>
            <p:cNvPicPr/>
            <p:nvPr/>
          </p:nvPicPr>
          <p:blipFill>
            <a:blip r:embed="rId2" cstate="print"/>
            <a:stretch>
              <a:fillRect/>
            </a:stretch>
          </p:blipFill>
          <p:spPr>
            <a:xfrm>
              <a:off x="70467" y="479371"/>
              <a:ext cx="2676524" cy="1285874"/>
            </a:xfrm>
            <a:prstGeom prst="rect">
              <a:avLst/>
            </a:prstGeom>
          </p:spPr>
        </p:pic>
      </p:grpSp>
      <p:sp>
        <p:nvSpPr>
          <p:cNvPr id="11" name="object 11"/>
          <p:cNvSpPr txBox="1"/>
          <p:nvPr/>
        </p:nvSpPr>
        <p:spPr>
          <a:xfrm>
            <a:off x="3684636" y="2134784"/>
            <a:ext cx="11453900" cy="5922134"/>
          </a:xfrm>
          <a:prstGeom prst="rect">
            <a:avLst/>
          </a:prstGeom>
        </p:spPr>
        <p:txBody>
          <a:bodyPr vert="horz" wrap="square" lIns="0" tIns="12700" rIns="0" bIns="0" rtlCol="0">
            <a:spAutoFit/>
          </a:bodyPr>
          <a:lstStyle/>
          <a:p>
            <a:pPr marL="12700">
              <a:lnSpc>
                <a:spcPct val="100000"/>
              </a:lnSpc>
              <a:spcBef>
                <a:spcPts val="100"/>
              </a:spcBef>
            </a:pPr>
            <a:r>
              <a:rPr lang="en-US" sz="9600" spc="265" dirty="0">
                <a:latin typeface="Tahoma"/>
                <a:cs typeface="Tahoma"/>
              </a:rPr>
              <a:t>Managing complex tools to understand a concept idea and its value</a:t>
            </a:r>
            <a:endParaRPr lang="en-GB" sz="9600" dirty="0">
              <a:latin typeface="Tahoma"/>
              <a:cs typeface="Tahoma"/>
            </a:endParaRPr>
          </a:p>
        </p:txBody>
      </p:sp>
      <p:pic>
        <p:nvPicPr>
          <p:cNvPr id="12" name="object 12"/>
          <p:cNvPicPr/>
          <p:nvPr/>
        </p:nvPicPr>
        <p:blipFill>
          <a:blip r:embed="rId3" cstate="print"/>
          <a:stretch>
            <a:fillRect/>
          </a:stretch>
        </p:blipFill>
        <p:spPr>
          <a:xfrm>
            <a:off x="1028700" y="9475534"/>
            <a:ext cx="3076574" cy="628649"/>
          </a:xfrm>
          <a:prstGeom prst="rect">
            <a:avLst/>
          </a:prstGeom>
        </p:spPr>
      </p:pic>
      <p:sp>
        <p:nvSpPr>
          <p:cNvPr id="14" name="object 14"/>
          <p:cNvSpPr txBox="1"/>
          <p:nvPr/>
        </p:nvSpPr>
        <p:spPr>
          <a:xfrm>
            <a:off x="3467428" y="9789893"/>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dirty="0">
              <a:latin typeface="Tahoma"/>
              <a:cs typeface="Tahoma"/>
            </a:endParaRPr>
          </a:p>
        </p:txBody>
      </p:sp>
      <p:sp>
        <p:nvSpPr>
          <p:cNvPr id="15" name="object 15"/>
          <p:cNvSpPr txBox="1"/>
          <p:nvPr/>
        </p:nvSpPr>
        <p:spPr>
          <a:xfrm>
            <a:off x="5795019" y="8210612"/>
            <a:ext cx="6697980" cy="812165"/>
          </a:xfrm>
          <a:prstGeom prst="rect">
            <a:avLst/>
          </a:prstGeom>
        </p:spPr>
        <p:txBody>
          <a:bodyPr vert="horz" wrap="square" lIns="0" tIns="29844" rIns="0" bIns="0" rtlCol="0">
            <a:spAutoFit/>
          </a:bodyPr>
          <a:lstStyle/>
          <a:p>
            <a:pPr marL="12700" marR="5080" indent="229870">
              <a:lnSpc>
                <a:spcPts val="3080"/>
              </a:lnSpc>
              <a:spcBef>
                <a:spcPts val="234"/>
              </a:spcBef>
            </a:pPr>
            <a:r>
              <a:rPr sz="2600" spc="-45" dirty="0">
                <a:latin typeface="Tahoma"/>
                <a:cs typeface="Tahoma"/>
              </a:rPr>
              <a:t>Inspire</a:t>
            </a:r>
            <a:r>
              <a:rPr sz="2600" spc="60" dirty="0">
                <a:latin typeface="Tahoma"/>
                <a:cs typeface="Tahoma"/>
              </a:rPr>
              <a:t> </a:t>
            </a:r>
            <a:r>
              <a:rPr sz="2600" spc="-10" dirty="0">
                <a:latin typeface="Tahoma"/>
                <a:cs typeface="Tahoma"/>
              </a:rPr>
              <a:t>Students</a:t>
            </a:r>
            <a:r>
              <a:rPr sz="2600" spc="60" dirty="0">
                <a:latin typeface="Tahoma"/>
                <a:cs typeface="Tahoma"/>
              </a:rPr>
              <a:t> </a:t>
            </a:r>
            <a:r>
              <a:rPr sz="2600" spc="30" dirty="0">
                <a:latin typeface="Tahoma"/>
                <a:cs typeface="Tahoma"/>
              </a:rPr>
              <a:t>Entrepreneurial</a:t>
            </a:r>
            <a:r>
              <a:rPr sz="2600" spc="60" dirty="0">
                <a:latin typeface="Tahoma"/>
                <a:cs typeface="Tahoma"/>
              </a:rPr>
              <a:t> </a:t>
            </a:r>
            <a:r>
              <a:rPr sz="2600" spc="20" dirty="0">
                <a:latin typeface="Tahoma"/>
                <a:cs typeface="Tahoma"/>
              </a:rPr>
              <a:t>Thinking </a:t>
            </a:r>
            <a:r>
              <a:rPr sz="2600" spc="25" dirty="0">
                <a:latin typeface="Tahoma"/>
                <a:cs typeface="Tahoma"/>
              </a:rPr>
              <a:t> </a:t>
            </a:r>
            <a:r>
              <a:rPr sz="2600" spc="135" dirty="0">
                <a:latin typeface="Tahoma"/>
                <a:cs typeface="Tahoma"/>
              </a:rPr>
              <a:t>to</a:t>
            </a:r>
            <a:r>
              <a:rPr sz="2600" spc="-30" dirty="0">
                <a:latin typeface="Tahoma"/>
                <a:cs typeface="Tahoma"/>
              </a:rPr>
              <a:t> </a:t>
            </a:r>
            <a:r>
              <a:rPr sz="2600" spc="30" dirty="0">
                <a:latin typeface="Tahoma"/>
                <a:cs typeface="Tahoma"/>
              </a:rPr>
              <a:t>Drive</a:t>
            </a:r>
            <a:r>
              <a:rPr sz="2600" spc="-30" dirty="0">
                <a:latin typeface="Tahoma"/>
                <a:cs typeface="Tahoma"/>
              </a:rPr>
              <a:t> </a:t>
            </a:r>
            <a:r>
              <a:rPr sz="2600" spc="-10" dirty="0">
                <a:latin typeface="Tahoma"/>
                <a:cs typeface="Tahoma"/>
              </a:rPr>
              <a:t>Discovery,</a:t>
            </a:r>
            <a:r>
              <a:rPr sz="2600" spc="-30" dirty="0">
                <a:latin typeface="Tahoma"/>
                <a:cs typeface="Tahoma"/>
              </a:rPr>
              <a:t> </a:t>
            </a:r>
            <a:r>
              <a:rPr sz="2600" spc="50" dirty="0">
                <a:latin typeface="Tahoma"/>
                <a:cs typeface="Tahoma"/>
              </a:rPr>
              <a:t>Creativity</a:t>
            </a:r>
            <a:r>
              <a:rPr sz="2600" spc="-30" dirty="0">
                <a:latin typeface="Tahoma"/>
                <a:cs typeface="Tahoma"/>
              </a:rPr>
              <a:t> </a:t>
            </a:r>
            <a:r>
              <a:rPr sz="2600" spc="40" dirty="0">
                <a:latin typeface="Tahoma"/>
                <a:cs typeface="Tahoma"/>
              </a:rPr>
              <a:t>and</a:t>
            </a:r>
            <a:r>
              <a:rPr sz="2600" spc="-30" dirty="0">
                <a:latin typeface="Tahoma"/>
                <a:cs typeface="Tahoma"/>
              </a:rPr>
              <a:t> </a:t>
            </a:r>
            <a:r>
              <a:rPr sz="2600" spc="10" dirty="0">
                <a:latin typeface="Tahoma"/>
                <a:cs typeface="Tahoma"/>
              </a:rPr>
              <a:t>Innovation</a:t>
            </a:r>
            <a:endParaRPr sz="2600" dirty="0">
              <a:latin typeface="Tahoma"/>
              <a:cs typeface="Tahoma"/>
            </a:endParaRPr>
          </a:p>
        </p:txBody>
      </p:sp>
      <p:sp>
        <p:nvSpPr>
          <p:cNvPr id="18" name="object 15">
            <a:extLst>
              <a:ext uri="{FF2B5EF4-FFF2-40B4-BE49-F238E27FC236}">
                <a16:creationId xmlns:a16="http://schemas.microsoft.com/office/drawing/2014/main" id="{BC719DC0-5B0C-4BB3-93A1-CBFFB4C63912}"/>
              </a:ext>
            </a:extLst>
          </p:cNvPr>
          <p:cNvSpPr txBox="1"/>
          <p:nvPr/>
        </p:nvSpPr>
        <p:spPr>
          <a:xfrm>
            <a:off x="5738188" y="443841"/>
            <a:ext cx="6697980" cy="427680"/>
          </a:xfrm>
          <a:prstGeom prst="rect">
            <a:avLst/>
          </a:prstGeom>
        </p:spPr>
        <p:txBody>
          <a:bodyPr vert="horz" wrap="square" lIns="0" tIns="29844" rIns="0" bIns="0" rtlCol="0">
            <a:spAutoFit/>
          </a:bodyPr>
          <a:lstStyle/>
          <a:p>
            <a:pPr marL="12700" marR="5080" indent="229870" algn="ctr">
              <a:lnSpc>
                <a:spcPts val="3080"/>
              </a:lnSpc>
              <a:spcBef>
                <a:spcPts val="234"/>
              </a:spcBef>
            </a:pPr>
            <a:r>
              <a:rPr lang="en-US" sz="2600" spc="-45" dirty="0">
                <a:latin typeface="Tahoma"/>
                <a:cs typeface="Tahoma"/>
              </a:rPr>
              <a:t>Introduction to the Workshop:</a:t>
            </a:r>
            <a:endParaRPr sz="2600" dirty="0">
              <a:latin typeface="Tahoma"/>
              <a:cs typeface="Tahom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08522" y="3653938"/>
            <a:ext cx="6475601" cy="1490152"/>
          </a:xfrm>
          <a:prstGeom prst="rect">
            <a:avLst/>
          </a:prstGeom>
        </p:spPr>
        <p:txBody>
          <a:bodyPr vert="horz" wrap="square" lIns="0" tIns="12700" rIns="0" bIns="0" rtlCol="0">
            <a:spAutoFit/>
          </a:bodyPr>
          <a:lstStyle/>
          <a:p>
            <a:pPr marL="12700" marR="5080" algn="ctr">
              <a:lnSpc>
                <a:spcPct val="100000"/>
              </a:lnSpc>
              <a:spcBef>
                <a:spcPts val="100"/>
              </a:spcBef>
            </a:pPr>
            <a:r>
              <a:rPr lang="en-US" sz="4800" spc="240" dirty="0">
                <a:latin typeface="Tahoma"/>
                <a:cs typeface="Tahoma"/>
              </a:rPr>
              <a:t>9 rules of design thinking</a:t>
            </a:r>
            <a:endParaRPr sz="4800" dirty="0">
              <a:latin typeface="Tahoma"/>
              <a:cs typeface="Tahoma"/>
            </a:endParaRPr>
          </a:p>
        </p:txBody>
      </p:sp>
      <p:sp>
        <p:nvSpPr>
          <p:cNvPr id="3" name="object 3"/>
          <p:cNvSpPr/>
          <p:nvPr/>
        </p:nvSpPr>
        <p:spPr>
          <a:xfrm>
            <a:off x="7961501" y="1311872"/>
            <a:ext cx="9029700" cy="764162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lang="en-US" sz="3200" b="0" i="0" dirty="0">
              <a:solidFill>
                <a:srgbClr val="272727"/>
              </a:solidFill>
              <a:effectLst/>
              <a:latin typeface="Adelle W01 Regular"/>
            </a:endParaRPr>
          </a:p>
          <a:p>
            <a:pPr lvl="1"/>
            <a:endParaRPr lang="en-US" sz="3200" dirty="0">
              <a:solidFill>
                <a:srgbClr val="272727"/>
              </a:solidFill>
              <a:latin typeface="Adelle W01 Regular"/>
            </a:endParaRPr>
          </a:p>
          <a:p>
            <a:pPr lvl="1"/>
            <a:endParaRPr lang="en-US" sz="3200" b="0" i="0" dirty="0">
              <a:solidFill>
                <a:srgbClr val="272727"/>
              </a:solidFill>
              <a:effectLst/>
              <a:latin typeface="Adelle W01 Regular"/>
            </a:endParaRPr>
          </a:p>
          <a:p>
            <a:pPr marL="971550" lvl="1" indent="-514350">
              <a:buFont typeface="+mj-lt"/>
              <a:buAutoNum type="arabicPeriod"/>
            </a:pPr>
            <a:r>
              <a:rPr lang="en-US" sz="3000" dirty="0">
                <a:solidFill>
                  <a:srgbClr val="272727"/>
                </a:solidFill>
                <a:effectLst/>
              </a:rPr>
              <a:t>Build on the ideas of others</a:t>
            </a:r>
          </a:p>
          <a:p>
            <a:pPr marL="971550" lvl="1" indent="-514350">
              <a:buFont typeface="+mj-lt"/>
              <a:buAutoNum type="arabicPeriod"/>
            </a:pPr>
            <a:r>
              <a:rPr lang="en-US" sz="3000" dirty="0">
                <a:solidFill>
                  <a:srgbClr val="272727"/>
                </a:solidFill>
              </a:rPr>
              <a:t>Visualize your ideas</a:t>
            </a:r>
          </a:p>
          <a:p>
            <a:pPr marL="971550" lvl="1" indent="-514350">
              <a:buFont typeface="+mj-lt"/>
              <a:buAutoNum type="arabicPeriod"/>
            </a:pPr>
            <a:r>
              <a:rPr lang="en-US" sz="3000" dirty="0">
                <a:solidFill>
                  <a:srgbClr val="272727"/>
                </a:solidFill>
              </a:rPr>
              <a:t>Encourage wild ideas</a:t>
            </a:r>
          </a:p>
          <a:p>
            <a:pPr marL="971550" lvl="1" indent="-514350">
              <a:buFont typeface="+mj-lt"/>
              <a:buAutoNum type="arabicPeriod"/>
            </a:pPr>
            <a:r>
              <a:rPr lang="en-US" sz="3000" dirty="0">
                <a:solidFill>
                  <a:srgbClr val="272727"/>
                </a:solidFill>
              </a:rPr>
              <a:t>Only one speaks</a:t>
            </a:r>
          </a:p>
          <a:p>
            <a:pPr marL="971550" lvl="1" indent="-514350">
              <a:buFont typeface="+mj-lt"/>
              <a:buAutoNum type="arabicPeriod"/>
            </a:pPr>
            <a:r>
              <a:rPr lang="en-US" sz="3000" dirty="0">
                <a:solidFill>
                  <a:srgbClr val="272727"/>
                </a:solidFill>
              </a:rPr>
              <a:t>Always think of the benefits</a:t>
            </a:r>
          </a:p>
          <a:p>
            <a:pPr marL="971550" lvl="1" indent="-514350">
              <a:buFont typeface="+mj-lt"/>
              <a:buAutoNum type="arabicPeriod"/>
            </a:pPr>
            <a:r>
              <a:rPr lang="en-US" sz="3000" dirty="0">
                <a:solidFill>
                  <a:srgbClr val="272727"/>
                </a:solidFill>
              </a:rPr>
              <a:t>Develop as many ideas as possible</a:t>
            </a:r>
          </a:p>
          <a:p>
            <a:pPr marL="971550" lvl="1" indent="-514350">
              <a:buFont typeface="+mj-lt"/>
              <a:buAutoNum type="arabicPeriod"/>
            </a:pPr>
            <a:r>
              <a:rPr lang="en-US" sz="3000" dirty="0">
                <a:solidFill>
                  <a:srgbClr val="272727"/>
                </a:solidFill>
              </a:rPr>
              <a:t>Hold back on criticism</a:t>
            </a:r>
          </a:p>
          <a:p>
            <a:pPr marL="971550" lvl="1" indent="-514350">
              <a:buFont typeface="+mj-lt"/>
              <a:buAutoNum type="arabicPeriod"/>
            </a:pPr>
            <a:r>
              <a:rPr lang="en-US" sz="3000" dirty="0">
                <a:solidFill>
                  <a:srgbClr val="272727"/>
                </a:solidFill>
              </a:rPr>
              <a:t>Fail early, move fast</a:t>
            </a:r>
          </a:p>
          <a:p>
            <a:pPr marL="971550" lvl="1" indent="-514350">
              <a:buFont typeface="+mj-lt"/>
              <a:buAutoNum type="arabicPeriod"/>
            </a:pPr>
            <a:r>
              <a:rPr lang="en-US" sz="3000" dirty="0">
                <a:solidFill>
                  <a:srgbClr val="272727"/>
                </a:solidFill>
              </a:rPr>
              <a:t>Focus and concentrate on the topic</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object 11">
            <a:extLst>
              <a:ext uri="{FF2B5EF4-FFF2-40B4-BE49-F238E27FC236}">
                <a16:creationId xmlns:a16="http://schemas.microsoft.com/office/drawing/2014/main" id="{CE395D22-1DEC-CCD4-6BE7-A5A44A82F970}"/>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259794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59013" y="1314382"/>
            <a:ext cx="11769974" cy="1674817"/>
          </a:xfrm>
          <a:prstGeom prst="rect">
            <a:avLst/>
          </a:prstGeom>
        </p:spPr>
        <p:txBody>
          <a:bodyPr vert="horz" wrap="square" lIns="0" tIns="12700" rIns="0" bIns="0" rtlCol="0">
            <a:spAutoFit/>
          </a:bodyPr>
          <a:lstStyle/>
          <a:p>
            <a:pPr marL="12700">
              <a:lnSpc>
                <a:spcPct val="100000"/>
              </a:lnSpc>
              <a:spcBef>
                <a:spcPts val="100"/>
              </a:spcBef>
            </a:pPr>
            <a:r>
              <a:rPr lang="en-US" sz="5400" spc="95" dirty="0">
                <a:latin typeface="Tahoma"/>
                <a:cs typeface="Tahoma"/>
              </a:rPr>
              <a:t>Individual steps within the design thinking process – Step 1: empathize</a:t>
            </a:r>
            <a:endParaRPr sz="5400" dirty="0">
              <a:latin typeface="Tahoma"/>
              <a:cs typeface="Tahoma"/>
            </a:endParaRPr>
          </a:p>
        </p:txBody>
      </p:sp>
      <p:sp>
        <p:nvSpPr>
          <p:cNvPr id="3" name="object 3"/>
          <p:cNvSpPr/>
          <p:nvPr/>
        </p:nvSpPr>
        <p:spPr>
          <a:xfrm>
            <a:off x="1282848" y="3619500"/>
            <a:ext cx="15651957" cy="5486400"/>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US" sz="3000" b="1" i="0" dirty="0">
                <a:solidFill>
                  <a:srgbClr val="223C50"/>
                </a:solidFill>
                <a:effectLst/>
                <a:latin typeface="+mj-lt"/>
              </a:rPr>
              <a:t>The Design Thinking process starts with empathy.</a:t>
            </a:r>
            <a:r>
              <a:rPr lang="en-US" sz="3000" b="0" i="0" dirty="0">
                <a:solidFill>
                  <a:srgbClr val="223C50"/>
                </a:solidFill>
                <a:effectLst/>
                <a:latin typeface="+mj-lt"/>
              </a:rPr>
              <a:t> To create desirable products and services, one needs to understand who the users and their needs. </a:t>
            </a:r>
          </a:p>
          <a:p>
            <a:pPr marL="1371600" lvl="2" indent="-457200">
              <a:buFont typeface="Arial" panose="020B0604020202020204" pitchFamily="34" charset="0"/>
              <a:buChar char="•"/>
            </a:pPr>
            <a:r>
              <a:rPr lang="en-US" sz="3000" b="0" i="0" dirty="0">
                <a:solidFill>
                  <a:srgbClr val="223C50"/>
                </a:solidFill>
                <a:effectLst/>
                <a:latin typeface="+mj-lt"/>
              </a:rPr>
              <a:t>What are their expectations to the product/service planned to be designed? </a:t>
            </a:r>
          </a:p>
          <a:p>
            <a:pPr marL="1371600" lvl="2" indent="-457200">
              <a:buFont typeface="Arial" panose="020B0604020202020204" pitchFamily="34" charset="0"/>
              <a:buChar char="•"/>
            </a:pPr>
            <a:r>
              <a:rPr lang="en-US" sz="3000" b="0" i="0" dirty="0">
                <a:solidFill>
                  <a:srgbClr val="223C50"/>
                </a:solidFill>
                <a:effectLst/>
                <a:latin typeface="+mj-lt"/>
              </a:rPr>
              <a:t>What challenges and pain-points do they face within this context?</a:t>
            </a:r>
          </a:p>
          <a:p>
            <a:pPr lvl="2"/>
            <a:endParaRPr lang="en-US" sz="3000" b="0" i="0" dirty="0">
              <a:solidFill>
                <a:srgbClr val="223C50"/>
              </a:solidFill>
              <a:effectLst/>
              <a:latin typeface="+mj-lt"/>
            </a:endParaRPr>
          </a:p>
          <a:p>
            <a:pPr lvl="1"/>
            <a:r>
              <a:rPr lang="en-US" sz="3000" dirty="0">
                <a:solidFill>
                  <a:srgbClr val="223C50"/>
                </a:solidFill>
                <a:latin typeface="+mj-lt"/>
              </a:rPr>
              <a:t>During the empathize phase, one needs to spend time observing and engaging with real users — conducting interviews, seeing how they interact with an existing product, and generally paying attention to facial expressions and body language.</a:t>
            </a:r>
          </a:p>
          <a:p>
            <a:pPr lvl="1"/>
            <a:r>
              <a:rPr lang="en-US" sz="3000" dirty="0">
                <a:solidFill>
                  <a:srgbClr val="223C50"/>
                </a:solidFill>
                <a:latin typeface="+mj-lt"/>
              </a:rPr>
              <a:t>The empathize phase encourages one to set assumptions aside. Armed with first-hand insights, one will be able to design with real users in mind. </a:t>
            </a:r>
          </a:p>
          <a:p>
            <a:pPr lvl="1" algn="ctr"/>
            <a:endParaRPr lang="en-US" sz="3000" dirty="0">
              <a:solidFill>
                <a:srgbClr val="223C50"/>
              </a:solidFill>
              <a:latin typeface="+mj-lt"/>
            </a:endParaRPr>
          </a:p>
          <a:p>
            <a:pPr lvl="1" algn="ctr"/>
            <a:r>
              <a:rPr lang="en-US" sz="3000" b="1" dirty="0">
                <a:solidFill>
                  <a:srgbClr val="223C50"/>
                </a:solidFill>
                <a:latin typeface="+mj-lt"/>
              </a:rPr>
              <a:t>That’s what Design Thinking is all about!</a:t>
            </a:r>
          </a:p>
          <a:p>
            <a:pPr lvl="1">
              <a:lnSpc>
                <a:spcPct val="150000"/>
              </a:lnSpc>
            </a:pPr>
            <a:endParaRPr lang="en-US" sz="3200" dirty="0">
              <a:solidFill>
                <a:srgbClr val="223C50"/>
              </a:solidFill>
              <a:latin typeface="TradeGothic"/>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461A0F25-389F-4FC9-BD38-DE416FAE11E7}"/>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584737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59013" y="1314382"/>
            <a:ext cx="11769974" cy="1674817"/>
          </a:xfrm>
          <a:prstGeom prst="rect">
            <a:avLst/>
          </a:prstGeom>
        </p:spPr>
        <p:txBody>
          <a:bodyPr vert="horz" wrap="square" lIns="0" tIns="12700" rIns="0" bIns="0" rtlCol="0">
            <a:spAutoFit/>
          </a:bodyPr>
          <a:lstStyle/>
          <a:p>
            <a:pPr marL="12700">
              <a:lnSpc>
                <a:spcPct val="100000"/>
              </a:lnSpc>
              <a:spcBef>
                <a:spcPts val="100"/>
              </a:spcBef>
            </a:pPr>
            <a:r>
              <a:rPr lang="en-US" sz="5400" spc="95" dirty="0">
                <a:latin typeface="Tahoma"/>
                <a:cs typeface="Tahoma"/>
              </a:rPr>
              <a:t>Individual steps within the design thinking process – Step 2: define</a:t>
            </a:r>
            <a:endParaRPr sz="5400" dirty="0">
              <a:latin typeface="Tahoma"/>
              <a:cs typeface="Tahoma"/>
            </a:endParaRPr>
          </a:p>
        </p:txBody>
      </p:sp>
      <p:sp>
        <p:nvSpPr>
          <p:cNvPr id="3" name="object 3"/>
          <p:cNvSpPr/>
          <p:nvPr/>
        </p:nvSpPr>
        <p:spPr>
          <a:xfrm>
            <a:off x="1282848" y="3619500"/>
            <a:ext cx="15651957" cy="5486400"/>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US" sz="3000" b="1" i="0" dirty="0">
                <a:solidFill>
                  <a:srgbClr val="223C50"/>
                </a:solidFill>
                <a:effectLst/>
                <a:latin typeface="+mj-lt"/>
              </a:rPr>
              <a:t>Definition of the user problem to be solved.</a:t>
            </a:r>
          </a:p>
          <a:p>
            <a:pPr lvl="1"/>
            <a:r>
              <a:rPr lang="en-US" sz="3000" dirty="0">
                <a:solidFill>
                  <a:srgbClr val="223C50"/>
                </a:solidFill>
                <a:latin typeface="+mj-lt"/>
              </a:rPr>
              <a:t>Gathering all findings from the previous phase and piece them together:</a:t>
            </a:r>
          </a:p>
          <a:p>
            <a:pPr marL="1371600" lvl="2" indent="-457200">
              <a:buFont typeface="Arial" panose="020B0604020202020204" pitchFamily="34" charset="0"/>
              <a:buChar char="•"/>
            </a:pPr>
            <a:r>
              <a:rPr lang="en-US" sz="3000" dirty="0">
                <a:solidFill>
                  <a:srgbClr val="223C50"/>
                </a:solidFill>
                <a:latin typeface="+mj-lt"/>
              </a:rPr>
              <a:t>What common themes and patterns did you observe? </a:t>
            </a:r>
          </a:p>
          <a:p>
            <a:pPr marL="1371600" lvl="2" indent="-457200">
              <a:buFont typeface="Arial" panose="020B0604020202020204" pitchFamily="34" charset="0"/>
              <a:buChar char="•"/>
            </a:pPr>
            <a:r>
              <a:rPr lang="en-US" sz="3000" dirty="0">
                <a:solidFill>
                  <a:srgbClr val="223C50"/>
                </a:solidFill>
                <a:latin typeface="+mj-lt"/>
              </a:rPr>
              <a:t>What user needs and challenges consistently came up?</a:t>
            </a:r>
          </a:p>
          <a:p>
            <a:pPr lvl="2"/>
            <a:endParaRPr lang="en-US" sz="3000" b="0" i="0" dirty="0">
              <a:solidFill>
                <a:srgbClr val="223C50"/>
              </a:solidFill>
              <a:effectLst/>
              <a:latin typeface="+mj-lt"/>
            </a:endParaRPr>
          </a:p>
          <a:p>
            <a:pPr lvl="1"/>
            <a:r>
              <a:rPr lang="en-US" sz="3000" dirty="0">
                <a:solidFill>
                  <a:srgbClr val="223C50"/>
                </a:solidFill>
                <a:latin typeface="+mj-lt"/>
              </a:rPr>
              <a:t>Formulation of a problem statement essential to outline the issue or challenges on wants to address. The problem statement keeps the user in focus. </a:t>
            </a:r>
          </a:p>
          <a:p>
            <a:pPr lvl="1"/>
            <a:endParaRPr lang="en-US" sz="3000" dirty="0">
              <a:solidFill>
                <a:srgbClr val="223C50"/>
              </a:solidFill>
              <a:latin typeface="+mj-lt"/>
            </a:endParaRPr>
          </a:p>
          <a:p>
            <a:pPr lvl="1"/>
            <a:r>
              <a:rPr lang="en-US" sz="3000" dirty="0">
                <a:solidFill>
                  <a:srgbClr val="223C50"/>
                </a:solidFill>
                <a:latin typeface="+mj-lt"/>
              </a:rPr>
              <a:t>By the end of the define phase, one will have a clear problem statement which guides throughout the design process. This will form the basis for generating potential ideas and potential solutions.</a:t>
            </a:r>
          </a:p>
          <a:p>
            <a:pPr lvl="1">
              <a:lnSpc>
                <a:spcPct val="150000"/>
              </a:lnSpc>
            </a:pPr>
            <a:endParaRPr lang="en-US" sz="3200" dirty="0">
              <a:solidFill>
                <a:srgbClr val="223C50"/>
              </a:solidFill>
              <a:latin typeface="TradeGothic"/>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7" name="object 11">
            <a:extLst>
              <a:ext uri="{FF2B5EF4-FFF2-40B4-BE49-F238E27FC236}">
                <a16:creationId xmlns:a16="http://schemas.microsoft.com/office/drawing/2014/main" id="{A59BC197-924D-D828-A42F-0B7A91CE9B2A}"/>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399291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08522" y="3653938"/>
            <a:ext cx="6475601" cy="2967479"/>
          </a:xfrm>
          <a:prstGeom prst="rect">
            <a:avLst/>
          </a:prstGeom>
        </p:spPr>
        <p:txBody>
          <a:bodyPr vert="horz" wrap="square" lIns="0" tIns="12700" rIns="0" bIns="0" rtlCol="0">
            <a:spAutoFit/>
          </a:bodyPr>
          <a:lstStyle/>
          <a:p>
            <a:pPr marL="12700" algn="ctr">
              <a:lnSpc>
                <a:spcPct val="100000"/>
              </a:lnSpc>
              <a:spcBef>
                <a:spcPts val="100"/>
              </a:spcBef>
            </a:pPr>
            <a:r>
              <a:rPr lang="en-US" sz="4800" spc="95" dirty="0">
                <a:latin typeface="Tahoma"/>
                <a:cs typeface="Tahoma"/>
              </a:rPr>
              <a:t>Individual steps within the design thinking process – Step 3: ideate</a:t>
            </a:r>
            <a:endParaRPr lang="en-US" sz="4800" dirty="0">
              <a:latin typeface="Tahoma"/>
              <a:cs typeface="Tahoma"/>
            </a:endParaRPr>
          </a:p>
        </p:txBody>
      </p:sp>
      <p:sp>
        <p:nvSpPr>
          <p:cNvPr id="3" name="object 3"/>
          <p:cNvSpPr/>
          <p:nvPr/>
        </p:nvSpPr>
        <p:spPr>
          <a:xfrm>
            <a:off x="7961501" y="1311872"/>
            <a:ext cx="9029700" cy="764162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lang="en-US" sz="3200" b="0" i="1" dirty="0">
              <a:effectLst/>
              <a:latin typeface="Open Sans" panose="020B0606030504020204" pitchFamily="34" charset="0"/>
            </a:endParaRPr>
          </a:p>
          <a:p>
            <a:pPr lvl="1"/>
            <a:endParaRPr lang="en-US" sz="3200" i="1" dirty="0">
              <a:latin typeface="Open Sans" panose="020B0606030504020204" pitchFamily="34" charset="0"/>
            </a:endParaRPr>
          </a:p>
          <a:p>
            <a:pPr lvl="1"/>
            <a:endParaRPr lang="en-US" sz="3200" i="1" dirty="0">
              <a:latin typeface="Open Sans" panose="020B0606030504020204" pitchFamily="34" charset="0"/>
            </a:endParaRPr>
          </a:p>
          <a:p>
            <a:pPr lvl="1"/>
            <a:r>
              <a:rPr lang="en-US" sz="2800" b="1" i="1" dirty="0">
                <a:effectLst/>
                <a:latin typeface="+mj-lt"/>
              </a:rPr>
              <a:t>Ideation is the process of forming ideas and concepts. </a:t>
            </a:r>
          </a:p>
          <a:p>
            <a:pPr lvl="1"/>
            <a:endParaRPr lang="en-US" sz="2800" i="1" dirty="0">
              <a:latin typeface="+mj-lt"/>
            </a:endParaRPr>
          </a:p>
          <a:p>
            <a:pPr lvl="1"/>
            <a:r>
              <a:rPr lang="en-US" sz="2800" b="0" i="1" dirty="0">
                <a:effectLst/>
                <a:latin typeface="+mj-lt"/>
              </a:rPr>
              <a:t>In the corporate environment, “Ideation” defines the generation of new ideas and concepts to solve specific problems, either problems that customers or clients are facing (thus creating business concepts for new products and services that your organization can provide them with), or problems that an organization is experiencing (thus resulting into improvements in the internal structure or processes).</a:t>
            </a:r>
            <a:endParaRPr lang="de-AT" sz="2800" dirty="0">
              <a:latin typeface="+mj-lt"/>
            </a:endParaRPr>
          </a:p>
          <a:p>
            <a:pPr lvl="1"/>
            <a:endParaRPr lang="en-US" sz="3200" b="0" i="0" dirty="0">
              <a:solidFill>
                <a:srgbClr val="272727"/>
              </a:solidFill>
              <a:effectLst/>
              <a:latin typeface="Adelle W01 Regular"/>
            </a:endParaRP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object 11">
            <a:extLst>
              <a:ext uri="{FF2B5EF4-FFF2-40B4-BE49-F238E27FC236}">
                <a16:creationId xmlns:a16="http://schemas.microsoft.com/office/drawing/2014/main" id="{8CA7D43D-261D-20E9-A29E-6169DBE7EDE6}"/>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121353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59013" y="1314382"/>
            <a:ext cx="11769974" cy="1674817"/>
          </a:xfrm>
          <a:prstGeom prst="rect">
            <a:avLst/>
          </a:prstGeom>
        </p:spPr>
        <p:txBody>
          <a:bodyPr vert="horz" wrap="square" lIns="0" tIns="12700" rIns="0" bIns="0" rtlCol="0">
            <a:spAutoFit/>
          </a:bodyPr>
          <a:lstStyle/>
          <a:p>
            <a:pPr marL="12700">
              <a:lnSpc>
                <a:spcPct val="100000"/>
              </a:lnSpc>
              <a:spcBef>
                <a:spcPts val="100"/>
              </a:spcBef>
            </a:pPr>
            <a:r>
              <a:rPr lang="en-US" sz="5400" spc="95" dirty="0">
                <a:latin typeface="Tahoma"/>
                <a:cs typeface="Tahoma"/>
              </a:rPr>
              <a:t>Individual steps within the design thinking process – Step 3: ideate</a:t>
            </a:r>
            <a:endParaRPr sz="5400" dirty="0">
              <a:latin typeface="Tahoma"/>
              <a:cs typeface="Tahoma"/>
            </a:endParaRPr>
          </a:p>
        </p:txBody>
      </p:sp>
      <p:sp>
        <p:nvSpPr>
          <p:cNvPr id="3" name="object 3"/>
          <p:cNvSpPr/>
          <p:nvPr/>
        </p:nvSpPr>
        <p:spPr>
          <a:xfrm>
            <a:off x="1282848" y="3619500"/>
            <a:ext cx="15651957" cy="5486400"/>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US" sz="2800" b="1" dirty="0">
                <a:solidFill>
                  <a:srgbClr val="223C50"/>
                </a:solidFill>
                <a:latin typeface="+mj-lt"/>
              </a:rPr>
              <a:t>This step consists of ideation = generation of ideas = generation </a:t>
            </a:r>
            <a:r>
              <a:rPr lang="en-US" sz="2800" b="1">
                <a:solidFill>
                  <a:srgbClr val="223C50"/>
                </a:solidFill>
                <a:latin typeface="+mj-lt"/>
              </a:rPr>
              <a:t>of innovation</a:t>
            </a:r>
            <a:endParaRPr lang="en-US" sz="2800" b="1" dirty="0">
              <a:solidFill>
                <a:srgbClr val="223C50"/>
              </a:solidFill>
              <a:latin typeface="+mj-lt"/>
            </a:endParaRPr>
          </a:p>
          <a:p>
            <a:pPr lvl="1"/>
            <a:r>
              <a:rPr lang="en-US" sz="2800" dirty="0">
                <a:solidFill>
                  <a:srgbClr val="223C50"/>
                </a:solidFill>
                <a:latin typeface="+mj-lt"/>
              </a:rPr>
              <a:t>Target users and their needs in terms of products/services are already known and one aims to produce a solution for a problem statement.</a:t>
            </a:r>
          </a:p>
          <a:p>
            <a:pPr lvl="1"/>
            <a:endParaRPr lang="en-US" sz="2800" i="0" dirty="0">
              <a:solidFill>
                <a:srgbClr val="223C50"/>
              </a:solidFill>
              <a:effectLst/>
              <a:latin typeface="+mj-lt"/>
            </a:endParaRPr>
          </a:p>
          <a:p>
            <a:pPr lvl="1" algn="ctr"/>
            <a:r>
              <a:rPr lang="en-US" sz="2800" i="1" dirty="0">
                <a:solidFill>
                  <a:srgbClr val="223C50"/>
                </a:solidFill>
                <a:latin typeface="+mj-lt"/>
              </a:rPr>
              <a:t>Now it is time to come up with possible solutions.</a:t>
            </a:r>
          </a:p>
          <a:p>
            <a:pPr lvl="1"/>
            <a:endParaRPr lang="en-US" sz="2800" dirty="0">
              <a:solidFill>
                <a:srgbClr val="223C50"/>
              </a:solidFill>
              <a:effectLst/>
              <a:latin typeface="+mj-lt"/>
            </a:endParaRPr>
          </a:p>
          <a:p>
            <a:pPr lvl="1"/>
            <a:r>
              <a:rPr lang="en-US" sz="2800" dirty="0">
                <a:solidFill>
                  <a:srgbClr val="223C50"/>
                </a:solidFill>
                <a:latin typeface="+mj-lt"/>
              </a:rPr>
              <a:t>The ideation phase is a judgement-free zone where the group is encouraged to venture away from the norm, to explore new angles, and to think outside the box. Ideation sessions are held to generate as many ideas as possible – regardless of whether or not they are feasible. or maximum creativity, ideation sessions are often held in unusual locations.</a:t>
            </a:r>
          </a:p>
          <a:p>
            <a:pPr lvl="1"/>
            <a:r>
              <a:rPr lang="en-US" sz="2800" dirty="0">
                <a:solidFill>
                  <a:srgbClr val="223C50"/>
                </a:solidFill>
                <a:latin typeface="+mj-lt"/>
              </a:rPr>
              <a:t>Referring back to the problem statement is essential to focus. As you prepare to move on to the next phase, you’ll narrow it down to a few ideas which you’ll later turn into prototypes to be tested on real users.</a:t>
            </a:r>
          </a:p>
          <a:p>
            <a:pPr lvl="1"/>
            <a:endParaRPr lang="en-US" sz="3000" dirty="0">
              <a:solidFill>
                <a:srgbClr val="223C50"/>
              </a:solidFill>
              <a:effectLst/>
              <a:latin typeface="+mj-lt"/>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66BB0093-F4D0-7048-385F-48549F4F1F14}"/>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3560491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59013" y="1314382"/>
            <a:ext cx="11769974" cy="1674817"/>
          </a:xfrm>
          <a:prstGeom prst="rect">
            <a:avLst/>
          </a:prstGeom>
        </p:spPr>
        <p:txBody>
          <a:bodyPr vert="horz" wrap="square" lIns="0" tIns="12700" rIns="0" bIns="0" rtlCol="0">
            <a:spAutoFit/>
          </a:bodyPr>
          <a:lstStyle/>
          <a:p>
            <a:pPr marL="12700">
              <a:lnSpc>
                <a:spcPct val="100000"/>
              </a:lnSpc>
              <a:spcBef>
                <a:spcPts val="100"/>
              </a:spcBef>
            </a:pPr>
            <a:r>
              <a:rPr lang="en-US" sz="5400" spc="95" dirty="0">
                <a:latin typeface="Tahoma"/>
                <a:cs typeface="Tahoma"/>
              </a:rPr>
              <a:t>Individual steps within the design thinking process – Step 3: ideate</a:t>
            </a:r>
            <a:endParaRPr sz="5400" dirty="0">
              <a:latin typeface="Tahoma"/>
              <a:cs typeface="Tahoma"/>
            </a:endParaRPr>
          </a:p>
        </p:txBody>
      </p:sp>
      <p:sp>
        <p:nvSpPr>
          <p:cNvPr id="3" name="object 3"/>
          <p:cNvSpPr/>
          <p:nvPr/>
        </p:nvSpPr>
        <p:spPr>
          <a:xfrm>
            <a:off x="1282849" y="3619500"/>
            <a:ext cx="11975952" cy="5486400"/>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US" sz="2800" b="1" dirty="0">
                <a:solidFill>
                  <a:srgbClr val="223C50"/>
                </a:solidFill>
                <a:latin typeface="+mj-lt"/>
              </a:rPr>
              <a:t>Ideation techniques to be supportive</a:t>
            </a:r>
          </a:p>
          <a:p>
            <a:pPr lvl="1"/>
            <a:endParaRPr lang="en-US" sz="1600" b="1" dirty="0">
              <a:solidFill>
                <a:srgbClr val="223C50"/>
              </a:solidFill>
              <a:latin typeface="+mj-lt"/>
            </a:endParaRPr>
          </a:p>
          <a:p>
            <a:pPr marL="742950" lvl="1" indent="-285750">
              <a:buFont typeface="Arial" panose="020B0604020202020204" pitchFamily="34" charset="0"/>
              <a:buChar char="•"/>
            </a:pPr>
            <a:r>
              <a:rPr lang="de-DE" sz="2800" dirty="0"/>
              <a:t>Brainstorming – an all time classic – check out </a:t>
            </a:r>
            <a:r>
              <a:rPr lang="de-DE" sz="2800" dirty="0" err="1"/>
              <a:t>the</a:t>
            </a:r>
            <a:r>
              <a:rPr lang="de-DE" sz="2800" dirty="0"/>
              <a:t> </a:t>
            </a:r>
            <a:r>
              <a:rPr lang="de-DE" sz="2800" dirty="0" err="1"/>
              <a:t>webtool</a:t>
            </a:r>
            <a:r>
              <a:rPr lang="de-DE" sz="2800" dirty="0"/>
              <a:t> www.demo.flinga.fi</a:t>
            </a:r>
          </a:p>
          <a:p>
            <a:pPr marL="742950" lvl="1" indent="-285750">
              <a:buFont typeface="Arial" panose="020B0604020202020204" pitchFamily="34" charset="0"/>
              <a:buChar char="•"/>
            </a:pPr>
            <a:r>
              <a:rPr lang="de-DE" sz="2800" dirty="0" err="1"/>
              <a:t>Worst</a:t>
            </a:r>
            <a:r>
              <a:rPr lang="de-DE" sz="2800" dirty="0"/>
              <a:t> </a:t>
            </a:r>
            <a:r>
              <a:rPr lang="de-DE" sz="2800" dirty="0" err="1"/>
              <a:t>ideas</a:t>
            </a:r>
            <a:r>
              <a:rPr lang="de-DE" sz="2800" dirty="0"/>
              <a:t> – </a:t>
            </a:r>
            <a:r>
              <a:rPr lang="de-DE" sz="2800" dirty="0" err="1"/>
              <a:t>come</a:t>
            </a:r>
            <a:r>
              <a:rPr lang="de-DE" sz="2800" dirty="0"/>
              <a:t> </a:t>
            </a:r>
            <a:r>
              <a:rPr lang="de-DE" sz="2800" dirty="0" err="1"/>
              <a:t>up</a:t>
            </a:r>
            <a:r>
              <a:rPr lang="de-DE" sz="2800" dirty="0"/>
              <a:t> </a:t>
            </a:r>
            <a:r>
              <a:rPr lang="de-DE" sz="2800" dirty="0" err="1"/>
              <a:t>with</a:t>
            </a:r>
            <a:r>
              <a:rPr lang="de-DE" sz="2800" dirty="0"/>
              <a:t> </a:t>
            </a:r>
            <a:r>
              <a:rPr lang="de-DE" sz="2800" dirty="0" err="1"/>
              <a:t>the</a:t>
            </a:r>
            <a:r>
              <a:rPr lang="de-DE" sz="2800" dirty="0"/>
              <a:t> </a:t>
            </a:r>
            <a:r>
              <a:rPr lang="de-DE" sz="2800" dirty="0" err="1"/>
              <a:t>worst</a:t>
            </a:r>
            <a:r>
              <a:rPr lang="de-DE" sz="2800" dirty="0"/>
              <a:t> </a:t>
            </a:r>
            <a:r>
              <a:rPr lang="de-DE" sz="2800" dirty="0" err="1"/>
              <a:t>ideas</a:t>
            </a:r>
            <a:r>
              <a:rPr lang="de-DE" sz="2800" dirty="0"/>
              <a:t> – to also </a:t>
            </a:r>
            <a:r>
              <a:rPr lang="de-DE" sz="2800" dirty="0" err="1"/>
              <a:t>include</a:t>
            </a:r>
            <a:r>
              <a:rPr lang="de-DE" sz="2800" dirty="0"/>
              <a:t> </a:t>
            </a:r>
            <a:r>
              <a:rPr lang="de-DE" sz="2800" dirty="0" err="1"/>
              <a:t>those</a:t>
            </a:r>
            <a:r>
              <a:rPr lang="de-DE" sz="2800" dirty="0"/>
              <a:t> </a:t>
            </a:r>
            <a:r>
              <a:rPr lang="de-DE" sz="2800" dirty="0" err="1"/>
              <a:t>who</a:t>
            </a:r>
            <a:r>
              <a:rPr lang="de-DE" sz="2800" dirty="0"/>
              <a:t> </a:t>
            </a:r>
            <a:r>
              <a:rPr lang="de-DE" sz="2800" dirty="0" err="1"/>
              <a:t>feel</a:t>
            </a:r>
            <a:r>
              <a:rPr lang="de-DE" sz="2800" dirty="0"/>
              <a:t> </a:t>
            </a:r>
            <a:r>
              <a:rPr lang="de-DE" sz="2800" dirty="0" err="1"/>
              <a:t>insecure</a:t>
            </a:r>
            <a:endParaRPr lang="de-DE" sz="2800" dirty="0"/>
          </a:p>
          <a:p>
            <a:pPr marL="742950" lvl="1" indent="-285750">
              <a:buFont typeface="Arial" panose="020B0604020202020204" pitchFamily="34" charset="0"/>
              <a:buChar char="•"/>
            </a:pPr>
            <a:r>
              <a:rPr lang="de-DE" sz="2800" dirty="0" err="1"/>
              <a:t>Storyboarding</a:t>
            </a:r>
            <a:r>
              <a:rPr lang="de-DE" sz="2800" dirty="0"/>
              <a:t> – </a:t>
            </a:r>
            <a:r>
              <a:rPr lang="de-DE" sz="2800" dirty="0" err="1"/>
              <a:t>helpful</a:t>
            </a:r>
            <a:r>
              <a:rPr lang="de-DE" sz="2800" dirty="0"/>
              <a:t> to </a:t>
            </a:r>
            <a:r>
              <a:rPr lang="de-DE" sz="2800" dirty="0" err="1"/>
              <a:t>designing</a:t>
            </a:r>
            <a:r>
              <a:rPr lang="de-DE" sz="2800" dirty="0"/>
              <a:t> and </a:t>
            </a:r>
            <a:r>
              <a:rPr lang="de-DE" sz="2800" dirty="0" err="1"/>
              <a:t>improving</a:t>
            </a:r>
            <a:r>
              <a:rPr lang="de-DE" sz="2800" dirty="0"/>
              <a:t> </a:t>
            </a:r>
            <a:r>
              <a:rPr lang="de-DE" sz="2800" dirty="0" err="1"/>
              <a:t>processes</a:t>
            </a:r>
            <a:r>
              <a:rPr lang="de-DE" sz="2800" dirty="0"/>
              <a:t> – </a:t>
            </a:r>
            <a:r>
              <a:rPr lang="de-DE" sz="2800" dirty="0" err="1"/>
              <a:t>creation</a:t>
            </a:r>
            <a:r>
              <a:rPr lang="de-DE" sz="2800" dirty="0"/>
              <a:t> </a:t>
            </a:r>
            <a:r>
              <a:rPr lang="de-DE" sz="2800" dirty="0" err="1"/>
              <a:t>of</a:t>
            </a:r>
            <a:r>
              <a:rPr lang="de-DE" sz="2800" dirty="0"/>
              <a:t> </a:t>
            </a:r>
            <a:r>
              <a:rPr lang="de-DE" sz="2800" dirty="0" err="1"/>
              <a:t>visual</a:t>
            </a:r>
            <a:r>
              <a:rPr lang="de-DE" sz="2800" dirty="0"/>
              <a:t> </a:t>
            </a:r>
            <a:r>
              <a:rPr lang="de-DE" sz="2800" dirty="0" err="1"/>
              <a:t>stories</a:t>
            </a:r>
            <a:endParaRPr lang="de-DE" sz="2800" dirty="0"/>
          </a:p>
          <a:p>
            <a:pPr marL="742950" lvl="1" indent="-285750">
              <a:buFont typeface="Arial" panose="020B0604020202020204" pitchFamily="34" charset="0"/>
              <a:buChar char="•"/>
            </a:pPr>
            <a:r>
              <a:rPr lang="de-DE" sz="2800" dirty="0" err="1"/>
              <a:t>Mind</a:t>
            </a:r>
            <a:r>
              <a:rPr lang="de-DE" sz="2800" dirty="0"/>
              <a:t> </a:t>
            </a:r>
            <a:r>
              <a:rPr lang="de-DE" sz="2800" dirty="0" err="1"/>
              <a:t>mapping</a:t>
            </a:r>
            <a:r>
              <a:rPr lang="de-DE" sz="2800" dirty="0"/>
              <a:t> – </a:t>
            </a:r>
            <a:r>
              <a:rPr lang="de-DE" sz="2800" dirty="0" err="1"/>
              <a:t>relationships</a:t>
            </a:r>
            <a:r>
              <a:rPr lang="de-DE" sz="2800" dirty="0"/>
              <a:t> </a:t>
            </a:r>
            <a:r>
              <a:rPr lang="de-DE" sz="2800" dirty="0" err="1"/>
              <a:t>between</a:t>
            </a:r>
            <a:r>
              <a:rPr lang="de-DE" sz="2800" dirty="0"/>
              <a:t> </a:t>
            </a:r>
            <a:r>
              <a:rPr lang="de-DE" sz="2800" dirty="0" err="1"/>
              <a:t>the</a:t>
            </a:r>
            <a:r>
              <a:rPr lang="de-DE" sz="2800" dirty="0"/>
              <a:t> </a:t>
            </a:r>
            <a:r>
              <a:rPr lang="de-DE" sz="2800" dirty="0" err="1"/>
              <a:t>problem</a:t>
            </a:r>
            <a:r>
              <a:rPr lang="de-DE" sz="2800" dirty="0"/>
              <a:t> – padlet.com </a:t>
            </a:r>
            <a:r>
              <a:rPr lang="de-DE" sz="2800" dirty="0" err="1"/>
              <a:t>or</a:t>
            </a:r>
            <a:r>
              <a:rPr lang="de-DE" sz="2800" dirty="0"/>
              <a:t> miro.com </a:t>
            </a:r>
          </a:p>
          <a:p>
            <a:pPr marL="742950" lvl="1" indent="-285750">
              <a:buFont typeface="Arial" panose="020B0604020202020204" pitchFamily="34" charset="0"/>
              <a:buChar char="•"/>
            </a:pPr>
            <a:r>
              <a:rPr lang="de-DE" sz="2800" dirty="0"/>
              <a:t>SCAMPER – 7 </a:t>
            </a:r>
            <a:r>
              <a:rPr lang="de-DE" sz="2800" dirty="0" err="1"/>
              <a:t>ways</a:t>
            </a:r>
            <a:r>
              <a:rPr lang="de-DE" sz="2800" dirty="0"/>
              <a:t> to </a:t>
            </a:r>
            <a:r>
              <a:rPr lang="de-DE" sz="2800" dirty="0" err="1"/>
              <a:t>look</a:t>
            </a:r>
            <a:r>
              <a:rPr lang="de-DE" sz="2800" dirty="0"/>
              <a:t> at a </a:t>
            </a:r>
            <a:r>
              <a:rPr lang="de-DE" sz="2800" dirty="0" err="1"/>
              <a:t>problem</a:t>
            </a:r>
            <a:r>
              <a:rPr lang="de-DE" sz="2800" dirty="0"/>
              <a:t> – </a:t>
            </a:r>
            <a:r>
              <a:rPr lang="de-DE" sz="2800" dirty="0" err="1"/>
              <a:t>subsitute</a:t>
            </a:r>
            <a:r>
              <a:rPr lang="de-DE" sz="2800" dirty="0"/>
              <a:t>/</a:t>
            </a:r>
            <a:r>
              <a:rPr lang="de-DE" sz="2800" dirty="0" err="1"/>
              <a:t>combine</a:t>
            </a:r>
            <a:r>
              <a:rPr lang="de-DE" sz="2800" dirty="0"/>
              <a:t>/</a:t>
            </a:r>
            <a:r>
              <a:rPr lang="de-DE" sz="2800" dirty="0" err="1"/>
              <a:t>adapt</a:t>
            </a:r>
            <a:r>
              <a:rPr lang="de-DE" sz="2800" dirty="0"/>
              <a:t>/</a:t>
            </a:r>
            <a:r>
              <a:rPr lang="de-DE" sz="2800" dirty="0" err="1"/>
              <a:t>modify</a:t>
            </a:r>
            <a:r>
              <a:rPr lang="de-DE" sz="2800" dirty="0"/>
              <a:t>/</a:t>
            </a:r>
            <a:r>
              <a:rPr lang="de-DE" sz="2800" dirty="0" err="1"/>
              <a:t>put</a:t>
            </a:r>
            <a:r>
              <a:rPr lang="de-DE" sz="2800" dirty="0"/>
              <a:t> to </a:t>
            </a:r>
            <a:r>
              <a:rPr lang="de-DE" sz="2800" dirty="0" err="1"/>
              <a:t>another</a:t>
            </a:r>
            <a:r>
              <a:rPr lang="de-DE" sz="2800" dirty="0"/>
              <a:t> </a:t>
            </a:r>
            <a:r>
              <a:rPr lang="de-DE" sz="2800" dirty="0" err="1"/>
              <a:t>use</a:t>
            </a:r>
            <a:r>
              <a:rPr lang="de-DE" sz="2800" dirty="0"/>
              <a:t>/</a:t>
            </a:r>
            <a:r>
              <a:rPr lang="de-DE" sz="2800" dirty="0" err="1"/>
              <a:t>eliminate</a:t>
            </a:r>
            <a:r>
              <a:rPr lang="de-DE" sz="2800" dirty="0"/>
              <a:t>/reverse – </a:t>
            </a:r>
            <a:r>
              <a:rPr lang="de-DE" sz="2800" dirty="0" err="1"/>
              <a:t>products</a:t>
            </a:r>
            <a:r>
              <a:rPr lang="de-DE" sz="2800" dirty="0"/>
              <a:t> and </a:t>
            </a:r>
            <a:r>
              <a:rPr lang="de-DE" sz="2800" dirty="0" err="1"/>
              <a:t>services</a:t>
            </a:r>
            <a:endParaRPr lang="de-AT" sz="2800" dirty="0"/>
          </a:p>
          <a:p>
            <a:pPr lvl="1"/>
            <a:endParaRPr lang="en-US" sz="2800" dirty="0">
              <a:solidFill>
                <a:srgbClr val="223C50"/>
              </a:solidFill>
              <a:latin typeface="+mj-lt"/>
            </a:endParaRPr>
          </a:p>
          <a:p>
            <a:pPr lvl="1"/>
            <a:endParaRPr lang="en-US" sz="3000" dirty="0">
              <a:solidFill>
                <a:srgbClr val="223C50"/>
              </a:solidFill>
              <a:effectLst/>
              <a:latin typeface="+mj-lt"/>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pic>
        <p:nvPicPr>
          <p:cNvPr id="15" name="Picture 2" descr="Quellbild anzeigen">
            <a:extLst>
              <a:ext uri="{FF2B5EF4-FFF2-40B4-BE49-F238E27FC236}">
                <a16:creationId xmlns:a16="http://schemas.microsoft.com/office/drawing/2014/main" id="{104C833C-6E0A-4C0F-B8C1-0A21AFDAB8D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411200" y="4481328"/>
            <a:ext cx="3770065" cy="1881372"/>
          </a:xfrm>
          <a:prstGeom prst="rect">
            <a:avLst/>
          </a:prstGeom>
          <a:noFill/>
          <a:extLst>
            <a:ext uri="{909E8E84-426E-40DD-AFC4-6F175D3DCCD1}">
              <a14:hiddenFill xmlns:a14="http://schemas.microsoft.com/office/drawing/2010/main">
                <a:solidFill>
                  <a:srgbClr val="FFFFFF"/>
                </a:solidFill>
              </a14:hiddenFill>
            </a:ext>
          </a:extLst>
        </p:spPr>
      </p:pic>
      <p:sp>
        <p:nvSpPr>
          <p:cNvPr id="18" name="object 11">
            <a:extLst>
              <a:ext uri="{FF2B5EF4-FFF2-40B4-BE49-F238E27FC236}">
                <a16:creationId xmlns:a16="http://schemas.microsoft.com/office/drawing/2014/main" id="{85D3CDAA-86D4-8497-FFAC-53860924BE81}"/>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144219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59013" y="1314382"/>
            <a:ext cx="11769974" cy="1674817"/>
          </a:xfrm>
          <a:prstGeom prst="rect">
            <a:avLst/>
          </a:prstGeom>
        </p:spPr>
        <p:txBody>
          <a:bodyPr vert="horz" wrap="square" lIns="0" tIns="12700" rIns="0" bIns="0" rtlCol="0">
            <a:spAutoFit/>
          </a:bodyPr>
          <a:lstStyle/>
          <a:p>
            <a:pPr marL="12700">
              <a:lnSpc>
                <a:spcPct val="100000"/>
              </a:lnSpc>
              <a:spcBef>
                <a:spcPts val="100"/>
              </a:spcBef>
            </a:pPr>
            <a:r>
              <a:rPr lang="en-US" sz="5400" spc="95" dirty="0">
                <a:latin typeface="Tahoma"/>
                <a:cs typeface="Tahoma"/>
              </a:rPr>
              <a:t>Exercise on elaborating a business idea – Step 3: ideate</a:t>
            </a:r>
            <a:endParaRPr sz="5400" dirty="0">
              <a:latin typeface="Tahoma"/>
              <a:cs typeface="Tahoma"/>
            </a:endParaRPr>
          </a:p>
        </p:txBody>
      </p:sp>
      <p:sp>
        <p:nvSpPr>
          <p:cNvPr id="3" name="object 3"/>
          <p:cNvSpPr/>
          <p:nvPr/>
        </p:nvSpPr>
        <p:spPr>
          <a:xfrm>
            <a:off x="1282848" y="3619500"/>
            <a:ext cx="15651957" cy="5486400"/>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US" sz="2800" dirty="0">
                <a:solidFill>
                  <a:srgbClr val="223C50"/>
                </a:solidFill>
                <a:latin typeface="+mj-lt"/>
              </a:rPr>
              <a:t>This exercise can be done </a:t>
            </a:r>
            <a:r>
              <a:rPr lang="en-US" sz="2800" b="1" dirty="0">
                <a:solidFill>
                  <a:srgbClr val="223C50"/>
                </a:solidFill>
                <a:latin typeface="+mj-lt"/>
              </a:rPr>
              <a:t>individually</a:t>
            </a:r>
            <a:r>
              <a:rPr lang="en-US" sz="2800" dirty="0">
                <a:solidFill>
                  <a:srgbClr val="223C50"/>
                </a:solidFill>
                <a:latin typeface="+mj-lt"/>
              </a:rPr>
              <a:t> by those students who really want to work on their own business idea but also </a:t>
            </a:r>
            <a:r>
              <a:rPr lang="en-US" sz="2800" b="1" dirty="0">
                <a:solidFill>
                  <a:srgbClr val="223C50"/>
                </a:solidFill>
                <a:latin typeface="+mj-lt"/>
              </a:rPr>
              <a:t>groups of max. 5 people </a:t>
            </a:r>
            <a:r>
              <a:rPr lang="en-US" sz="2800" dirty="0">
                <a:solidFill>
                  <a:srgbClr val="223C50"/>
                </a:solidFill>
                <a:latin typeface="+mj-lt"/>
              </a:rPr>
              <a:t>can be formed.</a:t>
            </a:r>
          </a:p>
          <a:p>
            <a:pPr lvl="1"/>
            <a:endParaRPr lang="en-US" sz="2800" dirty="0">
              <a:solidFill>
                <a:srgbClr val="223C50"/>
              </a:solidFill>
              <a:latin typeface="+mj-lt"/>
            </a:endParaRPr>
          </a:p>
          <a:p>
            <a:pPr lvl="1"/>
            <a:r>
              <a:rPr lang="en-US" sz="2800" dirty="0">
                <a:solidFill>
                  <a:srgbClr val="223C50"/>
                </a:solidFill>
                <a:latin typeface="+mj-lt"/>
              </a:rPr>
              <a:t>Based on what you have learnt on the design thinking process and the ideation step, please come up with at least one (1) business idea to be implemented into practice following previously discussed methods.</a:t>
            </a:r>
          </a:p>
          <a:p>
            <a:pPr lvl="1"/>
            <a:r>
              <a:rPr lang="en-US" sz="2800" dirty="0">
                <a:solidFill>
                  <a:srgbClr val="223C50"/>
                </a:solidFill>
                <a:latin typeface="+mj-lt"/>
              </a:rPr>
              <a:t>Time for the task: </a:t>
            </a:r>
            <a:r>
              <a:rPr lang="en-US" sz="2800" b="1" dirty="0">
                <a:solidFill>
                  <a:srgbClr val="223C50"/>
                </a:solidFill>
                <a:latin typeface="+mj-lt"/>
              </a:rPr>
              <a:t>45 minutes for the development</a:t>
            </a:r>
          </a:p>
          <a:p>
            <a:pPr lvl="1"/>
            <a:endParaRPr lang="en-US" sz="2800" dirty="0">
              <a:solidFill>
                <a:srgbClr val="223C50"/>
              </a:solidFill>
              <a:latin typeface="+mj-lt"/>
            </a:endParaRPr>
          </a:p>
          <a:p>
            <a:pPr lvl="1"/>
            <a:r>
              <a:rPr lang="en-US" sz="2800" dirty="0">
                <a:solidFill>
                  <a:srgbClr val="223C50"/>
                </a:solidFill>
                <a:latin typeface="+mj-lt"/>
              </a:rPr>
              <a:t>Short </a:t>
            </a:r>
            <a:r>
              <a:rPr lang="en-US" sz="2800" b="1" dirty="0">
                <a:solidFill>
                  <a:srgbClr val="223C50"/>
                </a:solidFill>
                <a:latin typeface="+mj-lt"/>
              </a:rPr>
              <a:t>presentation</a:t>
            </a:r>
            <a:r>
              <a:rPr lang="en-US" sz="2800" dirty="0">
                <a:solidFill>
                  <a:srgbClr val="223C50"/>
                </a:solidFill>
                <a:latin typeface="+mj-lt"/>
              </a:rPr>
              <a:t> of each idea to the group (max. 3 minutes per group – pitch) incl. discussion with other students &amp; trainer.</a:t>
            </a:r>
          </a:p>
          <a:p>
            <a:pPr lvl="1"/>
            <a:endParaRPr lang="en-US" sz="2800" dirty="0">
              <a:solidFill>
                <a:srgbClr val="223C50"/>
              </a:solidFill>
              <a:latin typeface="+mj-lt"/>
            </a:endParaRPr>
          </a:p>
          <a:p>
            <a:pPr lvl="1"/>
            <a:r>
              <a:rPr lang="en-US" sz="2800" dirty="0">
                <a:solidFill>
                  <a:srgbClr val="223C50"/>
                </a:solidFill>
                <a:latin typeface="+mj-lt"/>
              </a:rPr>
              <a:t>Afterwards – fine-tuning of developed ideas</a:t>
            </a:r>
          </a:p>
          <a:p>
            <a:pPr lvl="1"/>
            <a:endParaRPr lang="en-US" sz="3000" dirty="0">
              <a:solidFill>
                <a:srgbClr val="223C50"/>
              </a:solidFill>
              <a:effectLst/>
              <a:latin typeface="+mj-lt"/>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6" name="object 11">
            <a:extLst>
              <a:ext uri="{FF2B5EF4-FFF2-40B4-BE49-F238E27FC236}">
                <a16:creationId xmlns:a16="http://schemas.microsoft.com/office/drawing/2014/main" id="{FE932D76-B719-46E5-9DFF-A6B3BBEDF7BA}"/>
              </a:ext>
            </a:extLst>
          </p:cNvPr>
          <p:cNvSpPr txBox="1">
            <a:spLocks noGrp="1"/>
          </p:cNvSpPr>
          <p:nvPr>
            <p:ph type="ctrTitle"/>
          </p:nvPr>
        </p:nvSpPr>
        <p:spPr>
          <a:xfrm>
            <a:off x="3179117" y="282477"/>
            <a:ext cx="11929766" cy="443711"/>
          </a:xfrm>
          <a:prstGeom prst="rect">
            <a:avLst/>
          </a:prstGeom>
        </p:spPr>
        <p:txBody>
          <a:bodyPr vert="horz" wrap="square" lIns="0" tIns="12700" rIns="0" bIns="0" rtlCol="0">
            <a:spAutoFit/>
          </a:body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2069983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59013" y="1314382"/>
            <a:ext cx="11769974" cy="1674817"/>
          </a:xfrm>
          <a:prstGeom prst="rect">
            <a:avLst/>
          </a:prstGeom>
        </p:spPr>
        <p:txBody>
          <a:bodyPr vert="horz" wrap="square" lIns="0" tIns="12700" rIns="0" bIns="0" rtlCol="0">
            <a:spAutoFit/>
          </a:bodyPr>
          <a:lstStyle/>
          <a:p>
            <a:pPr marL="12700">
              <a:lnSpc>
                <a:spcPct val="100000"/>
              </a:lnSpc>
              <a:spcBef>
                <a:spcPts val="100"/>
              </a:spcBef>
            </a:pPr>
            <a:r>
              <a:rPr lang="en-US" sz="5400" spc="95" dirty="0">
                <a:latin typeface="Tahoma"/>
                <a:cs typeface="Tahoma"/>
              </a:rPr>
              <a:t>Individual steps within the design thinking process – Step 4: prototype</a:t>
            </a:r>
            <a:endParaRPr sz="5400" dirty="0">
              <a:latin typeface="Tahoma"/>
              <a:cs typeface="Tahoma"/>
            </a:endParaRPr>
          </a:p>
        </p:txBody>
      </p:sp>
      <p:sp>
        <p:nvSpPr>
          <p:cNvPr id="3" name="object 3"/>
          <p:cNvSpPr/>
          <p:nvPr/>
        </p:nvSpPr>
        <p:spPr>
          <a:xfrm>
            <a:off x="1282848" y="3619500"/>
            <a:ext cx="15651957" cy="5486400"/>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US" sz="3000" b="1" i="0" dirty="0">
                <a:solidFill>
                  <a:srgbClr val="223C50"/>
                </a:solidFill>
                <a:effectLst/>
                <a:latin typeface="+mj-lt"/>
              </a:rPr>
              <a:t>Take the ideas defined in step 3 into prototypes.</a:t>
            </a:r>
          </a:p>
          <a:p>
            <a:pPr lvl="1"/>
            <a:r>
              <a:rPr lang="en-US" sz="3000" dirty="0">
                <a:solidFill>
                  <a:srgbClr val="223C50"/>
                </a:solidFill>
                <a:latin typeface="+mj-lt"/>
              </a:rPr>
              <a:t>Gathering all findings from the previous phase and piece them together:</a:t>
            </a:r>
          </a:p>
          <a:p>
            <a:pPr marL="1371600" lvl="2" indent="-457200">
              <a:buFont typeface="Arial" panose="020B0604020202020204" pitchFamily="34" charset="0"/>
              <a:buChar char="•"/>
            </a:pPr>
            <a:r>
              <a:rPr lang="en-US" sz="3000" dirty="0">
                <a:solidFill>
                  <a:srgbClr val="223C50"/>
                </a:solidFill>
                <a:latin typeface="+mj-lt"/>
              </a:rPr>
              <a:t>What common themes and patterns did you observe? </a:t>
            </a:r>
          </a:p>
          <a:p>
            <a:pPr marL="1371600" lvl="2" indent="-457200">
              <a:buFont typeface="Arial" panose="020B0604020202020204" pitchFamily="34" charset="0"/>
              <a:buChar char="•"/>
            </a:pPr>
            <a:r>
              <a:rPr lang="en-US" sz="3000" dirty="0">
                <a:solidFill>
                  <a:srgbClr val="223C50"/>
                </a:solidFill>
                <a:latin typeface="+mj-lt"/>
              </a:rPr>
              <a:t>What user needs and challenges consistently came up?</a:t>
            </a:r>
          </a:p>
          <a:p>
            <a:pPr lvl="2"/>
            <a:endParaRPr lang="en-US" sz="3000" b="0" i="0" dirty="0">
              <a:solidFill>
                <a:srgbClr val="223C50"/>
              </a:solidFill>
              <a:effectLst/>
              <a:latin typeface="+mj-lt"/>
            </a:endParaRPr>
          </a:p>
          <a:p>
            <a:pPr lvl="1"/>
            <a:r>
              <a:rPr lang="en-US" sz="3000" dirty="0">
                <a:solidFill>
                  <a:srgbClr val="223C50"/>
                </a:solidFill>
                <a:latin typeface="+mj-lt"/>
              </a:rPr>
              <a:t>A prototype is essentially a scaled-down version of a product or feature - be it a simple paper model or a more interactive digital representation.</a:t>
            </a:r>
          </a:p>
          <a:p>
            <a:pPr lvl="1"/>
            <a:endParaRPr lang="en-US" sz="3000" dirty="0">
              <a:solidFill>
                <a:srgbClr val="223C50"/>
              </a:solidFill>
              <a:latin typeface="+mj-lt"/>
            </a:endParaRPr>
          </a:p>
          <a:p>
            <a:pPr lvl="1"/>
            <a:r>
              <a:rPr lang="en-US" sz="3000" dirty="0">
                <a:solidFill>
                  <a:srgbClr val="223C50"/>
                </a:solidFill>
                <a:latin typeface="+mj-lt"/>
              </a:rPr>
              <a:t>The aim of the prototyping stage is to turn an ideas into something tangible which can be tested on real users. This is crucial in maintaining a user-centric approach, allowing to gather feedback before one goes ahead and develops the whole product. This ensures that the final design actually solves the user’s problem!</a:t>
            </a:r>
            <a:endParaRPr lang="en-US" sz="3200" dirty="0">
              <a:solidFill>
                <a:srgbClr val="223C50"/>
              </a:solidFill>
              <a:latin typeface="TradeGothic"/>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EF47E2C7-0753-0374-7FCF-71B9F6186BAA}"/>
              </a:ext>
            </a:extLst>
          </p:cNvPr>
          <p:cNvSpPr txBox="1">
            <a:spLocks/>
          </p:cNvSpPr>
          <p:nvPr/>
        </p:nvSpPr>
        <p:spPr>
          <a:xfrm>
            <a:off x="2406074" y="277034"/>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2748006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59013" y="1314382"/>
            <a:ext cx="11769974" cy="1674817"/>
          </a:xfrm>
          <a:prstGeom prst="rect">
            <a:avLst/>
          </a:prstGeom>
        </p:spPr>
        <p:txBody>
          <a:bodyPr vert="horz" wrap="square" lIns="0" tIns="12700" rIns="0" bIns="0" rtlCol="0">
            <a:spAutoFit/>
          </a:bodyPr>
          <a:lstStyle/>
          <a:p>
            <a:pPr marL="12700">
              <a:lnSpc>
                <a:spcPct val="100000"/>
              </a:lnSpc>
              <a:spcBef>
                <a:spcPts val="100"/>
              </a:spcBef>
            </a:pPr>
            <a:r>
              <a:rPr lang="en-US" sz="5400" spc="95" dirty="0">
                <a:latin typeface="Tahoma"/>
                <a:cs typeface="Tahoma"/>
              </a:rPr>
              <a:t>Individual steps within the design thinking process – Step 5: test</a:t>
            </a:r>
            <a:endParaRPr sz="5400" dirty="0">
              <a:latin typeface="Tahoma"/>
              <a:cs typeface="Tahoma"/>
            </a:endParaRPr>
          </a:p>
        </p:txBody>
      </p:sp>
      <p:sp>
        <p:nvSpPr>
          <p:cNvPr id="3" name="object 3"/>
          <p:cNvSpPr/>
          <p:nvPr/>
        </p:nvSpPr>
        <p:spPr>
          <a:xfrm>
            <a:off x="1282848" y="3619500"/>
            <a:ext cx="15651957" cy="5486400"/>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US" sz="3000" b="1" i="0" dirty="0">
                <a:solidFill>
                  <a:srgbClr val="223C50"/>
                </a:solidFill>
                <a:effectLst/>
                <a:latin typeface="+mj-lt"/>
              </a:rPr>
              <a:t>Putting the developed prototypes in front of real users and seeing how they get on. </a:t>
            </a:r>
          </a:p>
          <a:p>
            <a:pPr lvl="1"/>
            <a:r>
              <a:rPr lang="en-US" sz="3000" dirty="0">
                <a:solidFill>
                  <a:srgbClr val="223C50"/>
                </a:solidFill>
                <a:latin typeface="+mj-lt"/>
              </a:rPr>
              <a:t>D</a:t>
            </a:r>
            <a:r>
              <a:rPr lang="en-US" sz="3000" b="0" i="0" dirty="0">
                <a:solidFill>
                  <a:srgbClr val="223C50"/>
                </a:solidFill>
                <a:effectLst/>
                <a:latin typeface="+mj-lt"/>
              </a:rPr>
              <a:t>uring the testing phase, one observes the target users—or representative users—as they interact with a prototype. One also gathers feedback on how users felt throughout the process.</a:t>
            </a:r>
          </a:p>
          <a:p>
            <a:pPr lvl="1"/>
            <a:endParaRPr lang="en-US" sz="3000" b="0" i="0" dirty="0">
              <a:solidFill>
                <a:srgbClr val="223C50"/>
              </a:solidFill>
              <a:effectLst/>
              <a:latin typeface="+mj-lt"/>
            </a:endParaRPr>
          </a:p>
          <a:p>
            <a:pPr lvl="1"/>
            <a:r>
              <a:rPr lang="en-US" sz="3000" b="0" i="0" dirty="0">
                <a:solidFill>
                  <a:srgbClr val="223C50"/>
                </a:solidFill>
                <a:effectLst/>
                <a:latin typeface="+mj-lt"/>
              </a:rPr>
              <a:t>The testing phase will quickly highlight any design flaws that need to be addressed. Based on what has been learnt through user testing, one goes back and makes improvements. </a:t>
            </a:r>
          </a:p>
          <a:p>
            <a:pPr lvl="1"/>
            <a:endParaRPr lang="en-US" sz="3000" dirty="0">
              <a:solidFill>
                <a:srgbClr val="223C50"/>
              </a:solidFill>
              <a:latin typeface="+mj-lt"/>
            </a:endParaRPr>
          </a:p>
          <a:p>
            <a:pPr lvl="1" algn="ctr"/>
            <a:r>
              <a:rPr lang="en-US" sz="3000" b="0" i="1" dirty="0">
                <a:solidFill>
                  <a:srgbClr val="223C50"/>
                </a:solidFill>
                <a:effectLst/>
                <a:latin typeface="+mj-lt"/>
              </a:rPr>
              <a:t>Remember: The Design Thinking process is iterative and non-linear</a:t>
            </a:r>
            <a:r>
              <a:rPr lang="en-US" sz="3000" b="0" i="0" dirty="0">
                <a:solidFill>
                  <a:srgbClr val="223C50"/>
                </a:solidFill>
                <a:effectLst/>
                <a:latin typeface="+mj-lt"/>
              </a:rPr>
              <a:t>. </a:t>
            </a:r>
          </a:p>
          <a:p>
            <a:pPr lvl="1"/>
            <a:endParaRPr lang="en-US" sz="3000" dirty="0">
              <a:solidFill>
                <a:srgbClr val="223C50"/>
              </a:solidFill>
              <a:latin typeface="+mj-lt"/>
            </a:endParaRPr>
          </a:p>
          <a:p>
            <a:pPr lvl="1">
              <a:lnSpc>
                <a:spcPct val="150000"/>
              </a:lnSpc>
            </a:pPr>
            <a:endParaRPr lang="en-US" sz="3200" dirty="0">
              <a:solidFill>
                <a:srgbClr val="223C50"/>
              </a:solidFill>
              <a:latin typeface="TradeGothic"/>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C549C779-DAE3-A682-29EF-990899016332}"/>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2819629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08522" y="3653938"/>
            <a:ext cx="6475601" cy="1490152"/>
          </a:xfrm>
          <a:prstGeom prst="rect">
            <a:avLst/>
          </a:prstGeom>
        </p:spPr>
        <p:txBody>
          <a:bodyPr vert="horz" wrap="square" lIns="0" tIns="12700" rIns="0" bIns="0" rtlCol="0">
            <a:spAutoFit/>
          </a:bodyPr>
          <a:lstStyle/>
          <a:p>
            <a:pPr marL="12700" algn="ctr">
              <a:lnSpc>
                <a:spcPct val="100000"/>
              </a:lnSpc>
              <a:spcBef>
                <a:spcPts val="100"/>
              </a:spcBef>
            </a:pPr>
            <a:r>
              <a:rPr lang="en-US" sz="4800" spc="95" dirty="0">
                <a:latin typeface="Tahoma"/>
                <a:cs typeface="Tahoma"/>
              </a:rPr>
              <a:t>Focusing once more on ideas</a:t>
            </a:r>
            <a:endParaRPr lang="en-US" sz="4800" dirty="0">
              <a:latin typeface="Tahoma"/>
              <a:cs typeface="Tahoma"/>
            </a:endParaRPr>
          </a:p>
        </p:txBody>
      </p:sp>
      <p:sp>
        <p:nvSpPr>
          <p:cNvPr id="3" name="object 3"/>
          <p:cNvSpPr/>
          <p:nvPr/>
        </p:nvSpPr>
        <p:spPr>
          <a:xfrm>
            <a:off x="7961501" y="1311872"/>
            <a:ext cx="9029700" cy="764162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lang="en-US" sz="3200" b="0" i="1" dirty="0">
              <a:effectLst/>
              <a:latin typeface="Open Sans" panose="020B0606030504020204" pitchFamily="34" charset="0"/>
            </a:endParaRPr>
          </a:p>
          <a:p>
            <a:pPr lvl="1"/>
            <a:endParaRPr lang="en-US" sz="3200" i="1" dirty="0">
              <a:latin typeface="Open Sans" panose="020B0606030504020204" pitchFamily="34" charset="0"/>
            </a:endParaRPr>
          </a:p>
          <a:p>
            <a:pPr lvl="1"/>
            <a:endParaRPr lang="en-US" sz="3200" i="1" dirty="0">
              <a:latin typeface="Open Sans" panose="020B0606030504020204" pitchFamily="34" charset="0"/>
            </a:endParaRPr>
          </a:p>
          <a:p>
            <a:pPr lvl="1"/>
            <a:r>
              <a:rPr lang="de-DE" sz="2800" b="1" i="1" dirty="0">
                <a:effectLst/>
                <a:latin typeface="+mj-lt"/>
              </a:rPr>
              <a:t>Putting </a:t>
            </a:r>
            <a:r>
              <a:rPr lang="de-DE" sz="2800" b="1" i="1" dirty="0" err="1">
                <a:effectLst/>
                <a:latin typeface="+mj-lt"/>
              </a:rPr>
              <a:t>ideas</a:t>
            </a:r>
            <a:r>
              <a:rPr lang="de-DE" sz="2800" b="1" i="1" dirty="0">
                <a:effectLst/>
                <a:latin typeface="+mj-lt"/>
              </a:rPr>
              <a:t> </a:t>
            </a:r>
            <a:r>
              <a:rPr lang="de-DE" sz="2800" b="1" i="1" dirty="0" err="1">
                <a:effectLst/>
                <a:latin typeface="+mj-lt"/>
              </a:rPr>
              <a:t>into</a:t>
            </a:r>
            <a:r>
              <a:rPr lang="de-DE" sz="2800" b="1" i="1" dirty="0">
                <a:effectLst/>
                <a:latin typeface="+mj-lt"/>
              </a:rPr>
              <a:t> a </a:t>
            </a:r>
            <a:r>
              <a:rPr lang="de-DE" sz="2800" b="1" i="1" dirty="0" err="1">
                <a:effectLst/>
                <a:latin typeface="+mj-lt"/>
              </a:rPr>
              <a:t>framework</a:t>
            </a:r>
            <a:r>
              <a:rPr lang="de-DE" sz="2800" b="1" i="1" dirty="0">
                <a:effectLst/>
                <a:latin typeface="+mj-lt"/>
              </a:rPr>
              <a:t> </a:t>
            </a:r>
            <a:r>
              <a:rPr lang="de-DE" sz="2800" b="1" i="1" dirty="0" err="1">
                <a:effectLst/>
                <a:latin typeface="+mj-lt"/>
              </a:rPr>
              <a:t>is</a:t>
            </a:r>
            <a:r>
              <a:rPr lang="de-DE" sz="2800" b="1" i="1" dirty="0">
                <a:effectLst/>
                <a:latin typeface="+mj-lt"/>
              </a:rPr>
              <a:t> essential to </a:t>
            </a:r>
            <a:r>
              <a:rPr lang="de-DE" sz="2800" b="1" i="1" dirty="0" err="1">
                <a:effectLst/>
                <a:latin typeface="+mj-lt"/>
              </a:rPr>
              <a:t>start</a:t>
            </a:r>
            <a:r>
              <a:rPr lang="de-DE" sz="2800" b="1" i="1" dirty="0">
                <a:effectLst/>
                <a:latin typeface="+mj-lt"/>
              </a:rPr>
              <a:t> </a:t>
            </a:r>
            <a:r>
              <a:rPr lang="de-DE" sz="2800" b="1" i="1" dirty="0" err="1">
                <a:effectLst/>
                <a:latin typeface="+mj-lt"/>
              </a:rPr>
              <a:t>working</a:t>
            </a:r>
            <a:r>
              <a:rPr lang="de-DE" sz="2800" b="1" i="1" dirty="0">
                <a:effectLst/>
                <a:latin typeface="+mj-lt"/>
              </a:rPr>
              <a:t> </a:t>
            </a:r>
            <a:r>
              <a:rPr lang="de-DE" sz="2800" b="1" i="1" dirty="0" err="1">
                <a:effectLst/>
                <a:latin typeface="+mj-lt"/>
              </a:rPr>
              <a:t>with</a:t>
            </a:r>
            <a:r>
              <a:rPr lang="de-DE" sz="2800" b="1" i="1" dirty="0">
                <a:effectLst/>
                <a:latin typeface="+mj-lt"/>
              </a:rPr>
              <a:t> </a:t>
            </a:r>
            <a:r>
              <a:rPr lang="de-DE" sz="2800" b="1" i="1" dirty="0" err="1">
                <a:effectLst/>
                <a:latin typeface="+mj-lt"/>
              </a:rPr>
              <a:t>them</a:t>
            </a:r>
            <a:r>
              <a:rPr lang="de-DE" sz="2800" b="1" i="1" dirty="0">
                <a:effectLst/>
                <a:latin typeface="+mj-lt"/>
              </a:rPr>
              <a:t> in </a:t>
            </a:r>
            <a:r>
              <a:rPr lang="de-DE" sz="2800" b="1" i="1" dirty="0" err="1">
                <a:effectLst/>
                <a:latin typeface="+mj-lt"/>
              </a:rPr>
              <a:t>more</a:t>
            </a:r>
            <a:r>
              <a:rPr lang="de-DE" sz="2800" b="1" i="1" dirty="0">
                <a:effectLst/>
                <a:latin typeface="+mj-lt"/>
              </a:rPr>
              <a:t> </a:t>
            </a:r>
            <a:r>
              <a:rPr lang="de-DE" sz="2800" b="1" i="1" dirty="0" err="1">
                <a:effectLst/>
                <a:latin typeface="+mj-lt"/>
              </a:rPr>
              <a:t>detail</a:t>
            </a:r>
            <a:r>
              <a:rPr lang="de-DE" sz="2800" b="1" i="1" dirty="0">
                <a:effectLst/>
                <a:latin typeface="+mj-lt"/>
              </a:rPr>
              <a:t> – </a:t>
            </a:r>
            <a:r>
              <a:rPr lang="de-DE" sz="2800" b="1" i="1" dirty="0" err="1">
                <a:effectLst/>
                <a:latin typeface="+mj-lt"/>
              </a:rPr>
              <a:t>see</a:t>
            </a:r>
            <a:r>
              <a:rPr lang="de-DE" sz="2800" b="1" i="1" dirty="0">
                <a:effectLst/>
                <a:latin typeface="+mj-lt"/>
              </a:rPr>
              <a:t> </a:t>
            </a:r>
            <a:r>
              <a:rPr lang="de-DE" sz="2800" b="1" i="1" dirty="0" err="1">
                <a:effectLst/>
                <a:latin typeface="+mj-lt"/>
              </a:rPr>
              <a:t>step</a:t>
            </a:r>
            <a:r>
              <a:rPr lang="de-DE" sz="2800" b="1" i="1" dirty="0">
                <a:effectLst/>
                <a:latin typeface="+mj-lt"/>
              </a:rPr>
              <a:t> 4 &amp; 5</a:t>
            </a:r>
          </a:p>
          <a:p>
            <a:pPr lvl="1"/>
            <a:endParaRPr lang="de-DE" sz="2800" b="1" i="1" dirty="0">
              <a:latin typeface="+mj-lt"/>
            </a:endParaRPr>
          </a:p>
          <a:p>
            <a:pPr lvl="1"/>
            <a:r>
              <a:rPr lang="de-DE" sz="2800" dirty="0" err="1">
                <a:latin typeface="+mj-lt"/>
              </a:rPr>
              <a:t>Once</a:t>
            </a:r>
            <a:r>
              <a:rPr lang="de-DE" sz="2800" dirty="0">
                <a:latin typeface="+mj-lt"/>
              </a:rPr>
              <a:t> an </a:t>
            </a:r>
            <a:r>
              <a:rPr lang="de-DE" sz="2800" dirty="0" err="1">
                <a:latin typeface="+mj-lt"/>
              </a:rPr>
              <a:t>ideas</a:t>
            </a:r>
            <a:r>
              <a:rPr lang="de-DE" sz="2800" dirty="0">
                <a:latin typeface="+mj-lt"/>
              </a:rPr>
              <a:t> </a:t>
            </a:r>
            <a:r>
              <a:rPr lang="de-DE" sz="2800" dirty="0" err="1">
                <a:latin typeface="+mj-lt"/>
              </a:rPr>
              <a:t>has</a:t>
            </a:r>
            <a:r>
              <a:rPr lang="de-DE" sz="2800" dirty="0">
                <a:latin typeface="+mj-lt"/>
              </a:rPr>
              <a:t> </a:t>
            </a:r>
            <a:r>
              <a:rPr lang="de-DE" sz="2800" dirty="0" err="1">
                <a:latin typeface="+mj-lt"/>
              </a:rPr>
              <a:t>been</a:t>
            </a:r>
            <a:r>
              <a:rPr lang="de-DE" sz="2800" dirty="0">
                <a:latin typeface="+mj-lt"/>
              </a:rPr>
              <a:t> </a:t>
            </a:r>
            <a:r>
              <a:rPr lang="de-DE" sz="2800" dirty="0" err="1">
                <a:latin typeface="+mj-lt"/>
              </a:rPr>
              <a:t>tested</a:t>
            </a:r>
            <a:r>
              <a:rPr lang="de-DE" sz="2800" dirty="0">
                <a:latin typeface="+mj-lt"/>
              </a:rPr>
              <a:t> and </a:t>
            </a:r>
            <a:r>
              <a:rPr lang="de-DE" sz="2800" dirty="0" err="1">
                <a:latin typeface="+mj-lt"/>
              </a:rPr>
              <a:t>approved</a:t>
            </a:r>
            <a:r>
              <a:rPr lang="de-DE" sz="2800" dirty="0">
                <a:latin typeface="+mj-lt"/>
              </a:rPr>
              <a:t> </a:t>
            </a:r>
            <a:r>
              <a:rPr lang="de-DE" sz="2800" dirty="0" err="1">
                <a:latin typeface="+mj-lt"/>
              </a:rPr>
              <a:t>by</a:t>
            </a:r>
            <a:r>
              <a:rPr lang="de-DE" sz="2800" dirty="0">
                <a:latin typeface="+mj-lt"/>
              </a:rPr>
              <a:t> </a:t>
            </a:r>
            <a:r>
              <a:rPr lang="de-DE" sz="2800" dirty="0" err="1">
                <a:latin typeface="+mj-lt"/>
              </a:rPr>
              <a:t>the</a:t>
            </a:r>
            <a:r>
              <a:rPr lang="de-DE" sz="2800" dirty="0">
                <a:latin typeface="+mj-lt"/>
              </a:rPr>
              <a:t> </a:t>
            </a:r>
            <a:r>
              <a:rPr lang="de-DE" sz="2800" dirty="0" err="1">
                <a:latin typeface="+mj-lt"/>
              </a:rPr>
              <a:t>major</a:t>
            </a:r>
            <a:r>
              <a:rPr lang="de-DE" sz="2800" dirty="0">
                <a:latin typeface="+mj-lt"/>
              </a:rPr>
              <a:t> </a:t>
            </a:r>
            <a:r>
              <a:rPr lang="de-DE" sz="2800" dirty="0" err="1">
                <a:latin typeface="+mj-lt"/>
              </a:rPr>
              <a:t>customers</a:t>
            </a:r>
            <a:r>
              <a:rPr lang="de-DE" sz="2800" dirty="0">
                <a:latin typeface="+mj-lt"/>
              </a:rPr>
              <a:t>, </a:t>
            </a:r>
            <a:r>
              <a:rPr lang="de-DE" sz="2800" dirty="0" err="1">
                <a:latin typeface="+mj-lt"/>
              </a:rPr>
              <a:t>it</a:t>
            </a:r>
            <a:r>
              <a:rPr lang="de-DE" sz="2800" dirty="0">
                <a:latin typeface="+mj-lt"/>
              </a:rPr>
              <a:t> </a:t>
            </a:r>
            <a:r>
              <a:rPr lang="de-DE" sz="2800" dirty="0" err="1">
                <a:latin typeface="+mj-lt"/>
              </a:rPr>
              <a:t>is</a:t>
            </a:r>
            <a:r>
              <a:rPr lang="de-DE" sz="2800" dirty="0">
                <a:latin typeface="+mj-lt"/>
              </a:rPr>
              <a:t> time to </a:t>
            </a:r>
            <a:r>
              <a:rPr lang="de-DE" sz="2800" dirty="0" err="1">
                <a:latin typeface="+mj-lt"/>
              </a:rPr>
              <a:t>start</a:t>
            </a:r>
            <a:r>
              <a:rPr lang="de-DE" sz="2800" dirty="0">
                <a:latin typeface="+mj-lt"/>
              </a:rPr>
              <a:t> </a:t>
            </a:r>
            <a:r>
              <a:rPr lang="de-DE" sz="2800" dirty="0" err="1">
                <a:latin typeface="+mj-lt"/>
              </a:rPr>
              <a:t>working</a:t>
            </a:r>
            <a:r>
              <a:rPr lang="de-DE" sz="2800" dirty="0">
                <a:latin typeface="+mj-lt"/>
              </a:rPr>
              <a:t> on </a:t>
            </a:r>
            <a:r>
              <a:rPr lang="de-DE" sz="2800" dirty="0" err="1">
                <a:latin typeface="+mj-lt"/>
              </a:rPr>
              <a:t>the</a:t>
            </a:r>
            <a:r>
              <a:rPr lang="de-DE" sz="2800" dirty="0">
                <a:latin typeface="+mj-lt"/>
              </a:rPr>
              <a:t> </a:t>
            </a:r>
            <a:r>
              <a:rPr lang="de-DE" sz="2800" dirty="0" err="1">
                <a:latin typeface="+mj-lt"/>
              </a:rPr>
              <a:t>conceptualization</a:t>
            </a:r>
            <a:r>
              <a:rPr lang="de-DE" sz="2800" dirty="0">
                <a:latin typeface="+mj-lt"/>
              </a:rPr>
              <a:t> </a:t>
            </a:r>
            <a:r>
              <a:rPr lang="de-DE" sz="2800" dirty="0" err="1">
                <a:latin typeface="+mj-lt"/>
              </a:rPr>
              <a:t>of</a:t>
            </a:r>
            <a:r>
              <a:rPr lang="de-DE" sz="2800" dirty="0">
                <a:latin typeface="+mj-lt"/>
              </a:rPr>
              <a:t> a </a:t>
            </a:r>
            <a:r>
              <a:rPr lang="de-DE" sz="2800" dirty="0" err="1">
                <a:latin typeface="+mj-lt"/>
              </a:rPr>
              <a:t>selected</a:t>
            </a:r>
            <a:r>
              <a:rPr lang="de-DE" sz="2800" dirty="0">
                <a:latin typeface="+mj-lt"/>
              </a:rPr>
              <a:t> </a:t>
            </a:r>
            <a:r>
              <a:rPr lang="de-DE" sz="2800" dirty="0" err="1">
                <a:latin typeface="+mj-lt"/>
              </a:rPr>
              <a:t>idea</a:t>
            </a:r>
            <a:r>
              <a:rPr lang="de-DE" sz="2800" dirty="0">
                <a:latin typeface="+mj-lt"/>
              </a:rPr>
              <a:t> = </a:t>
            </a:r>
            <a:r>
              <a:rPr lang="de-DE" sz="2800" dirty="0" err="1">
                <a:latin typeface="+mj-lt"/>
              </a:rPr>
              <a:t>part</a:t>
            </a:r>
            <a:r>
              <a:rPr lang="de-DE" sz="2800" dirty="0">
                <a:latin typeface="+mj-lt"/>
              </a:rPr>
              <a:t> </a:t>
            </a:r>
            <a:r>
              <a:rPr lang="de-DE" sz="2800" dirty="0" err="1">
                <a:latin typeface="+mj-lt"/>
              </a:rPr>
              <a:t>of</a:t>
            </a:r>
            <a:r>
              <a:rPr lang="de-DE" sz="2800" dirty="0">
                <a:latin typeface="+mj-lt"/>
              </a:rPr>
              <a:t> </a:t>
            </a:r>
            <a:r>
              <a:rPr lang="de-DE" sz="2800" dirty="0" err="1">
                <a:latin typeface="+mj-lt"/>
              </a:rPr>
              <a:t>the</a:t>
            </a:r>
            <a:r>
              <a:rPr lang="de-DE" sz="2800" dirty="0">
                <a:latin typeface="+mj-lt"/>
              </a:rPr>
              <a:t> </a:t>
            </a:r>
            <a:r>
              <a:rPr lang="de-DE" sz="2800" dirty="0" err="1">
                <a:latin typeface="+mj-lt"/>
              </a:rPr>
              <a:t>business</a:t>
            </a:r>
            <a:r>
              <a:rPr lang="de-DE" sz="2800" dirty="0">
                <a:latin typeface="+mj-lt"/>
              </a:rPr>
              <a:t> </a:t>
            </a:r>
            <a:r>
              <a:rPr lang="de-DE" sz="2800" dirty="0" err="1">
                <a:latin typeface="+mj-lt"/>
              </a:rPr>
              <a:t>strategy</a:t>
            </a:r>
            <a:r>
              <a:rPr lang="de-DE" sz="2800" dirty="0">
                <a:latin typeface="+mj-lt"/>
              </a:rPr>
              <a:t> </a:t>
            </a:r>
            <a:r>
              <a:rPr lang="de-DE" sz="2800" dirty="0" err="1">
                <a:latin typeface="+mj-lt"/>
              </a:rPr>
              <a:t>development</a:t>
            </a:r>
            <a:r>
              <a:rPr lang="de-DE" sz="2800" dirty="0">
                <a:latin typeface="+mj-lt"/>
              </a:rPr>
              <a:t>.</a:t>
            </a:r>
            <a:endParaRPr lang="de-AT" sz="2800" dirty="0">
              <a:latin typeface="+mj-lt"/>
            </a:endParaRPr>
          </a:p>
          <a:p>
            <a:pPr lvl="1"/>
            <a:endParaRPr lang="en-US" sz="3200" b="0" i="0" dirty="0">
              <a:solidFill>
                <a:srgbClr val="272727"/>
              </a:solidFill>
              <a:effectLst/>
              <a:latin typeface="Adelle W01 Regular"/>
            </a:endParaRP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object 11">
            <a:extLst>
              <a:ext uri="{FF2B5EF4-FFF2-40B4-BE49-F238E27FC236}">
                <a16:creationId xmlns:a16="http://schemas.microsoft.com/office/drawing/2014/main" id="{8F0D67DF-F501-EEAD-6B74-5C1A885BA2CC}"/>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3565228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1133" y="2638490"/>
            <a:ext cx="4905467" cy="4902200"/>
          </a:xfrm>
          <a:prstGeom prst="rect">
            <a:avLst/>
          </a:prstGeom>
        </p:spPr>
        <p:txBody>
          <a:bodyPr vert="horz" wrap="square" lIns="0" tIns="12700" rIns="0" bIns="0" rtlCol="0">
            <a:spAutoFit/>
          </a:bodyPr>
          <a:lstStyle/>
          <a:p>
            <a:pPr marL="12065" marR="5080" indent="-635" algn="ctr">
              <a:lnSpc>
                <a:spcPct val="100000"/>
              </a:lnSpc>
              <a:spcBef>
                <a:spcPts val="100"/>
              </a:spcBef>
            </a:pPr>
            <a:r>
              <a:rPr sz="8000" spc="60" dirty="0">
                <a:latin typeface="Tahoma"/>
                <a:cs typeface="Tahoma"/>
              </a:rPr>
              <a:t>Learning </a:t>
            </a:r>
            <a:r>
              <a:rPr sz="8000" spc="65" dirty="0">
                <a:latin typeface="Tahoma"/>
                <a:cs typeface="Tahoma"/>
              </a:rPr>
              <a:t> </a:t>
            </a:r>
            <a:r>
              <a:rPr sz="8000" spc="780" dirty="0">
                <a:latin typeface="Tahoma"/>
                <a:cs typeface="Tahoma"/>
              </a:rPr>
              <a:t>O</a:t>
            </a:r>
            <a:r>
              <a:rPr sz="8000" spc="75" dirty="0">
                <a:latin typeface="Tahoma"/>
                <a:cs typeface="Tahoma"/>
              </a:rPr>
              <a:t>u</a:t>
            </a:r>
            <a:r>
              <a:rPr sz="8000" spc="385" dirty="0">
                <a:latin typeface="Tahoma"/>
                <a:cs typeface="Tahoma"/>
              </a:rPr>
              <a:t>t</a:t>
            </a:r>
            <a:r>
              <a:rPr sz="8000" spc="340" dirty="0">
                <a:latin typeface="Tahoma"/>
                <a:cs typeface="Tahoma"/>
              </a:rPr>
              <a:t>c</a:t>
            </a:r>
            <a:r>
              <a:rPr sz="8000" spc="455" dirty="0">
                <a:latin typeface="Tahoma"/>
                <a:cs typeface="Tahoma"/>
              </a:rPr>
              <a:t>o</a:t>
            </a:r>
            <a:r>
              <a:rPr sz="8000" spc="345" dirty="0">
                <a:latin typeface="Tahoma"/>
                <a:cs typeface="Tahoma"/>
              </a:rPr>
              <a:t>m</a:t>
            </a:r>
            <a:r>
              <a:rPr lang="en-US" sz="8000" spc="120" dirty="0">
                <a:latin typeface="Tahoma"/>
                <a:cs typeface="Tahoma"/>
              </a:rPr>
              <a:t>e</a:t>
            </a:r>
            <a:r>
              <a:rPr sz="8000" spc="-595" dirty="0">
                <a:latin typeface="Tahoma"/>
                <a:cs typeface="Tahoma"/>
              </a:rPr>
              <a:t>s  </a:t>
            </a:r>
            <a:r>
              <a:rPr sz="8000" spc="425" dirty="0">
                <a:latin typeface="Tahoma"/>
                <a:cs typeface="Tahoma"/>
              </a:rPr>
              <a:t>to </a:t>
            </a:r>
            <a:r>
              <a:rPr sz="8000" spc="185" dirty="0">
                <a:latin typeface="Tahoma"/>
                <a:cs typeface="Tahoma"/>
              </a:rPr>
              <a:t>be </a:t>
            </a:r>
            <a:r>
              <a:rPr sz="8000" spc="190" dirty="0">
                <a:latin typeface="Tahoma"/>
                <a:cs typeface="Tahoma"/>
              </a:rPr>
              <a:t> </a:t>
            </a:r>
            <a:r>
              <a:rPr sz="8000" spc="250" dirty="0">
                <a:latin typeface="Tahoma"/>
                <a:cs typeface="Tahoma"/>
              </a:rPr>
              <a:t>Covered</a:t>
            </a:r>
            <a:endParaRPr sz="8000" dirty="0">
              <a:latin typeface="Tahoma"/>
              <a:cs typeface="Tahoma"/>
            </a:endParaRPr>
          </a:p>
        </p:txBody>
      </p:sp>
      <p:sp>
        <p:nvSpPr>
          <p:cNvPr id="3" name="object 3"/>
          <p:cNvSpPr/>
          <p:nvPr/>
        </p:nvSpPr>
        <p:spPr>
          <a:xfrm>
            <a:off x="7924800" y="1658995"/>
            <a:ext cx="8844990" cy="68611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endParaRPr lang="en-US" sz="3000" dirty="0"/>
          </a:p>
          <a:p>
            <a:endParaRPr lang="en-US" sz="3000" dirty="0"/>
          </a:p>
          <a:p>
            <a:pPr lvl="1"/>
            <a:r>
              <a:rPr lang="en-US" sz="3000" dirty="0"/>
              <a:t>After completion of the workshop, the learner should be able to:</a:t>
            </a:r>
          </a:p>
          <a:p>
            <a:pPr marL="914400" lvl="1" indent="-457200">
              <a:buFont typeface="Arial" panose="020B0604020202020204" pitchFamily="34" charset="0"/>
              <a:buChar char="•"/>
            </a:pPr>
            <a:r>
              <a:rPr lang="en-US" sz="3000" dirty="0"/>
              <a:t>Identify theories and principles connected to concept ideation</a:t>
            </a:r>
          </a:p>
          <a:p>
            <a:pPr marL="914400" lvl="1" indent="-457200">
              <a:buFont typeface="Arial" panose="020B0604020202020204" pitchFamily="34" charset="0"/>
              <a:buChar char="•"/>
            </a:pPr>
            <a:r>
              <a:rPr lang="en-US" sz="3000" dirty="0"/>
              <a:t>Determine ideation concepts for value creation</a:t>
            </a:r>
          </a:p>
          <a:p>
            <a:pPr marL="914400" lvl="1" indent="-457200">
              <a:buFont typeface="Arial" panose="020B0604020202020204" pitchFamily="34" charset="0"/>
              <a:buChar char="•"/>
            </a:pPr>
            <a:r>
              <a:rPr lang="en-US" sz="3000" dirty="0"/>
              <a:t>Evaluate winning and valuable concept ideas</a:t>
            </a:r>
          </a:p>
          <a:p>
            <a:pPr lvl="1"/>
            <a:endParaRPr lang="en-US" sz="3000" dirty="0"/>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2" cstate="print"/>
            <a:stretch>
              <a:fillRect/>
            </a:stretch>
          </p:blipFill>
          <p:spPr>
            <a:xfrm>
              <a:off x="1028700" y="9435489"/>
              <a:ext cx="1571624" cy="752474"/>
            </a:xfrm>
            <a:prstGeom prst="rect">
              <a:avLst/>
            </a:prstGeom>
          </p:spPr>
        </p:pic>
        <p:pic>
          <p:nvPicPr>
            <p:cNvPr id="12" name="object 12"/>
            <p:cNvPicPr/>
            <p:nvPr/>
          </p:nvPicPr>
          <p:blipFill>
            <a:blip r:embed="rId3" cstate="print"/>
            <a:stretch>
              <a:fillRect/>
            </a:stretch>
          </p:blipFill>
          <p:spPr>
            <a:xfrm>
              <a:off x="2599053" y="9736203"/>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8" name="object 11">
            <a:extLst>
              <a:ext uri="{FF2B5EF4-FFF2-40B4-BE49-F238E27FC236}">
                <a16:creationId xmlns:a16="http://schemas.microsoft.com/office/drawing/2014/main" id="{E691FA15-19ED-465C-9997-8A6C8135D4D8}"/>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08522" y="3653938"/>
            <a:ext cx="6475601" cy="751488"/>
          </a:xfrm>
          <a:prstGeom prst="rect">
            <a:avLst/>
          </a:prstGeom>
        </p:spPr>
        <p:txBody>
          <a:bodyPr vert="horz" wrap="square" lIns="0" tIns="12700" rIns="0" bIns="0" rtlCol="0">
            <a:spAutoFit/>
          </a:bodyPr>
          <a:lstStyle/>
          <a:p>
            <a:pPr marL="12700" algn="ctr">
              <a:lnSpc>
                <a:spcPct val="100000"/>
              </a:lnSpc>
              <a:spcBef>
                <a:spcPts val="100"/>
              </a:spcBef>
            </a:pPr>
            <a:r>
              <a:rPr lang="en-US" sz="4800" spc="95" dirty="0">
                <a:latin typeface="Tahoma"/>
                <a:cs typeface="Tahoma"/>
              </a:rPr>
              <a:t>Idea ≠ business idea</a:t>
            </a:r>
            <a:endParaRPr lang="en-US" sz="4800" dirty="0">
              <a:latin typeface="Tahoma"/>
              <a:cs typeface="Tahoma"/>
            </a:endParaRPr>
          </a:p>
        </p:txBody>
      </p:sp>
      <p:sp>
        <p:nvSpPr>
          <p:cNvPr id="3" name="object 3"/>
          <p:cNvSpPr/>
          <p:nvPr/>
        </p:nvSpPr>
        <p:spPr>
          <a:xfrm>
            <a:off x="7961501" y="1311872"/>
            <a:ext cx="9029700" cy="764162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lang="en-US" sz="3200" b="0" i="1" dirty="0">
              <a:effectLst/>
              <a:latin typeface="Open Sans" panose="020B0606030504020204" pitchFamily="34" charset="0"/>
            </a:endParaRPr>
          </a:p>
          <a:p>
            <a:pPr lvl="1"/>
            <a:endParaRPr lang="en-US" sz="3200" i="1" dirty="0">
              <a:latin typeface="Open Sans" panose="020B0606030504020204" pitchFamily="34" charset="0"/>
            </a:endParaRPr>
          </a:p>
          <a:p>
            <a:pPr lvl="1"/>
            <a:endParaRPr lang="en-US" sz="3200" i="1" dirty="0">
              <a:latin typeface="Open Sans" panose="020B0606030504020204" pitchFamily="34" charset="0"/>
            </a:endParaRPr>
          </a:p>
          <a:p>
            <a:pPr lvl="1" algn="ctr"/>
            <a:r>
              <a:rPr lang="de-DE" sz="2800" b="1" i="1" dirty="0">
                <a:effectLst/>
                <a:latin typeface="+mj-lt"/>
              </a:rPr>
              <a:t>Great </a:t>
            </a:r>
            <a:r>
              <a:rPr lang="de-DE" sz="2800" b="1" i="1" dirty="0" err="1">
                <a:effectLst/>
                <a:latin typeface="+mj-lt"/>
              </a:rPr>
              <a:t>ideas</a:t>
            </a:r>
            <a:r>
              <a:rPr lang="de-DE" sz="2800" b="1" i="1" dirty="0">
                <a:effectLst/>
                <a:latin typeface="+mj-lt"/>
              </a:rPr>
              <a:t> </a:t>
            </a:r>
            <a:r>
              <a:rPr lang="de-DE" sz="2800" b="1" i="1" dirty="0" err="1">
                <a:effectLst/>
                <a:latin typeface="+mj-lt"/>
              </a:rPr>
              <a:t>are</a:t>
            </a:r>
            <a:r>
              <a:rPr lang="de-DE" sz="2800" b="1" i="1" dirty="0">
                <a:effectLst/>
                <a:latin typeface="+mj-lt"/>
              </a:rPr>
              <a:t> </a:t>
            </a:r>
            <a:r>
              <a:rPr lang="de-DE" sz="2800" b="1" i="1" dirty="0" err="1">
                <a:effectLst/>
                <a:latin typeface="+mj-lt"/>
              </a:rPr>
              <a:t>big</a:t>
            </a:r>
            <a:r>
              <a:rPr lang="de-DE" sz="2800" b="1" i="1" dirty="0">
                <a:effectLst/>
                <a:latin typeface="+mj-lt"/>
              </a:rPr>
              <a:t> </a:t>
            </a:r>
            <a:r>
              <a:rPr lang="de-DE" sz="2800" b="1" i="1" dirty="0" err="1">
                <a:effectLst/>
                <a:latin typeface="+mj-lt"/>
              </a:rPr>
              <a:t>businesses</a:t>
            </a:r>
            <a:r>
              <a:rPr lang="de-DE" sz="2800" b="1" i="1" dirty="0">
                <a:effectLst/>
                <a:latin typeface="+mj-lt"/>
              </a:rPr>
              <a:t>.</a:t>
            </a:r>
          </a:p>
          <a:p>
            <a:pPr lvl="1"/>
            <a:endParaRPr lang="de-DE" sz="2800" b="1" i="1" dirty="0">
              <a:latin typeface="+mj-lt"/>
            </a:endParaRPr>
          </a:p>
          <a:p>
            <a:pPr lvl="1"/>
            <a:r>
              <a:rPr lang="de-DE" sz="2800" b="1" i="1" dirty="0">
                <a:effectLst/>
                <a:latin typeface="+mj-lt"/>
              </a:rPr>
              <a:t>Just </a:t>
            </a:r>
            <a:r>
              <a:rPr lang="de-DE" sz="2800" b="1" i="1" dirty="0" err="1">
                <a:effectLst/>
                <a:latin typeface="+mj-lt"/>
              </a:rPr>
              <a:t>because</a:t>
            </a:r>
            <a:r>
              <a:rPr lang="de-DE" sz="2800" b="1" i="1" dirty="0">
                <a:effectLst/>
                <a:latin typeface="+mj-lt"/>
              </a:rPr>
              <a:t> </a:t>
            </a:r>
            <a:r>
              <a:rPr lang="de-DE" sz="2800" b="1" i="1" dirty="0" err="1">
                <a:effectLst/>
                <a:latin typeface="+mj-lt"/>
              </a:rPr>
              <a:t>one</a:t>
            </a:r>
            <a:r>
              <a:rPr lang="de-DE" sz="2800" b="1" i="1" dirty="0">
                <a:effectLst/>
                <a:latin typeface="+mj-lt"/>
              </a:rPr>
              <a:t> </a:t>
            </a:r>
            <a:r>
              <a:rPr lang="de-DE" sz="2800" b="1" i="1" dirty="0" err="1">
                <a:effectLst/>
                <a:latin typeface="+mj-lt"/>
              </a:rPr>
              <a:t>has</a:t>
            </a:r>
            <a:r>
              <a:rPr lang="de-DE" sz="2800" b="1" i="1" dirty="0">
                <a:effectLst/>
                <a:latin typeface="+mj-lt"/>
              </a:rPr>
              <a:t> </a:t>
            </a:r>
            <a:r>
              <a:rPr lang="de-DE" sz="2800" b="1" i="1" dirty="0" err="1">
                <a:effectLst/>
                <a:latin typeface="+mj-lt"/>
              </a:rPr>
              <a:t>created</a:t>
            </a:r>
            <a:r>
              <a:rPr lang="de-DE" sz="2800" b="1" i="1" dirty="0">
                <a:effectLst/>
                <a:latin typeface="+mj-lt"/>
              </a:rPr>
              <a:t> a </a:t>
            </a:r>
            <a:r>
              <a:rPr lang="de-DE" sz="2800" b="1" i="1" dirty="0" err="1">
                <a:effectLst/>
                <a:latin typeface="+mj-lt"/>
              </a:rPr>
              <a:t>presumable</a:t>
            </a:r>
            <a:r>
              <a:rPr lang="de-DE" sz="2800" b="1" i="1" dirty="0">
                <a:effectLst/>
                <a:latin typeface="+mj-lt"/>
              </a:rPr>
              <a:t> </a:t>
            </a:r>
            <a:r>
              <a:rPr lang="de-DE" sz="2800" b="1" i="1" dirty="0" err="1">
                <a:effectLst/>
                <a:latin typeface="+mj-lt"/>
              </a:rPr>
              <a:t>good</a:t>
            </a:r>
            <a:r>
              <a:rPr lang="de-DE" sz="2800" b="1" i="1" dirty="0">
                <a:effectLst/>
                <a:latin typeface="+mj-lt"/>
              </a:rPr>
              <a:t> </a:t>
            </a:r>
            <a:r>
              <a:rPr lang="de-DE" sz="2800" b="1" i="1" dirty="0" err="1">
                <a:effectLst/>
                <a:latin typeface="+mj-lt"/>
              </a:rPr>
              <a:t>idea</a:t>
            </a:r>
            <a:r>
              <a:rPr lang="de-DE" sz="2800" b="1" i="1" dirty="0">
                <a:effectLst/>
                <a:latin typeface="+mj-lt"/>
              </a:rPr>
              <a:t> </a:t>
            </a:r>
            <a:r>
              <a:rPr lang="de-DE" sz="2800" b="1" i="1" dirty="0" err="1">
                <a:effectLst/>
                <a:latin typeface="+mj-lt"/>
              </a:rPr>
              <a:t>it</a:t>
            </a:r>
            <a:r>
              <a:rPr lang="de-DE" sz="2800" b="1" i="1" dirty="0">
                <a:effectLst/>
                <a:latin typeface="+mj-lt"/>
              </a:rPr>
              <a:t> </a:t>
            </a:r>
            <a:r>
              <a:rPr lang="de-DE" sz="2800" b="1" i="1" dirty="0" err="1">
                <a:effectLst/>
                <a:latin typeface="+mj-lt"/>
              </a:rPr>
              <a:t>does</a:t>
            </a:r>
            <a:r>
              <a:rPr lang="de-DE" sz="2800" b="1" i="1" dirty="0">
                <a:effectLst/>
                <a:latin typeface="+mj-lt"/>
              </a:rPr>
              <a:t> NOT </a:t>
            </a:r>
            <a:r>
              <a:rPr lang="de-DE" sz="2800" b="1" i="1" dirty="0" err="1">
                <a:effectLst/>
                <a:latin typeface="+mj-lt"/>
              </a:rPr>
              <a:t>mean</a:t>
            </a:r>
            <a:r>
              <a:rPr lang="de-DE" sz="2800" b="1" i="1" dirty="0">
                <a:effectLst/>
                <a:latin typeface="+mj-lt"/>
              </a:rPr>
              <a:t> </a:t>
            </a:r>
            <a:r>
              <a:rPr lang="de-DE" sz="2800" b="1" i="1" dirty="0" err="1">
                <a:effectLst/>
                <a:latin typeface="+mj-lt"/>
              </a:rPr>
              <a:t>that</a:t>
            </a:r>
            <a:r>
              <a:rPr lang="de-DE" sz="2800" b="1" i="1" dirty="0">
                <a:effectLst/>
                <a:latin typeface="+mj-lt"/>
              </a:rPr>
              <a:t> </a:t>
            </a:r>
            <a:r>
              <a:rPr lang="de-DE" sz="2800" b="1" i="1" dirty="0" err="1">
                <a:effectLst/>
                <a:latin typeface="+mj-lt"/>
              </a:rPr>
              <a:t>it</a:t>
            </a:r>
            <a:r>
              <a:rPr lang="de-DE" sz="2800" b="1" i="1" dirty="0">
                <a:effectLst/>
                <a:latin typeface="+mj-lt"/>
              </a:rPr>
              <a:t> </a:t>
            </a:r>
            <a:r>
              <a:rPr lang="de-DE" sz="2800" b="1" i="1" dirty="0" err="1">
                <a:effectLst/>
                <a:latin typeface="+mj-lt"/>
              </a:rPr>
              <a:t>is</a:t>
            </a:r>
            <a:r>
              <a:rPr lang="de-DE" sz="2800" b="1" i="1" dirty="0">
                <a:effectLst/>
                <a:latin typeface="+mj-lt"/>
              </a:rPr>
              <a:t> also a </a:t>
            </a:r>
            <a:r>
              <a:rPr lang="de-DE" sz="2800" b="1" i="1" dirty="0" err="1">
                <a:effectLst/>
                <a:latin typeface="+mj-lt"/>
              </a:rPr>
              <a:t>good</a:t>
            </a:r>
            <a:r>
              <a:rPr lang="de-DE" sz="2800" b="1" i="1" dirty="0">
                <a:effectLst/>
                <a:latin typeface="+mj-lt"/>
              </a:rPr>
              <a:t> </a:t>
            </a:r>
            <a:r>
              <a:rPr lang="de-DE" sz="2800" b="1" i="1" dirty="0" err="1">
                <a:effectLst/>
                <a:latin typeface="+mj-lt"/>
              </a:rPr>
              <a:t>business</a:t>
            </a:r>
            <a:r>
              <a:rPr lang="de-DE" sz="2800" b="1" i="1" dirty="0">
                <a:effectLst/>
                <a:latin typeface="+mj-lt"/>
              </a:rPr>
              <a:t> </a:t>
            </a:r>
            <a:r>
              <a:rPr lang="de-DE" sz="2800" b="1" i="1" dirty="0" err="1">
                <a:effectLst/>
                <a:latin typeface="+mj-lt"/>
              </a:rPr>
              <a:t>idea</a:t>
            </a:r>
            <a:r>
              <a:rPr lang="de-DE" sz="2800" b="1" i="1" dirty="0">
                <a:effectLst/>
                <a:latin typeface="+mj-lt"/>
              </a:rPr>
              <a:t>.</a:t>
            </a:r>
          </a:p>
          <a:p>
            <a:pPr lvl="1"/>
            <a:endParaRPr lang="de-DE" sz="2800" b="1" i="1" dirty="0">
              <a:latin typeface="+mj-lt"/>
            </a:endParaRPr>
          </a:p>
          <a:p>
            <a:pPr lvl="1"/>
            <a:r>
              <a:rPr lang="de-DE" sz="2800" dirty="0">
                <a:latin typeface="+mj-lt"/>
              </a:rPr>
              <a:t>A </a:t>
            </a:r>
            <a:r>
              <a:rPr lang="de-DE" sz="2800" dirty="0" err="1">
                <a:latin typeface="+mj-lt"/>
              </a:rPr>
              <a:t>profound</a:t>
            </a:r>
            <a:r>
              <a:rPr lang="de-DE" sz="2800" dirty="0">
                <a:latin typeface="+mj-lt"/>
              </a:rPr>
              <a:t> </a:t>
            </a:r>
            <a:r>
              <a:rPr lang="de-DE" sz="2800" dirty="0" err="1">
                <a:latin typeface="+mj-lt"/>
              </a:rPr>
              <a:t>evaluation</a:t>
            </a:r>
            <a:r>
              <a:rPr lang="de-DE" sz="2800" dirty="0">
                <a:latin typeface="+mj-lt"/>
              </a:rPr>
              <a:t> </a:t>
            </a:r>
            <a:r>
              <a:rPr lang="de-DE" sz="2800" dirty="0" err="1">
                <a:latin typeface="+mj-lt"/>
              </a:rPr>
              <a:t>of</a:t>
            </a:r>
            <a:r>
              <a:rPr lang="de-DE" sz="2800" dirty="0">
                <a:latin typeface="+mj-lt"/>
              </a:rPr>
              <a:t> </a:t>
            </a:r>
            <a:r>
              <a:rPr lang="de-DE" sz="2800" dirty="0" err="1">
                <a:latin typeface="+mj-lt"/>
              </a:rPr>
              <a:t>the</a:t>
            </a:r>
            <a:r>
              <a:rPr lang="de-DE" sz="2800" dirty="0">
                <a:latin typeface="+mj-lt"/>
              </a:rPr>
              <a:t> </a:t>
            </a:r>
            <a:r>
              <a:rPr lang="de-DE" sz="2800" dirty="0" err="1">
                <a:latin typeface="+mj-lt"/>
              </a:rPr>
              <a:t>idea</a:t>
            </a:r>
            <a:r>
              <a:rPr lang="de-DE" sz="2800" dirty="0">
                <a:latin typeface="+mj-lt"/>
              </a:rPr>
              <a:t> </a:t>
            </a:r>
            <a:r>
              <a:rPr lang="de-DE" sz="2800" dirty="0" err="1">
                <a:latin typeface="+mj-lt"/>
              </a:rPr>
              <a:t>generated</a:t>
            </a:r>
            <a:r>
              <a:rPr lang="de-DE" sz="2800" dirty="0">
                <a:latin typeface="+mj-lt"/>
              </a:rPr>
              <a:t> </a:t>
            </a:r>
            <a:r>
              <a:rPr lang="de-DE" sz="2800" dirty="0" err="1">
                <a:latin typeface="+mj-lt"/>
              </a:rPr>
              <a:t>is</a:t>
            </a:r>
            <a:r>
              <a:rPr lang="de-DE" sz="2800" dirty="0">
                <a:latin typeface="+mj-lt"/>
              </a:rPr>
              <a:t> </a:t>
            </a:r>
            <a:r>
              <a:rPr lang="de-DE" sz="2800" dirty="0" err="1">
                <a:latin typeface="+mj-lt"/>
              </a:rPr>
              <a:t>important</a:t>
            </a:r>
            <a:r>
              <a:rPr lang="de-DE" sz="2800" dirty="0">
                <a:latin typeface="+mj-lt"/>
              </a:rPr>
              <a:t>. </a:t>
            </a:r>
            <a:r>
              <a:rPr lang="de-DE" sz="2800" dirty="0" err="1">
                <a:latin typeface="+mj-lt"/>
              </a:rPr>
              <a:t>It</a:t>
            </a:r>
            <a:r>
              <a:rPr lang="de-DE" sz="2800" dirty="0">
                <a:latin typeface="+mj-lt"/>
              </a:rPr>
              <a:t> </a:t>
            </a:r>
            <a:r>
              <a:rPr lang="de-DE" sz="2800" dirty="0" err="1">
                <a:latin typeface="+mj-lt"/>
              </a:rPr>
              <a:t>decides</a:t>
            </a:r>
            <a:r>
              <a:rPr lang="de-DE" sz="2800" dirty="0">
                <a:latin typeface="+mj-lt"/>
              </a:rPr>
              <a:t> on </a:t>
            </a:r>
            <a:r>
              <a:rPr lang="de-DE" sz="2800" dirty="0" err="1">
                <a:latin typeface="+mj-lt"/>
              </a:rPr>
              <a:t>whether</a:t>
            </a:r>
            <a:r>
              <a:rPr lang="de-DE" sz="2800" dirty="0">
                <a:latin typeface="+mj-lt"/>
              </a:rPr>
              <a:t> an </a:t>
            </a:r>
            <a:r>
              <a:rPr lang="de-DE" sz="2800" dirty="0" err="1">
                <a:latin typeface="+mj-lt"/>
              </a:rPr>
              <a:t>entrepreneur</a:t>
            </a:r>
            <a:r>
              <a:rPr lang="de-DE" sz="2800" dirty="0">
                <a:latin typeface="+mj-lt"/>
              </a:rPr>
              <a:t> </a:t>
            </a:r>
            <a:r>
              <a:rPr lang="de-DE" sz="2800" dirty="0" err="1">
                <a:latin typeface="+mj-lt"/>
              </a:rPr>
              <a:t>make</a:t>
            </a:r>
            <a:r>
              <a:rPr lang="de-DE" sz="2800" dirty="0">
                <a:latin typeface="+mj-lt"/>
              </a:rPr>
              <a:t> </a:t>
            </a:r>
            <a:r>
              <a:rPr lang="de-DE" sz="2800" dirty="0" err="1">
                <a:latin typeface="+mj-lt"/>
              </a:rPr>
              <a:t>it</a:t>
            </a:r>
            <a:r>
              <a:rPr lang="de-DE" sz="2800" dirty="0">
                <a:latin typeface="+mj-lt"/>
              </a:rPr>
              <a:t> </a:t>
            </a:r>
            <a:r>
              <a:rPr lang="de-DE" sz="2800" dirty="0" err="1">
                <a:latin typeface="+mj-lt"/>
              </a:rPr>
              <a:t>or</a:t>
            </a:r>
            <a:r>
              <a:rPr lang="de-DE" sz="2800" dirty="0">
                <a:latin typeface="+mj-lt"/>
              </a:rPr>
              <a:t> break it. </a:t>
            </a:r>
          </a:p>
          <a:p>
            <a:pPr lvl="1"/>
            <a:endParaRPr lang="de-DE" sz="2800" dirty="0">
              <a:latin typeface="+mj-lt"/>
            </a:endParaRPr>
          </a:p>
          <a:p>
            <a:pPr lvl="1"/>
            <a:r>
              <a:rPr lang="de-DE" sz="2800" dirty="0" err="1">
                <a:latin typeface="+mj-lt"/>
              </a:rPr>
              <a:t>It</a:t>
            </a:r>
            <a:r>
              <a:rPr lang="de-DE" sz="2800" dirty="0">
                <a:latin typeface="+mj-lt"/>
              </a:rPr>
              <a:t> </a:t>
            </a:r>
            <a:r>
              <a:rPr lang="de-DE" sz="2800" dirty="0" err="1">
                <a:latin typeface="+mj-lt"/>
              </a:rPr>
              <a:t>is</a:t>
            </a:r>
            <a:r>
              <a:rPr lang="de-DE" sz="2800" dirty="0">
                <a:latin typeface="+mj-lt"/>
              </a:rPr>
              <a:t> </a:t>
            </a:r>
            <a:r>
              <a:rPr lang="de-DE" sz="2800" dirty="0" err="1">
                <a:latin typeface="+mj-lt"/>
              </a:rPr>
              <a:t>important</a:t>
            </a:r>
            <a:r>
              <a:rPr lang="de-DE" sz="2800" dirty="0">
                <a:latin typeface="+mj-lt"/>
              </a:rPr>
              <a:t> to do </a:t>
            </a:r>
            <a:r>
              <a:rPr lang="de-DE" sz="2800" dirty="0" err="1">
                <a:latin typeface="+mj-lt"/>
              </a:rPr>
              <a:t>some</a:t>
            </a:r>
            <a:r>
              <a:rPr lang="de-DE" sz="2800" dirty="0">
                <a:latin typeface="+mj-lt"/>
              </a:rPr>
              <a:t> </a:t>
            </a:r>
            <a:r>
              <a:rPr lang="de-DE" sz="2800" dirty="0" err="1">
                <a:latin typeface="+mj-lt"/>
              </a:rPr>
              <a:t>research</a:t>
            </a:r>
            <a:r>
              <a:rPr lang="de-DE" sz="2800" dirty="0">
                <a:latin typeface="+mj-lt"/>
              </a:rPr>
              <a:t> </a:t>
            </a:r>
            <a:r>
              <a:rPr lang="de-DE" sz="2800" dirty="0" err="1">
                <a:latin typeface="+mj-lt"/>
              </a:rPr>
              <a:t>before</a:t>
            </a:r>
            <a:r>
              <a:rPr lang="de-DE" sz="2800" dirty="0">
                <a:latin typeface="+mj-lt"/>
              </a:rPr>
              <a:t> </a:t>
            </a:r>
            <a:r>
              <a:rPr lang="de-DE" sz="2800" dirty="0" err="1">
                <a:latin typeface="+mj-lt"/>
              </a:rPr>
              <a:t>starting</a:t>
            </a:r>
            <a:r>
              <a:rPr lang="de-DE" sz="2800" dirty="0">
                <a:latin typeface="+mj-lt"/>
              </a:rPr>
              <a:t> </a:t>
            </a:r>
            <a:r>
              <a:rPr lang="de-DE" sz="2800" dirty="0" err="1">
                <a:latin typeface="+mj-lt"/>
              </a:rPr>
              <a:t>with</a:t>
            </a:r>
            <a:r>
              <a:rPr lang="de-DE" sz="2800" dirty="0">
                <a:latin typeface="+mj-lt"/>
              </a:rPr>
              <a:t> </a:t>
            </a:r>
            <a:r>
              <a:rPr lang="de-DE" sz="2800" dirty="0" err="1">
                <a:latin typeface="+mj-lt"/>
              </a:rPr>
              <a:t>investments</a:t>
            </a:r>
            <a:r>
              <a:rPr lang="de-DE" sz="2800" dirty="0">
                <a:latin typeface="+mj-lt"/>
              </a:rPr>
              <a:t> (</a:t>
            </a:r>
            <a:r>
              <a:rPr lang="de-DE" sz="2800" dirty="0" err="1">
                <a:latin typeface="+mj-lt"/>
              </a:rPr>
              <a:t>financial</a:t>
            </a:r>
            <a:r>
              <a:rPr lang="de-DE" sz="2800" dirty="0">
                <a:latin typeface="+mj-lt"/>
              </a:rPr>
              <a:t> and </a:t>
            </a:r>
            <a:r>
              <a:rPr lang="de-DE" sz="2800" dirty="0" err="1">
                <a:latin typeface="+mj-lt"/>
              </a:rPr>
              <a:t>timewise</a:t>
            </a:r>
            <a:r>
              <a:rPr lang="de-DE" sz="2800" dirty="0">
                <a:latin typeface="+mj-lt"/>
              </a:rPr>
              <a:t>). </a:t>
            </a:r>
            <a:endParaRPr lang="de-AT" sz="2800" dirty="0">
              <a:latin typeface="+mj-lt"/>
            </a:endParaRPr>
          </a:p>
          <a:p>
            <a:pPr lvl="1"/>
            <a:endParaRPr lang="en-US" sz="3200" b="0" i="0" dirty="0">
              <a:solidFill>
                <a:srgbClr val="272727"/>
              </a:solidFill>
              <a:effectLst/>
              <a:latin typeface="Adelle W01 Regular"/>
            </a:endParaRP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object 11">
            <a:extLst>
              <a:ext uri="{FF2B5EF4-FFF2-40B4-BE49-F238E27FC236}">
                <a16:creationId xmlns:a16="http://schemas.microsoft.com/office/drawing/2014/main" id="{9F6AA6DB-E6DB-D9EB-9E95-B1A70FE6100D}"/>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457963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08522" y="3653938"/>
            <a:ext cx="6475601" cy="2228815"/>
          </a:xfrm>
          <a:prstGeom prst="rect">
            <a:avLst/>
          </a:prstGeom>
        </p:spPr>
        <p:txBody>
          <a:bodyPr vert="horz" wrap="square" lIns="0" tIns="12700" rIns="0" bIns="0" rtlCol="0">
            <a:spAutoFit/>
          </a:bodyPr>
          <a:lstStyle/>
          <a:p>
            <a:pPr marL="12700" algn="ctr">
              <a:lnSpc>
                <a:spcPct val="100000"/>
              </a:lnSpc>
              <a:spcBef>
                <a:spcPts val="100"/>
              </a:spcBef>
            </a:pPr>
            <a:r>
              <a:rPr lang="en-US" sz="4800" spc="95" dirty="0">
                <a:latin typeface="Tahoma"/>
                <a:cs typeface="Tahoma"/>
              </a:rPr>
              <a:t>5 steps to evaluate the potential of a business idea</a:t>
            </a:r>
            <a:endParaRPr lang="en-US" sz="4800" dirty="0">
              <a:latin typeface="Tahoma"/>
              <a:cs typeface="Tahoma"/>
            </a:endParaRPr>
          </a:p>
        </p:txBody>
      </p:sp>
      <p:sp>
        <p:nvSpPr>
          <p:cNvPr id="3" name="object 3"/>
          <p:cNvSpPr/>
          <p:nvPr/>
        </p:nvSpPr>
        <p:spPr>
          <a:xfrm>
            <a:off x="7961501" y="1311872"/>
            <a:ext cx="9029700" cy="764162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lang="en-US" sz="3200" b="0" i="1" dirty="0">
              <a:effectLst/>
              <a:latin typeface="Open Sans" panose="020B0606030504020204" pitchFamily="34" charset="0"/>
            </a:endParaRPr>
          </a:p>
          <a:p>
            <a:pPr lvl="1"/>
            <a:endParaRPr lang="en-US" sz="3200" i="1" dirty="0">
              <a:latin typeface="Open Sans" panose="020B0606030504020204" pitchFamily="34" charset="0"/>
            </a:endParaRPr>
          </a:p>
          <a:p>
            <a:pPr lvl="1"/>
            <a:endParaRPr lang="en-US" sz="3200" i="1" dirty="0">
              <a:latin typeface="Open Sans" panose="020B0606030504020204" pitchFamily="34" charset="0"/>
            </a:endParaRPr>
          </a:p>
          <a:p>
            <a:pPr lvl="1"/>
            <a:endParaRPr lang="en-US" sz="3200" i="1" dirty="0">
              <a:latin typeface="Open Sans" panose="020B0606030504020204" pitchFamily="34" charset="0"/>
            </a:endParaRPr>
          </a:p>
          <a:p>
            <a:pPr marL="971550" lvl="1" indent="-514350">
              <a:buFont typeface="+mj-lt"/>
              <a:buAutoNum type="arabicPeriod"/>
            </a:pPr>
            <a:r>
              <a:rPr lang="en-US" sz="3200" b="0" i="0" dirty="0">
                <a:solidFill>
                  <a:srgbClr val="272727"/>
                </a:solidFill>
                <a:effectLst/>
                <a:latin typeface="+mj-lt"/>
              </a:rPr>
              <a:t>Determine a target market</a:t>
            </a:r>
          </a:p>
          <a:p>
            <a:pPr marL="971550" lvl="1" indent="-514350">
              <a:buFont typeface="+mj-lt"/>
              <a:buAutoNum type="arabicPeriod"/>
            </a:pPr>
            <a:r>
              <a:rPr lang="en-US" sz="3200" dirty="0">
                <a:solidFill>
                  <a:srgbClr val="272727"/>
                </a:solidFill>
                <a:latin typeface="+mj-lt"/>
              </a:rPr>
              <a:t>Create a buyer persona</a:t>
            </a:r>
          </a:p>
          <a:p>
            <a:pPr marL="971550" lvl="1" indent="-514350">
              <a:buFont typeface="+mj-lt"/>
              <a:buAutoNum type="arabicPeriod"/>
            </a:pPr>
            <a:r>
              <a:rPr lang="en-US" sz="3200" b="0" i="0" dirty="0">
                <a:solidFill>
                  <a:srgbClr val="272727"/>
                </a:solidFill>
                <a:effectLst/>
                <a:latin typeface="+mj-lt"/>
              </a:rPr>
              <a:t>Conduct a market analysis</a:t>
            </a:r>
          </a:p>
          <a:p>
            <a:pPr marL="971550" lvl="1" indent="-514350">
              <a:buFont typeface="+mj-lt"/>
              <a:buAutoNum type="arabicPeriod"/>
            </a:pPr>
            <a:r>
              <a:rPr lang="en-US" sz="3200" dirty="0">
                <a:solidFill>
                  <a:srgbClr val="272727"/>
                </a:solidFill>
                <a:latin typeface="+mj-lt"/>
              </a:rPr>
              <a:t>Analyze competitors</a:t>
            </a:r>
          </a:p>
          <a:p>
            <a:pPr marL="971550" lvl="1" indent="-514350">
              <a:buFont typeface="+mj-lt"/>
              <a:buAutoNum type="arabicPeriod"/>
            </a:pPr>
            <a:r>
              <a:rPr lang="en-US" sz="3200" b="0" i="0" dirty="0">
                <a:solidFill>
                  <a:srgbClr val="272727"/>
                </a:solidFill>
                <a:effectLst/>
                <a:latin typeface="+mj-lt"/>
              </a:rPr>
              <a:t>Understand finances</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object 11">
            <a:extLst>
              <a:ext uri="{FF2B5EF4-FFF2-40B4-BE49-F238E27FC236}">
                <a16:creationId xmlns:a16="http://schemas.microsoft.com/office/drawing/2014/main" id="{BFFA8BD2-C58C-CB50-9CEA-E4C150A6D4DA}"/>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4153549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23839" y="1756435"/>
            <a:ext cx="11769974" cy="843821"/>
          </a:xfrm>
          <a:prstGeom prst="rect">
            <a:avLst/>
          </a:prstGeom>
        </p:spPr>
        <p:txBody>
          <a:bodyPr vert="horz" wrap="square" lIns="0" tIns="12700" rIns="0" bIns="0" rtlCol="0">
            <a:spAutoFit/>
          </a:bodyPr>
          <a:lstStyle/>
          <a:p>
            <a:pPr marL="12700" algn="ctr">
              <a:lnSpc>
                <a:spcPct val="100000"/>
              </a:lnSpc>
              <a:spcBef>
                <a:spcPts val="100"/>
              </a:spcBef>
            </a:pPr>
            <a:r>
              <a:rPr lang="en-US" sz="5400" spc="95" dirty="0">
                <a:latin typeface="Tahoma"/>
                <a:cs typeface="Tahoma"/>
              </a:rPr>
              <a:t>1. Determine the target market</a:t>
            </a:r>
            <a:endParaRPr sz="5400" dirty="0">
              <a:latin typeface="Tahoma"/>
              <a:cs typeface="Tahoma"/>
            </a:endParaRPr>
          </a:p>
        </p:txBody>
      </p:sp>
      <p:sp>
        <p:nvSpPr>
          <p:cNvPr id="3" name="object 3"/>
          <p:cNvSpPr/>
          <p:nvPr/>
        </p:nvSpPr>
        <p:spPr>
          <a:xfrm>
            <a:off x="1282848" y="3619500"/>
            <a:ext cx="15651957" cy="5486400"/>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US" sz="3000" b="1" i="0" dirty="0">
                <a:solidFill>
                  <a:srgbClr val="2D2D2D"/>
                </a:solidFill>
                <a:effectLst/>
                <a:latin typeface="+mj-lt"/>
              </a:rPr>
              <a:t>A target market is the group of people an entrepreneur plans on selling products or services to.</a:t>
            </a:r>
          </a:p>
          <a:p>
            <a:pPr lvl="1"/>
            <a:endParaRPr lang="en-US" sz="3000" dirty="0">
              <a:solidFill>
                <a:srgbClr val="2D2D2D"/>
              </a:solidFill>
              <a:latin typeface="+mj-lt"/>
            </a:endParaRPr>
          </a:p>
          <a:p>
            <a:pPr lvl="1"/>
            <a:r>
              <a:rPr lang="en-US" sz="3000" dirty="0">
                <a:solidFill>
                  <a:srgbClr val="2D2D2D"/>
                </a:solidFill>
                <a:latin typeface="+mj-lt"/>
              </a:rPr>
              <a:t>A target market comprises c</a:t>
            </a:r>
            <a:r>
              <a:rPr lang="en-US" sz="3000" b="0" i="0" dirty="0">
                <a:solidFill>
                  <a:srgbClr val="2D2D2D"/>
                </a:solidFill>
                <a:effectLst/>
                <a:latin typeface="+mj-lt"/>
              </a:rPr>
              <a:t>onsumers that an entrepreneur believes would benefit most from the business idea and will become sustained customers of the business. </a:t>
            </a:r>
          </a:p>
          <a:p>
            <a:pPr lvl="1"/>
            <a:r>
              <a:rPr lang="en-US" sz="3000" b="0" i="0" dirty="0">
                <a:solidFill>
                  <a:srgbClr val="2D2D2D"/>
                </a:solidFill>
                <a:effectLst/>
                <a:latin typeface="+mj-lt"/>
              </a:rPr>
              <a:t>It's important to learn from this group about their needs to adapt the business idea and later market to them successfully. </a:t>
            </a:r>
          </a:p>
          <a:p>
            <a:pPr lvl="1"/>
            <a:endParaRPr lang="en-US" sz="3000" b="0" i="0" dirty="0">
              <a:solidFill>
                <a:srgbClr val="2D2D2D"/>
              </a:solidFill>
              <a:effectLst/>
              <a:latin typeface="+mj-lt"/>
            </a:endParaRPr>
          </a:p>
          <a:p>
            <a:pPr lvl="1"/>
            <a:r>
              <a:rPr lang="en-US" sz="3000" b="0" i="0" dirty="0">
                <a:solidFill>
                  <a:srgbClr val="2D2D2D"/>
                </a:solidFill>
                <a:effectLst/>
                <a:latin typeface="+mj-lt"/>
              </a:rPr>
              <a:t>When an entrepreneur understands its consumers well, it is easie</a:t>
            </a:r>
            <a:r>
              <a:rPr lang="en-US" sz="3000" dirty="0">
                <a:solidFill>
                  <a:srgbClr val="2D2D2D"/>
                </a:solidFill>
                <a:latin typeface="+mj-lt"/>
              </a:rPr>
              <a:t>r to adapt to their needs also during the business operations which in the end determines success. </a:t>
            </a:r>
            <a:endParaRPr lang="en-US" sz="3000" dirty="0">
              <a:solidFill>
                <a:srgbClr val="223C50"/>
              </a:solidFill>
              <a:latin typeface="+mj-lt"/>
            </a:endParaRPr>
          </a:p>
          <a:p>
            <a:pPr lvl="1">
              <a:lnSpc>
                <a:spcPct val="150000"/>
              </a:lnSpc>
            </a:pPr>
            <a:endParaRPr lang="en-US" sz="3200" dirty="0">
              <a:solidFill>
                <a:srgbClr val="223C50"/>
              </a:solidFill>
              <a:latin typeface="TradeGothic"/>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E1C66364-ECF0-E05F-ABB9-B8AA9F700CE5}"/>
              </a:ext>
            </a:extLst>
          </p:cNvPr>
          <p:cNvSpPr txBox="1">
            <a:spLocks/>
          </p:cNvSpPr>
          <p:nvPr/>
        </p:nvSpPr>
        <p:spPr>
          <a:xfrm>
            <a:off x="2400300" y="281623"/>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2590558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23839" y="1756435"/>
            <a:ext cx="11769974" cy="843821"/>
          </a:xfrm>
          <a:prstGeom prst="rect">
            <a:avLst/>
          </a:prstGeom>
        </p:spPr>
        <p:txBody>
          <a:bodyPr vert="horz" wrap="square" lIns="0" tIns="12700" rIns="0" bIns="0" rtlCol="0">
            <a:spAutoFit/>
          </a:bodyPr>
          <a:lstStyle/>
          <a:p>
            <a:pPr marL="12700" algn="ctr">
              <a:lnSpc>
                <a:spcPct val="100000"/>
              </a:lnSpc>
              <a:spcBef>
                <a:spcPts val="100"/>
              </a:spcBef>
            </a:pPr>
            <a:r>
              <a:rPr lang="en-US" sz="5400" spc="95" dirty="0">
                <a:latin typeface="Tahoma"/>
                <a:cs typeface="Tahoma"/>
              </a:rPr>
              <a:t>2. Create a buyer persona</a:t>
            </a:r>
            <a:endParaRPr sz="5400" dirty="0">
              <a:latin typeface="Tahoma"/>
              <a:cs typeface="Tahoma"/>
            </a:endParaRPr>
          </a:p>
        </p:txBody>
      </p:sp>
      <p:sp>
        <p:nvSpPr>
          <p:cNvPr id="3" name="object 3"/>
          <p:cNvSpPr/>
          <p:nvPr/>
        </p:nvSpPr>
        <p:spPr>
          <a:xfrm>
            <a:off x="1282848" y="3619500"/>
            <a:ext cx="15651957" cy="5486400"/>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US" sz="3000" b="1" i="0" dirty="0">
                <a:solidFill>
                  <a:srgbClr val="2D2D2D"/>
                </a:solidFill>
                <a:effectLst/>
                <a:latin typeface="+mj-lt"/>
              </a:rPr>
              <a:t>A persona is a fictional representation or character of your ideal customer or user. A persona is created based on research gathered from user interview</a:t>
            </a:r>
            <a:r>
              <a:rPr lang="en-US" sz="3000" b="1" dirty="0">
                <a:solidFill>
                  <a:srgbClr val="2D2D2D"/>
                </a:solidFill>
                <a:latin typeface="+mj-lt"/>
              </a:rPr>
              <a:t>s.</a:t>
            </a:r>
          </a:p>
          <a:p>
            <a:pPr lvl="1"/>
            <a:endParaRPr lang="en-US" sz="3000" dirty="0">
              <a:solidFill>
                <a:srgbClr val="2D2D2D"/>
              </a:solidFill>
              <a:latin typeface="+mj-lt"/>
            </a:endParaRPr>
          </a:p>
          <a:p>
            <a:pPr lvl="1"/>
            <a:r>
              <a:rPr lang="en-US" sz="3000" b="0" i="0" dirty="0">
                <a:solidFill>
                  <a:srgbClr val="2D2D2D"/>
                </a:solidFill>
                <a:effectLst/>
              </a:rPr>
              <a:t>Using personas can help to better understand the needs, behaviors and expectations of a potential target audience. They also help create solutions at a quicker pace that can result in overall user </a:t>
            </a:r>
            <a:r>
              <a:rPr lang="en-US" sz="3000" dirty="0">
                <a:solidFill>
                  <a:srgbClr val="2D2D2D"/>
                </a:solidFill>
              </a:rPr>
              <a:t>experience benefit. The use of personas helps to strategize and make wise decisions for the benefit of not only a product but the users as well. </a:t>
            </a:r>
          </a:p>
          <a:p>
            <a:pPr lvl="1"/>
            <a:endParaRPr lang="en-US" sz="3000" dirty="0">
              <a:solidFill>
                <a:srgbClr val="2D2D2D"/>
              </a:solidFill>
            </a:endParaRPr>
          </a:p>
          <a:p>
            <a:pPr lvl="1" algn="ctr"/>
            <a:r>
              <a:rPr lang="en-US" sz="3000" i="1" dirty="0">
                <a:solidFill>
                  <a:srgbClr val="2D2D2D"/>
                </a:solidFill>
              </a:rPr>
              <a:t>What makes up a persona´s profile?</a:t>
            </a:r>
          </a:p>
          <a:p>
            <a:pPr lvl="1"/>
            <a:r>
              <a:rPr lang="en-US" sz="3000" dirty="0">
                <a:solidFill>
                  <a:srgbClr val="2D2D2D"/>
                </a:solidFill>
              </a:rPr>
              <a:t>Fake name, personal background, professional background, environment, psychological traits, image, quote</a:t>
            </a:r>
            <a:endParaRPr lang="en-US" sz="3000" dirty="0">
              <a:solidFill>
                <a:srgbClr val="223C50"/>
              </a:solidFill>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51EE74C9-BDF8-6635-3B13-CCC5566A4D95}"/>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812383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124200" y="1488080"/>
            <a:ext cx="11769974" cy="1674817"/>
          </a:xfrm>
          <a:prstGeom prst="rect">
            <a:avLst/>
          </a:prstGeom>
        </p:spPr>
        <p:txBody>
          <a:bodyPr vert="horz" wrap="square" lIns="0" tIns="12700" rIns="0" bIns="0" rtlCol="0">
            <a:spAutoFit/>
          </a:bodyPr>
          <a:lstStyle/>
          <a:p>
            <a:pPr marL="12700" algn="ctr">
              <a:lnSpc>
                <a:spcPct val="100000"/>
              </a:lnSpc>
              <a:spcBef>
                <a:spcPts val="100"/>
              </a:spcBef>
            </a:pPr>
            <a:r>
              <a:rPr lang="en-US" sz="5400" spc="95" dirty="0">
                <a:latin typeface="Tahoma"/>
                <a:cs typeface="Tahoma"/>
              </a:rPr>
              <a:t>3. Conduct a market analysis &amp; 4. Analyze your competitors</a:t>
            </a:r>
            <a:endParaRPr sz="5400" dirty="0">
              <a:latin typeface="Tahoma"/>
              <a:cs typeface="Tahoma"/>
            </a:endParaRPr>
          </a:p>
        </p:txBody>
      </p:sp>
      <p:sp>
        <p:nvSpPr>
          <p:cNvPr id="3" name="object 3"/>
          <p:cNvSpPr/>
          <p:nvPr/>
        </p:nvSpPr>
        <p:spPr>
          <a:xfrm>
            <a:off x="1282848" y="3619500"/>
            <a:ext cx="15651957" cy="5486400"/>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US" sz="3000" b="1" dirty="0">
                <a:solidFill>
                  <a:srgbClr val="2D2D2D"/>
                </a:solidFill>
                <a:latin typeface="+mj-lt"/>
              </a:rPr>
              <a:t>A market analysis is an assessment of market conditions, which may include economic details, consumer buying patterns, trends, forecasting and the competition in a market.</a:t>
            </a:r>
          </a:p>
          <a:p>
            <a:pPr lvl="1"/>
            <a:endParaRPr lang="en-US" sz="3000" b="1" dirty="0">
              <a:solidFill>
                <a:srgbClr val="2D2D2D"/>
              </a:solidFill>
              <a:latin typeface="+mj-lt"/>
            </a:endParaRPr>
          </a:p>
          <a:p>
            <a:pPr lvl="1"/>
            <a:r>
              <a:rPr lang="en-US" sz="3000" dirty="0">
                <a:solidFill>
                  <a:srgbClr val="2D2D2D"/>
                </a:solidFill>
              </a:rPr>
              <a:t>Conducting a market analysis will support in identifying business opportunities and threats. It is important to conduct the market analysis in two steps – macro- and micro-level analysis. </a:t>
            </a:r>
          </a:p>
          <a:p>
            <a:pPr lvl="1"/>
            <a:endParaRPr lang="en-US" sz="3000" dirty="0">
              <a:solidFill>
                <a:srgbClr val="2D2D2D"/>
              </a:solidFill>
            </a:endParaRPr>
          </a:p>
          <a:p>
            <a:pPr lvl="1"/>
            <a:r>
              <a:rPr lang="en-US" sz="3000" dirty="0">
                <a:solidFill>
                  <a:srgbClr val="2D2D2D"/>
                </a:solidFill>
              </a:rPr>
              <a:t>Simply put, a market analysis helps to understand potential of the aimed market and needs to be revised on a regular basis.</a:t>
            </a:r>
          </a:p>
          <a:p>
            <a:pPr lvl="1"/>
            <a:endParaRPr lang="en-US" sz="3000" dirty="0">
              <a:solidFill>
                <a:srgbClr val="2D2D2D"/>
              </a:solidFill>
            </a:endParaRPr>
          </a:p>
          <a:p>
            <a:pPr lvl="1"/>
            <a:r>
              <a:rPr lang="en-US" sz="3000" dirty="0">
                <a:solidFill>
                  <a:srgbClr val="2D2D2D"/>
                </a:solidFill>
              </a:rPr>
              <a:t>An essential part within the market analysis is the analysis of the competitors. If competitors are big on the market, then one needs to question if there is potential out there to enter the market</a:t>
            </a:r>
            <a:endParaRPr lang="en-US" sz="3000" dirty="0">
              <a:solidFill>
                <a:srgbClr val="223C50"/>
              </a:solidFill>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0951488F-E3DF-7DCE-5CB2-01C9733FC2F8}"/>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1568986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124200" y="1488080"/>
            <a:ext cx="11769974" cy="2505814"/>
          </a:xfrm>
          <a:prstGeom prst="rect">
            <a:avLst/>
          </a:prstGeom>
        </p:spPr>
        <p:txBody>
          <a:bodyPr vert="horz" wrap="square" lIns="0" tIns="12700" rIns="0" bIns="0" rtlCol="0">
            <a:spAutoFit/>
          </a:bodyPr>
          <a:lstStyle/>
          <a:p>
            <a:pPr marL="12700" algn="ctr">
              <a:lnSpc>
                <a:spcPct val="100000"/>
              </a:lnSpc>
              <a:spcBef>
                <a:spcPts val="100"/>
              </a:spcBef>
            </a:pPr>
            <a:r>
              <a:rPr lang="en-US" sz="5400" spc="95" dirty="0">
                <a:latin typeface="Tahoma"/>
                <a:cs typeface="Tahoma"/>
              </a:rPr>
              <a:t>3. Conduct a market analysis &amp; 4. Analyze your competitors – some options</a:t>
            </a:r>
            <a:endParaRPr sz="5400" dirty="0">
              <a:latin typeface="Tahoma"/>
              <a:cs typeface="Tahoma"/>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pic>
        <p:nvPicPr>
          <p:cNvPr id="15" name="Inhaltsplatzhalter 7">
            <a:extLst>
              <a:ext uri="{FF2B5EF4-FFF2-40B4-BE49-F238E27FC236}">
                <a16:creationId xmlns:a16="http://schemas.microsoft.com/office/drawing/2014/main" id="{21E30E22-2C33-4906-9067-C4147F19D105}"/>
              </a:ext>
            </a:extLst>
          </p:cNvPr>
          <p:cNvPicPr>
            <a:picLocks noChangeAspect="1"/>
          </p:cNvPicPr>
          <p:nvPr/>
        </p:nvPicPr>
        <p:blipFill>
          <a:blip r:embed="rId5"/>
          <a:stretch>
            <a:fillRect/>
          </a:stretch>
        </p:blipFill>
        <p:spPr>
          <a:xfrm>
            <a:off x="1447800" y="4284807"/>
            <a:ext cx="7890191" cy="3748087"/>
          </a:xfrm>
          <a:prstGeom prst="rect">
            <a:avLst/>
          </a:prstGeom>
        </p:spPr>
      </p:pic>
      <p:pic>
        <p:nvPicPr>
          <p:cNvPr id="17" name="Inhaltsplatzhalter 7">
            <a:extLst>
              <a:ext uri="{FF2B5EF4-FFF2-40B4-BE49-F238E27FC236}">
                <a16:creationId xmlns:a16="http://schemas.microsoft.com/office/drawing/2014/main" id="{6E75178A-9819-49CB-9218-AC3F0C69E254}"/>
              </a:ext>
            </a:extLst>
          </p:cNvPr>
          <p:cNvPicPr>
            <a:picLocks noChangeAspect="1"/>
          </p:cNvPicPr>
          <p:nvPr/>
        </p:nvPicPr>
        <p:blipFill>
          <a:blip r:embed="rId6"/>
          <a:stretch>
            <a:fillRect/>
          </a:stretch>
        </p:blipFill>
        <p:spPr>
          <a:xfrm>
            <a:off x="9415833" y="4284807"/>
            <a:ext cx="7720244" cy="3748087"/>
          </a:xfrm>
          <a:prstGeom prst="rect">
            <a:avLst/>
          </a:prstGeom>
        </p:spPr>
      </p:pic>
      <p:sp>
        <p:nvSpPr>
          <p:cNvPr id="18" name="object 11">
            <a:extLst>
              <a:ext uri="{FF2B5EF4-FFF2-40B4-BE49-F238E27FC236}">
                <a16:creationId xmlns:a16="http://schemas.microsoft.com/office/drawing/2014/main" id="{450AA270-3A58-B33C-6A4C-71328C130E72}"/>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2914177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124200" y="1488080"/>
            <a:ext cx="11769974" cy="1674817"/>
          </a:xfrm>
          <a:prstGeom prst="rect">
            <a:avLst/>
          </a:prstGeom>
        </p:spPr>
        <p:txBody>
          <a:bodyPr vert="horz" wrap="square" lIns="0" tIns="12700" rIns="0" bIns="0" rtlCol="0">
            <a:spAutoFit/>
          </a:bodyPr>
          <a:lstStyle/>
          <a:p>
            <a:pPr marL="12700" algn="ctr">
              <a:lnSpc>
                <a:spcPct val="100000"/>
              </a:lnSpc>
              <a:spcBef>
                <a:spcPts val="100"/>
              </a:spcBef>
            </a:pPr>
            <a:r>
              <a:rPr lang="en-US" sz="5400" spc="95" dirty="0">
                <a:latin typeface="Tahoma"/>
                <a:cs typeface="Tahoma"/>
              </a:rPr>
              <a:t>3. Conduct a market analysis &amp; 4. Analyze your competitors</a:t>
            </a:r>
            <a:endParaRPr sz="5400" dirty="0">
              <a:latin typeface="Tahoma"/>
              <a:cs typeface="Tahoma"/>
            </a:endParaRPr>
          </a:p>
        </p:txBody>
      </p:sp>
      <p:sp>
        <p:nvSpPr>
          <p:cNvPr id="3" name="object 3"/>
          <p:cNvSpPr/>
          <p:nvPr/>
        </p:nvSpPr>
        <p:spPr>
          <a:xfrm>
            <a:off x="1282848" y="3619500"/>
            <a:ext cx="15651957" cy="5486400"/>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US" sz="3000" b="1" dirty="0">
                <a:solidFill>
                  <a:srgbClr val="2D2D2D"/>
                </a:solidFill>
                <a:latin typeface="+mj-lt"/>
              </a:rPr>
              <a:t>Major sources for collecting market data are:</a:t>
            </a:r>
          </a:p>
          <a:p>
            <a:pPr lvl="1"/>
            <a:endParaRPr lang="en-US" sz="3000" b="1" dirty="0">
              <a:solidFill>
                <a:srgbClr val="2D2D2D"/>
              </a:solidFill>
              <a:latin typeface="+mj-lt"/>
            </a:endParaRPr>
          </a:p>
          <a:p>
            <a:pPr marL="800100" lvl="1" indent="-342900">
              <a:buFont typeface="Arial" panose="020B0604020202020204" pitchFamily="34" charset="0"/>
              <a:buChar char="•"/>
            </a:pPr>
            <a:r>
              <a:rPr lang="de-DE" sz="3000" dirty="0">
                <a:latin typeface="+mj-lt"/>
              </a:rPr>
              <a:t>World </a:t>
            </a:r>
            <a:r>
              <a:rPr lang="de-DE" sz="3000" dirty="0" err="1">
                <a:latin typeface="+mj-lt"/>
              </a:rPr>
              <a:t>bank</a:t>
            </a:r>
            <a:r>
              <a:rPr lang="de-DE" sz="3000" dirty="0">
                <a:latin typeface="+mj-lt"/>
              </a:rPr>
              <a:t> - </a:t>
            </a:r>
            <a:r>
              <a:rPr lang="en-US" sz="3000" dirty="0">
                <a:latin typeface="+mj-lt"/>
                <a:hlinkClick r:id="rId3"/>
              </a:rPr>
              <a:t>World Bank Open Data | Data</a:t>
            </a:r>
            <a:endParaRPr lang="en-US" sz="3000" dirty="0">
              <a:latin typeface="+mj-lt"/>
            </a:endParaRPr>
          </a:p>
          <a:p>
            <a:pPr marL="800100" lvl="1" indent="-342900">
              <a:buFont typeface="Arial" panose="020B0604020202020204" pitchFamily="34" charset="0"/>
              <a:buChar char="•"/>
            </a:pPr>
            <a:r>
              <a:rPr lang="en-US" sz="3000" dirty="0">
                <a:latin typeface="+mj-lt"/>
              </a:rPr>
              <a:t>UN data - social and economic data – </a:t>
            </a:r>
            <a:r>
              <a:rPr lang="de-AT" sz="3000" dirty="0" err="1">
                <a:latin typeface="+mj-lt"/>
                <a:hlinkClick r:id="rId4"/>
              </a:rPr>
              <a:t>Undata</a:t>
            </a:r>
            <a:endParaRPr lang="en-US" sz="3000" dirty="0">
              <a:latin typeface="+mj-lt"/>
            </a:endParaRPr>
          </a:p>
          <a:p>
            <a:pPr marL="800100" lvl="1" indent="-342900">
              <a:buFont typeface="Arial" panose="020B0604020202020204" pitchFamily="34" charset="0"/>
              <a:buChar char="•"/>
            </a:pPr>
            <a:r>
              <a:rPr lang="en-US" sz="3000" dirty="0">
                <a:latin typeface="+mj-lt"/>
              </a:rPr>
              <a:t>International monetary fund – World Economic Outlook -  </a:t>
            </a:r>
            <a:r>
              <a:rPr lang="en-US" sz="3000" dirty="0">
                <a:latin typeface="+mj-lt"/>
                <a:hlinkClick r:id="rId5"/>
              </a:rPr>
              <a:t>World Economic Outlook Databases (imf.org)</a:t>
            </a:r>
            <a:endParaRPr lang="en-US" sz="3000" dirty="0">
              <a:latin typeface="+mj-lt"/>
            </a:endParaRPr>
          </a:p>
          <a:p>
            <a:pPr marL="800100" lvl="1" indent="-342900">
              <a:buFont typeface="Arial" panose="020B0604020202020204" pitchFamily="34" charset="0"/>
              <a:buChar char="•"/>
            </a:pPr>
            <a:r>
              <a:rPr lang="de-DE" sz="3000" dirty="0">
                <a:latin typeface="+mj-lt"/>
              </a:rPr>
              <a:t>Eurostat - </a:t>
            </a:r>
            <a:r>
              <a:rPr lang="de-AT" sz="3000" dirty="0">
                <a:latin typeface="+mj-lt"/>
                <a:hlinkClick r:id="rId6"/>
              </a:rPr>
              <a:t>Home - Eurostat (europa.eu)</a:t>
            </a:r>
            <a:endParaRPr lang="de-AT" sz="3000" dirty="0">
              <a:latin typeface="+mj-lt"/>
            </a:endParaRPr>
          </a:p>
          <a:p>
            <a:pPr marL="800100" lvl="1" indent="-342900">
              <a:buFont typeface="Arial" panose="020B0604020202020204" pitchFamily="34" charset="0"/>
              <a:buChar char="•"/>
            </a:pPr>
            <a:r>
              <a:rPr lang="de-AT" sz="3000" dirty="0">
                <a:latin typeface="+mj-lt"/>
              </a:rPr>
              <a:t>OECD </a:t>
            </a:r>
            <a:r>
              <a:rPr lang="de-AT" sz="3000" dirty="0" err="1">
                <a:latin typeface="+mj-lt"/>
              </a:rPr>
              <a:t>iLibrary</a:t>
            </a:r>
            <a:r>
              <a:rPr lang="de-AT" sz="3000" dirty="0">
                <a:latin typeface="+mj-lt"/>
              </a:rPr>
              <a:t> - </a:t>
            </a:r>
            <a:r>
              <a:rPr lang="de-AT" sz="3000" dirty="0">
                <a:latin typeface="+mj-lt"/>
                <a:hlinkClick r:id="rId7"/>
              </a:rPr>
              <a:t>OECD </a:t>
            </a:r>
            <a:r>
              <a:rPr lang="de-AT" sz="3000" dirty="0" err="1">
                <a:latin typeface="+mj-lt"/>
                <a:hlinkClick r:id="rId7"/>
              </a:rPr>
              <a:t>iLibrary</a:t>
            </a:r>
            <a:r>
              <a:rPr lang="de-AT" sz="3000" dirty="0">
                <a:latin typeface="+mj-lt"/>
                <a:hlinkClick r:id="rId7"/>
              </a:rPr>
              <a:t> (oecd-ilibrary.org)</a:t>
            </a:r>
            <a:endParaRPr lang="de-AT" sz="3000" dirty="0">
              <a:latin typeface="+mj-lt"/>
            </a:endParaRPr>
          </a:p>
          <a:p>
            <a:pPr marL="800100" lvl="1" indent="-342900">
              <a:buFont typeface="Arial" panose="020B0604020202020204" pitchFamily="34" charset="0"/>
              <a:buChar char="•"/>
            </a:pPr>
            <a:r>
              <a:rPr lang="de-AT" sz="3000" dirty="0">
                <a:latin typeface="+mj-lt"/>
              </a:rPr>
              <a:t>Embassy and </a:t>
            </a:r>
            <a:r>
              <a:rPr lang="de-AT" sz="3000" dirty="0" err="1">
                <a:latin typeface="+mj-lt"/>
              </a:rPr>
              <a:t>foreign</a:t>
            </a:r>
            <a:r>
              <a:rPr lang="de-AT" sz="3000" dirty="0">
                <a:latin typeface="+mj-lt"/>
              </a:rPr>
              <a:t> trade </a:t>
            </a:r>
            <a:r>
              <a:rPr lang="de-AT" sz="3000" dirty="0" err="1">
                <a:latin typeface="+mj-lt"/>
              </a:rPr>
              <a:t>centers</a:t>
            </a:r>
            <a:r>
              <a:rPr lang="de-AT" sz="3000" dirty="0">
                <a:latin typeface="+mj-lt"/>
              </a:rPr>
              <a:t> </a:t>
            </a:r>
            <a:r>
              <a:rPr lang="de-AT" sz="3000" dirty="0" err="1">
                <a:latin typeface="+mj-lt"/>
              </a:rPr>
              <a:t>are</a:t>
            </a:r>
            <a:r>
              <a:rPr lang="de-AT" sz="3000" dirty="0">
                <a:latin typeface="+mj-lt"/>
              </a:rPr>
              <a:t> </a:t>
            </a:r>
            <a:r>
              <a:rPr lang="de-AT" sz="3000" dirty="0" err="1">
                <a:latin typeface="+mj-lt"/>
              </a:rPr>
              <a:t>often</a:t>
            </a:r>
            <a:r>
              <a:rPr lang="de-AT" sz="3000" dirty="0">
                <a:latin typeface="+mj-lt"/>
              </a:rPr>
              <a:t> also </a:t>
            </a:r>
            <a:r>
              <a:rPr lang="de-AT" sz="3000" dirty="0" err="1">
                <a:latin typeface="+mj-lt"/>
              </a:rPr>
              <a:t>willing</a:t>
            </a:r>
            <a:r>
              <a:rPr lang="de-AT" sz="3000" dirty="0">
                <a:latin typeface="+mj-lt"/>
              </a:rPr>
              <a:t> to support</a:t>
            </a:r>
          </a:p>
          <a:p>
            <a:pPr marL="800100" lvl="1" indent="-342900">
              <a:buFont typeface="Arial" panose="020B0604020202020204" pitchFamily="34" charset="0"/>
              <a:buChar char="•"/>
            </a:pPr>
            <a:r>
              <a:rPr lang="de-AT" sz="3000" dirty="0">
                <a:latin typeface="+mj-lt"/>
              </a:rPr>
              <a:t>Also check on </a:t>
            </a:r>
            <a:r>
              <a:rPr lang="de-AT" sz="3000" dirty="0" err="1">
                <a:latin typeface="+mj-lt"/>
              </a:rPr>
              <a:t>organisations</a:t>
            </a:r>
            <a:r>
              <a:rPr lang="de-AT" sz="3000" dirty="0">
                <a:latin typeface="+mj-lt"/>
              </a:rPr>
              <a:t> and </a:t>
            </a:r>
            <a:r>
              <a:rPr lang="de-AT" sz="3000" dirty="0" err="1">
                <a:latin typeface="+mj-lt"/>
              </a:rPr>
              <a:t>associations</a:t>
            </a:r>
            <a:r>
              <a:rPr lang="de-AT" sz="3000" dirty="0">
                <a:latin typeface="+mj-lt"/>
              </a:rPr>
              <a:t> </a:t>
            </a:r>
            <a:r>
              <a:rPr lang="de-AT" sz="3000" dirty="0" err="1">
                <a:latin typeface="+mj-lt"/>
              </a:rPr>
              <a:t>that</a:t>
            </a:r>
            <a:r>
              <a:rPr lang="de-AT" sz="3000" dirty="0">
                <a:latin typeface="+mj-lt"/>
              </a:rPr>
              <a:t> </a:t>
            </a:r>
            <a:r>
              <a:rPr lang="de-AT" sz="3000" dirty="0" err="1">
                <a:latin typeface="+mj-lt"/>
              </a:rPr>
              <a:t>are</a:t>
            </a:r>
            <a:r>
              <a:rPr lang="de-AT" sz="3000" dirty="0">
                <a:latin typeface="+mj-lt"/>
              </a:rPr>
              <a:t> </a:t>
            </a:r>
            <a:r>
              <a:rPr lang="de-AT" sz="3000" dirty="0" err="1">
                <a:latin typeface="+mj-lt"/>
              </a:rPr>
              <a:t>directly</a:t>
            </a:r>
            <a:r>
              <a:rPr lang="de-AT" sz="3000" dirty="0">
                <a:latin typeface="+mj-lt"/>
              </a:rPr>
              <a:t> </a:t>
            </a:r>
            <a:r>
              <a:rPr lang="de-AT" sz="3000" dirty="0" err="1">
                <a:latin typeface="+mj-lt"/>
              </a:rPr>
              <a:t>connected</a:t>
            </a:r>
            <a:r>
              <a:rPr lang="de-AT" sz="3000" dirty="0">
                <a:latin typeface="+mj-lt"/>
              </a:rPr>
              <a:t> to </a:t>
            </a:r>
            <a:r>
              <a:rPr lang="de-AT" sz="3000" dirty="0" err="1">
                <a:latin typeface="+mj-lt"/>
              </a:rPr>
              <a:t>your</a:t>
            </a:r>
            <a:r>
              <a:rPr lang="de-AT" sz="3000" dirty="0">
                <a:latin typeface="+mj-lt"/>
              </a:rPr>
              <a:t> </a:t>
            </a:r>
            <a:r>
              <a:rPr lang="de-AT" sz="3000" dirty="0" err="1">
                <a:latin typeface="+mj-lt"/>
              </a:rPr>
              <a:t>topic</a:t>
            </a:r>
            <a:endParaRPr lang="de-AT" sz="3000" dirty="0">
              <a:latin typeface="+mj-lt"/>
            </a:endParaRPr>
          </a:p>
          <a:p>
            <a:pPr marL="800100" lvl="1" indent="-342900">
              <a:buFont typeface="Arial" panose="020B0604020202020204" pitchFamily="34" charset="0"/>
              <a:buChar char="•"/>
            </a:pPr>
            <a:endParaRPr lang="de-AT" sz="3000" dirty="0">
              <a:latin typeface="+mj-lt"/>
            </a:endParaRPr>
          </a:p>
          <a:p>
            <a:pPr lvl="1"/>
            <a:endParaRPr lang="en-US" sz="3000" dirty="0">
              <a:solidFill>
                <a:srgbClr val="223C50"/>
              </a:solidFill>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8" cstate="print"/>
            <a:stretch>
              <a:fillRect/>
            </a:stretch>
          </p:blipFill>
          <p:spPr>
            <a:xfrm>
              <a:off x="1028700" y="9435491"/>
              <a:ext cx="1571624" cy="752474"/>
            </a:xfrm>
            <a:prstGeom prst="rect">
              <a:avLst/>
            </a:prstGeom>
          </p:spPr>
        </p:pic>
        <p:pic>
          <p:nvPicPr>
            <p:cNvPr id="13" name="object 13"/>
            <p:cNvPicPr/>
            <p:nvPr/>
          </p:nvPicPr>
          <p:blipFill>
            <a:blip r:embed="rId9"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C462657C-D2F4-DB38-66E6-076986723582}"/>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878104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123500" y="1801523"/>
            <a:ext cx="11769974" cy="843821"/>
          </a:xfrm>
          <a:prstGeom prst="rect">
            <a:avLst/>
          </a:prstGeom>
        </p:spPr>
        <p:txBody>
          <a:bodyPr vert="horz" wrap="square" lIns="0" tIns="12700" rIns="0" bIns="0" rtlCol="0">
            <a:spAutoFit/>
          </a:bodyPr>
          <a:lstStyle/>
          <a:p>
            <a:pPr marL="12700">
              <a:lnSpc>
                <a:spcPct val="100000"/>
              </a:lnSpc>
              <a:spcBef>
                <a:spcPts val="100"/>
              </a:spcBef>
            </a:pPr>
            <a:r>
              <a:rPr lang="en-US" sz="5400" spc="95" dirty="0">
                <a:latin typeface="Tahoma"/>
                <a:cs typeface="Tahoma"/>
              </a:rPr>
              <a:t>Exercise on market analysis</a:t>
            </a:r>
            <a:endParaRPr sz="5400" dirty="0">
              <a:latin typeface="Tahoma"/>
              <a:cs typeface="Tahoma"/>
            </a:endParaRPr>
          </a:p>
        </p:txBody>
      </p:sp>
      <p:sp>
        <p:nvSpPr>
          <p:cNvPr id="3" name="object 3"/>
          <p:cNvSpPr/>
          <p:nvPr/>
        </p:nvSpPr>
        <p:spPr>
          <a:xfrm>
            <a:off x="1282848" y="3619500"/>
            <a:ext cx="15651957" cy="5486400"/>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US" sz="2800" dirty="0">
                <a:solidFill>
                  <a:srgbClr val="223C50"/>
                </a:solidFill>
                <a:latin typeface="+mj-lt"/>
              </a:rPr>
              <a:t>This exercise should either be done </a:t>
            </a:r>
            <a:r>
              <a:rPr lang="en-US" sz="2800" b="1" dirty="0">
                <a:solidFill>
                  <a:srgbClr val="223C50"/>
                </a:solidFill>
                <a:latin typeface="+mj-lt"/>
              </a:rPr>
              <a:t>individually</a:t>
            </a:r>
            <a:r>
              <a:rPr lang="en-US" sz="2800" dirty="0">
                <a:solidFill>
                  <a:srgbClr val="223C50"/>
                </a:solidFill>
                <a:latin typeface="+mj-lt"/>
              </a:rPr>
              <a:t> as in the previous task or in </a:t>
            </a:r>
            <a:r>
              <a:rPr lang="en-US" sz="2800" b="1" dirty="0">
                <a:solidFill>
                  <a:srgbClr val="223C50"/>
                </a:solidFill>
                <a:latin typeface="+mj-lt"/>
              </a:rPr>
              <a:t>the same groups as before</a:t>
            </a:r>
            <a:r>
              <a:rPr lang="en-US" sz="2800" dirty="0">
                <a:solidFill>
                  <a:srgbClr val="223C50"/>
                </a:solidFill>
                <a:latin typeface="+mj-lt"/>
              </a:rPr>
              <a:t>. </a:t>
            </a:r>
          </a:p>
          <a:p>
            <a:pPr lvl="1"/>
            <a:endParaRPr lang="en-US" sz="2800" dirty="0">
              <a:solidFill>
                <a:srgbClr val="223C50"/>
              </a:solidFill>
              <a:latin typeface="+mj-lt"/>
            </a:endParaRPr>
          </a:p>
          <a:p>
            <a:pPr lvl="1"/>
            <a:r>
              <a:rPr lang="en-US" sz="2800" b="1" dirty="0">
                <a:solidFill>
                  <a:srgbClr val="223C50"/>
                </a:solidFill>
                <a:latin typeface="+mj-lt"/>
              </a:rPr>
              <a:t>Task:</a:t>
            </a:r>
            <a:r>
              <a:rPr lang="en-US" sz="2800" dirty="0">
                <a:solidFill>
                  <a:srgbClr val="223C50"/>
                </a:solidFill>
                <a:latin typeface="+mj-lt"/>
              </a:rPr>
              <a:t> Students should check on template once more and then shall try to </a:t>
            </a:r>
            <a:r>
              <a:rPr lang="en-US" sz="2800" dirty="0" err="1">
                <a:solidFill>
                  <a:srgbClr val="223C50"/>
                </a:solidFill>
                <a:latin typeface="+mj-lt"/>
              </a:rPr>
              <a:t>analyse</a:t>
            </a:r>
            <a:r>
              <a:rPr lang="en-US" sz="2800" dirty="0">
                <a:solidFill>
                  <a:srgbClr val="223C50"/>
                </a:solidFill>
                <a:latin typeface="+mj-lt"/>
              </a:rPr>
              <a:t> their target market with the provided template and hints. It is essential that the students start working with the template and get used to a methodological approach.</a:t>
            </a:r>
          </a:p>
          <a:p>
            <a:pPr lvl="1"/>
            <a:endParaRPr lang="en-US" sz="2800" dirty="0">
              <a:solidFill>
                <a:srgbClr val="223C50"/>
              </a:solidFill>
              <a:latin typeface="+mj-lt"/>
            </a:endParaRPr>
          </a:p>
          <a:p>
            <a:pPr lvl="1"/>
            <a:r>
              <a:rPr lang="en-US" sz="2800" dirty="0">
                <a:solidFill>
                  <a:srgbClr val="223C50"/>
                </a:solidFill>
                <a:latin typeface="+mj-lt"/>
              </a:rPr>
              <a:t>The trainer will guide all students/student groups through the development process to create a draft version and have a first feeling on whether a go or no-go decision will be the consequence of </a:t>
            </a:r>
            <a:r>
              <a:rPr lang="en-US" sz="2800">
                <a:solidFill>
                  <a:srgbClr val="223C50"/>
                </a:solidFill>
                <a:latin typeface="+mj-lt"/>
              </a:rPr>
              <a:t>their analysis,</a:t>
            </a:r>
            <a:endParaRPr lang="en-US" sz="2800" dirty="0">
              <a:solidFill>
                <a:srgbClr val="223C50"/>
              </a:solidFill>
              <a:latin typeface="+mj-lt"/>
            </a:endParaRPr>
          </a:p>
          <a:p>
            <a:pPr lvl="1"/>
            <a:endParaRPr lang="en-US" sz="3000" dirty="0">
              <a:solidFill>
                <a:srgbClr val="223C50"/>
              </a:solidFill>
              <a:effectLst/>
              <a:latin typeface="+mj-lt"/>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6" name="object 11">
            <a:extLst>
              <a:ext uri="{FF2B5EF4-FFF2-40B4-BE49-F238E27FC236}">
                <a16:creationId xmlns:a16="http://schemas.microsoft.com/office/drawing/2014/main" id="{FE932D76-B719-46E5-9DFF-A6B3BBEDF7BA}"/>
              </a:ext>
            </a:extLst>
          </p:cNvPr>
          <p:cNvSpPr txBox="1">
            <a:spLocks noGrp="1"/>
          </p:cNvSpPr>
          <p:nvPr>
            <p:ph type="ctrTitle"/>
          </p:nvPr>
        </p:nvSpPr>
        <p:spPr>
          <a:xfrm>
            <a:off x="3179117" y="282477"/>
            <a:ext cx="11929766" cy="443711"/>
          </a:xfrm>
          <a:prstGeom prst="rect">
            <a:avLst/>
          </a:prstGeom>
        </p:spPr>
        <p:txBody>
          <a:bodyPr vert="horz" wrap="square" lIns="0" tIns="12700" rIns="0" bIns="0" rtlCol="0">
            <a:spAutoFit/>
          </a:body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16659655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23839" y="1756435"/>
            <a:ext cx="11769974" cy="843821"/>
          </a:xfrm>
          <a:prstGeom prst="rect">
            <a:avLst/>
          </a:prstGeom>
        </p:spPr>
        <p:txBody>
          <a:bodyPr vert="horz" wrap="square" lIns="0" tIns="12700" rIns="0" bIns="0" rtlCol="0">
            <a:spAutoFit/>
          </a:bodyPr>
          <a:lstStyle/>
          <a:p>
            <a:pPr marL="12700" algn="ctr">
              <a:lnSpc>
                <a:spcPct val="100000"/>
              </a:lnSpc>
              <a:spcBef>
                <a:spcPts val="100"/>
              </a:spcBef>
            </a:pPr>
            <a:r>
              <a:rPr lang="en-US" sz="5400" spc="95" dirty="0">
                <a:latin typeface="Tahoma"/>
                <a:cs typeface="Tahoma"/>
              </a:rPr>
              <a:t>5. Understand your finances</a:t>
            </a:r>
            <a:endParaRPr sz="5400" dirty="0">
              <a:latin typeface="Tahoma"/>
              <a:cs typeface="Tahoma"/>
            </a:endParaRPr>
          </a:p>
        </p:txBody>
      </p:sp>
      <p:sp>
        <p:nvSpPr>
          <p:cNvPr id="3" name="object 3"/>
          <p:cNvSpPr/>
          <p:nvPr/>
        </p:nvSpPr>
        <p:spPr>
          <a:xfrm>
            <a:off x="1282848" y="3619500"/>
            <a:ext cx="15651957" cy="5486400"/>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US" sz="3000" b="1" dirty="0">
                <a:solidFill>
                  <a:srgbClr val="2D2D2D"/>
                </a:solidFill>
              </a:rPr>
              <a:t>Part of evaluating a business idea is being able to understand the finances associated with the launch of the idea. </a:t>
            </a:r>
          </a:p>
          <a:p>
            <a:pPr lvl="1"/>
            <a:endParaRPr lang="en-US" sz="3000" dirty="0">
              <a:solidFill>
                <a:srgbClr val="2D2D2D"/>
              </a:solidFill>
            </a:endParaRPr>
          </a:p>
          <a:p>
            <a:pPr lvl="1"/>
            <a:r>
              <a:rPr lang="en-US" sz="3000" dirty="0">
                <a:solidFill>
                  <a:srgbClr val="2D2D2D"/>
                </a:solidFill>
              </a:rPr>
              <a:t>You'll want to ask yourself:</a:t>
            </a:r>
          </a:p>
          <a:p>
            <a:pPr marL="914400" lvl="1" indent="-457200">
              <a:buFont typeface="Arial" panose="020B0604020202020204" pitchFamily="34" charset="0"/>
              <a:buChar char="•"/>
            </a:pPr>
            <a:r>
              <a:rPr lang="en-US" sz="3000" dirty="0">
                <a:solidFill>
                  <a:srgbClr val="2D2D2D"/>
                </a:solidFill>
              </a:rPr>
              <a:t>How will I get the funds I need to start my business?</a:t>
            </a:r>
          </a:p>
          <a:p>
            <a:pPr marL="914400" lvl="1" indent="-457200">
              <a:buFont typeface="Arial" panose="020B0604020202020204" pitchFamily="34" charset="0"/>
              <a:buChar char="•"/>
            </a:pPr>
            <a:r>
              <a:rPr lang="en-US" sz="3000" dirty="0">
                <a:solidFill>
                  <a:srgbClr val="2D2D2D"/>
                </a:solidFill>
              </a:rPr>
              <a:t>How much money do I need to begin?</a:t>
            </a:r>
          </a:p>
          <a:p>
            <a:pPr marL="914400" lvl="1" indent="-457200">
              <a:buFont typeface="Arial" panose="020B0604020202020204" pitchFamily="34" charset="0"/>
              <a:buChar char="•"/>
            </a:pPr>
            <a:r>
              <a:rPr lang="en-US" sz="3000" dirty="0">
                <a:solidFill>
                  <a:srgbClr val="2D2D2D"/>
                </a:solidFill>
              </a:rPr>
              <a:t>What is my projected income and expenses?</a:t>
            </a:r>
          </a:p>
          <a:p>
            <a:pPr marL="914400" lvl="1" indent="-457200">
              <a:buFont typeface="Arial" panose="020B0604020202020204" pitchFamily="34" charset="0"/>
              <a:buChar char="•"/>
            </a:pPr>
            <a:r>
              <a:rPr lang="en-US" sz="3000" dirty="0">
                <a:solidFill>
                  <a:srgbClr val="2D2D2D"/>
                </a:solidFill>
              </a:rPr>
              <a:t>What's my total earning potential in the first month? Three months? One year?</a:t>
            </a:r>
          </a:p>
          <a:p>
            <a:pPr marL="914400" lvl="1" indent="-457200">
              <a:buFont typeface="Arial" panose="020B0604020202020204" pitchFamily="34" charset="0"/>
              <a:buChar char="•"/>
            </a:pPr>
            <a:r>
              <a:rPr lang="en-US" sz="3000" dirty="0">
                <a:solidFill>
                  <a:srgbClr val="2D2D2D"/>
                </a:solidFill>
              </a:rPr>
              <a:t>How will I realize sustained profits?</a:t>
            </a:r>
          </a:p>
          <a:p>
            <a:pPr lvl="1"/>
            <a:endParaRPr lang="en-US" sz="3000" dirty="0">
              <a:solidFill>
                <a:srgbClr val="2D2D2D"/>
              </a:solidFill>
              <a:latin typeface="+mj-lt"/>
            </a:endParaRPr>
          </a:p>
          <a:p>
            <a:pPr lvl="1"/>
            <a:endParaRPr lang="en-US" sz="3000" dirty="0">
              <a:solidFill>
                <a:srgbClr val="2D2D2D"/>
              </a:solidFill>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DB275A60-69B1-A4C8-9205-AAC5C1C57721}"/>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17382630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4" name="object 4"/>
          <p:cNvSpPr txBox="1"/>
          <p:nvPr/>
        </p:nvSpPr>
        <p:spPr>
          <a:xfrm>
            <a:off x="5911355" y="3533802"/>
            <a:ext cx="6465570" cy="1549400"/>
          </a:xfrm>
          <a:prstGeom prst="rect">
            <a:avLst/>
          </a:prstGeom>
        </p:spPr>
        <p:txBody>
          <a:bodyPr vert="horz" wrap="square" lIns="0" tIns="12700" rIns="0" bIns="0" rtlCol="0">
            <a:spAutoFit/>
          </a:bodyPr>
          <a:lstStyle/>
          <a:p>
            <a:pPr marL="12700">
              <a:lnSpc>
                <a:spcPct val="100000"/>
              </a:lnSpc>
              <a:spcBef>
                <a:spcPts val="100"/>
              </a:spcBef>
            </a:pPr>
            <a:r>
              <a:rPr sz="10000" spc="20" dirty="0">
                <a:latin typeface="Tahoma"/>
                <a:cs typeface="Tahoma"/>
              </a:rPr>
              <a:t>Thank</a:t>
            </a:r>
            <a:r>
              <a:rPr sz="10000" spc="-204" dirty="0">
                <a:latin typeface="Tahoma"/>
                <a:cs typeface="Tahoma"/>
              </a:rPr>
              <a:t> </a:t>
            </a:r>
            <a:r>
              <a:rPr sz="10000" spc="60" dirty="0">
                <a:latin typeface="Tahoma"/>
                <a:cs typeface="Tahoma"/>
              </a:rPr>
              <a:t>You!</a:t>
            </a:r>
            <a:endParaRPr sz="10000">
              <a:latin typeface="Tahoma"/>
              <a:cs typeface="Tahoma"/>
            </a:endParaRPr>
          </a:p>
        </p:txBody>
      </p:sp>
      <p:sp>
        <p:nvSpPr>
          <p:cNvPr id="5" name="object 5"/>
          <p:cNvSpPr txBox="1"/>
          <p:nvPr/>
        </p:nvSpPr>
        <p:spPr>
          <a:xfrm>
            <a:off x="5632746" y="5526087"/>
            <a:ext cx="7022465" cy="482600"/>
          </a:xfrm>
          <a:prstGeom prst="rect">
            <a:avLst/>
          </a:prstGeom>
        </p:spPr>
        <p:txBody>
          <a:bodyPr vert="horz" wrap="square" lIns="0" tIns="12700" rIns="0" bIns="0" rtlCol="0">
            <a:spAutoFit/>
          </a:bodyPr>
          <a:lstStyle/>
          <a:p>
            <a:pPr marL="12700">
              <a:lnSpc>
                <a:spcPct val="100000"/>
              </a:lnSpc>
              <a:spcBef>
                <a:spcPts val="100"/>
              </a:spcBef>
            </a:pPr>
            <a:r>
              <a:rPr sz="3000" spc="-30" dirty="0">
                <a:latin typeface="Roboto"/>
                <a:cs typeface="Roboto"/>
              </a:rPr>
              <a:t>Do</a:t>
            </a:r>
            <a:r>
              <a:rPr sz="3000" spc="-15" dirty="0">
                <a:latin typeface="Roboto"/>
                <a:cs typeface="Roboto"/>
              </a:rPr>
              <a:t> </a:t>
            </a:r>
            <a:r>
              <a:rPr sz="3000" spc="-45" dirty="0">
                <a:latin typeface="Roboto"/>
                <a:cs typeface="Roboto"/>
              </a:rPr>
              <a:t>you</a:t>
            </a:r>
            <a:r>
              <a:rPr sz="3000" spc="-15" dirty="0">
                <a:latin typeface="Roboto"/>
                <a:cs typeface="Roboto"/>
              </a:rPr>
              <a:t> </a:t>
            </a:r>
            <a:r>
              <a:rPr sz="3000" spc="-30" dirty="0">
                <a:latin typeface="Roboto"/>
                <a:cs typeface="Roboto"/>
              </a:rPr>
              <a:t>have</a:t>
            </a:r>
            <a:r>
              <a:rPr sz="3000" spc="-10" dirty="0">
                <a:latin typeface="Roboto"/>
                <a:cs typeface="Roboto"/>
              </a:rPr>
              <a:t> </a:t>
            </a:r>
            <a:r>
              <a:rPr sz="3000" spc="-55" dirty="0">
                <a:latin typeface="Roboto"/>
                <a:cs typeface="Roboto"/>
              </a:rPr>
              <a:t>any</a:t>
            </a:r>
            <a:r>
              <a:rPr sz="3000" spc="-15" dirty="0">
                <a:latin typeface="Roboto"/>
                <a:cs typeface="Roboto"/>
              </a:rPr>
              <a:t> </a:t>
            </a:r>
            <a:r>
              <a:rPr sz="3000" spc="-20" dirty="0">
                <a:latin typeface="Roboto"/>
                <a:cs typeface="Roboto"/>
              </a:rPr>
              <a:t>questions</a:t>
            </a:r>
            <a:r>
              <a:rPr sz="3000" spc="-15" dirty="0">
                <a:latin typeface="Roboto"/>
                <a:cs typeface="Roboto"/>
              </a:rPr>
              <a:t> </a:t>
            </a:r>
            <a:r>
              <a:rPr sz="3000" spc="5" dirty="0">
                <a:latin typeface="Roboto"/>
                <a:cs typeface="Roboto"/>
              </a:rPr>
              <a:t>before</a:t>
            </a:r>
            <a:r>
              <a:rPr sz="3000" spc="-10" dirty="0">
                <a:latin typeface="Roboto"/>
                <a:cs typeface="Roboto"/>
              </a:rPr>
              <a:t> </a:t>
            </a:r>
            <a:r>
              <a:rPr sz="3000" dirty="0">
                <a:latin typeface="Roboto"/>
                <a:cs typeface="Roboto"/>
              </a:rPr>
              <a:t>we</a:t>
            </a:r>
            <a:r>
              <a:rPr sz="3000" spc="-15" dirty="0">
                <a:latin typeface="Roboto"/>
                <a:cs typeface="Roboto"/>
              </a:rPr>
              <a:t> </a:t>
            </a:r>
            <a:r>
              <a:rPr sz="3000" spc="-10" dirty="0">
                <a:latin typeface="Roboto"/>
                <a:cs typeface="Roboto"/>
              </a:rPr>
              <a:t>go?</a:t>
            </a:r>
            <a:endParaRPr sz="3000">
              <a:latin typeface="Roboto"/>
              <a:cs typeface="Roboto"/>
            </a:endParaRPr>
          </a:p>
        </p:txBody>
      </p:sp>
      <p:grpSp>
        <p:nvGrpSpPr>
          <p:cNvPr id="6" name="object 6"/>
          <p:cNvGrpSpPr/>
          <p:nvPr/>
        </p:nvGrpSpPr>
        <p:grpSpPr>
          <a:xfrm>
            <a:off x="0" y="7452632"/>
            <a:ext cx="4157345" cy="2834640"/>
            <a:chOff x="0" y="7452632"/>
            <a:chExt cx="4157345" cy="2834640"/>
          </a:xfrm>
        </p:grpSpPr>
        <p:sp>
          <p:nvSpPr>
            <p:cNvPr id="7" name="object 7"/>
            <p:cNvSpPr/>
            <p:nvPr/>
          </p:nvSpPr>
          <p:spPr>
            <a:xfrm>
              <a:off x="0" y="7795770"/>
              <a:ext cx="4157345" cy="2491740"/>
            </a:xfrm>
            <a:custGeom>
              <a:avLst/>
              <a:gdLst/>
              <a:ahLst/>
              <a:cxnLst/>
              <a:rect l="l" t="t" r="r" b="b"/>
              <a:pathLst>
                <a:path w="4157345" h="2491740">
                  <a:moveTo>
                    <a:pt x="4156955" y="2491229"/>
                  </a:moveTo>
                  <a:lnTo>
                    <a:pt x="0" y="2491229"/>
                  </a:lnTo>
                  <a:lnTo>
                    <a:pt x="0" y="724566"/>
                  </a:lnTo>
                  <a:lnTo>
                    <a:pt x="7958" y="716032"/>
                  </a:lnTo>
                  <a:lnTo>
                    <a:pt x="40789" y="682341"/>
                  </a:lnTo>
                  <a:lnTo>
                    <a:pt x="74088" y="649691"/>
                  </a:lnTo>
                  <a:lnTo>
                    <a:pt x="107843" y="618116"/>
                  </a:lnTo>
                  <a:lnTo>
                    <a:pt x="142047" y="587652"/>
                  </a:lnTo>
                  <a:lnTo>
                    <a:pt x="176688" y="558332"/>
                  </a:lnTo>
                  <a:lnTo>
                    <a:pt x="211757" y="530191"/>
                  </a:lnTo>
                  <a:lnTo>
                    <a:pt x="247244" y="503265"/>
                  </a:lnTo>
                  <a:lnTo>
                    <a:pt x="283140" y="477587"/>
                  </a:lnTo>
                  <a:lnTo>
                    <a:pt x="319435" y="453193"/>
                  </a:lnTo>
                  <a:lnTo>
                    <a:pt x="356119" y="430116"/>
                  </a:lnTo>
                  <a:lnTo>
                    <a:pt x="393182" y="408392"/>
                  </a:lnTo>
                  <a:lnTo>
                    <a:pt x="430615" y="388054"/>
                  </a:lnTo>
                  <a:lnTo>
                    <a:pt x="468407" y="369139"/>
                  </a:lnTo>
                  <a:lnTo>
                    <a:pt x="506549" y="351679"/>
                  </a:lnTo>
                  <a:lnTo>
                    <a:pt x="545032" y="335711"/>
                  </a:lnTo>
                  <a:lnTo>
                    <a:pt x="591594" y="318075"/>
                  </a:lnTo>
                  <a:lnTo>
                    <a:pt x="638484" y="301636"/>
                  </a:lnTo>
                  <a:lnTo>
                    <a:pt x="685683" y="286326"/>
                  </a:lnTo>
                  <a:lnTo>
                    <a:pt x="733173" y="272077"/>
                  </a:lnTo>
                  <a:lnTo>
                    <a:pt x="780935" y="258820"/>
                  </a:lnTo>
                  <a:lnTo>
                    <a:pt x="828952" y="246486"/>
                  </a:lnTo>
                  <a:lnTo>
                    <a:pt x="877204" y="235008"/>
                  </a:lnTo>
                  <a:lnTo>
                    <a:pt x="925673" y="224317"/>
                  </a:lnTo>
                  <a:lnTo>
                    <a:pt x="974342" y="214343"/>
                  </a:lnTo>
                  <a:lnTo>
                    <a:pt x="1023190" y="205020"/>
                  </a:lnTo>
                  <a:lnTo>
                    <a:pt x="1072201" y="196278"/>
                  </a:lnTo>
                  <a:lnTo>
                    <a:pt x="1170636" y="180264"/>
                  </a:lnTo>
                  <a:lnTo>
                    <a:pt x="1666290" y="111799"/>
                  </a:lnTo>
                  <a:lnTo>
                    <a:pt x="1765087" y="96594"/>
                  </a:lnTo>
                  <a:lnTo>
                    <a:pt x="1814324" y="88357"/>
                  </a:lnTo>
                  <a:lnTo>
                    <a:pt x="2198981" y="18245"/>
                  </a:lnTo>
                  <a:lnTo>
                    <a:pt x="2204118" y="17453"/>
                  </a:lnTo>
                  <a:lnTo>
                    <a:pt x="2253023" y="10952"/>
                  </a:lnTo>
                  <a:lnTo>
                    <a:pt x="2301830" y="5729"/>
                  </a:lnTo>
                  <a:lnTo>
                    <a:pt x="2350484" y="2011"/>
                  </a:lnTo>
                  <a:lnTo>
                    <a:pt x="2398934" y="25"/>
                  </a:lnTo>
                  <a:lnTo>
                    <a:pt x="2447127" y="0"/>
                  </a:lnTo>
                  <a:lnTo>
                    <a:pt x="2495010" y="2161"/>
                  </a:lnTo>
                  <a:lnTo>
                    <a:pt x="2542530" y="6737"/>
                  </a:lnTo>
                  <a:lnTo>
                    <a:pt x="2589635" y="13956"/>
                  </a:lnTo>
                  <a:lnTo>
                    <a:pt x="2636272" y="24045"/>
                  </a:lnTo>
                  <a:lnTo>
                    <a:pt x="2682387" y="37231"/>
                  </a:lnTo>
                  <a:lnTo>
                    <a:pt x="2727929" y="53743"/>
                  </a:lnTo>
                  <a:lnTo>
                    <a:pt x="2771264" y="73021"/>
                  </a:lnTo>
                  <a:lnTo>
                    <a:pt x="2812614" y="94995"/>
                  </a:lnTo>
                  <a:lnTo>
                    <a:pt x="2852030" y="119526"/>
                  </a:lnTo>
                  <a:lnTo>
                    <a:pt x="2889559" y="146477"/>
                  </a:lnTo>
                  <a:lnTo>
                    <a:pt x="2925252" y="175710"/>
                  </a:lnTo>
                  <a:lnTo>
                    <a:pt x="2959156" y="207087"/>
                  </a:lnTo>
                  <a:lnTo>
                    <a:pt x="2991321" y="240471"/>
                  </a:lnTo>
                  <a:lnTo>
                    <a:pt x="3021797" y="275725"/>
                  </a:lnTo>
                  <a:lnTo>
                    <a:pt x="3050631" y="312710"/>
                  </a:lnTo>
                  <a:lnTo>
                    <a:pt x="3077873" y="351289"/>
                  </a:lnTo>
                  <a:lnTo>
                    <a:pt x="3103572" y="391325"/>
                  </a:lnTo>
                  <a:lnTo>
                    <a:pt x="3127777" y="432679"/>
                  </a:lnTo>
                  <a:lnTo>
                    <a:pt x="3150537" y="475215"/>
                  </a:lnTo>
                  <a:lnTo>
                    <a:pt x="3171900" y="518794"/>
                  </a:lnTo>
                  <a:lnTo>
                    <a:pt x="3191917" y="563279"/>
                  </a:lnTo>
                  <a:lnTo>
                    <a:pt x="3210635" y="608532"/>
                  </a:lnTo>
                  <a:lnTo>
                    <a:pt x="3228104" y="654416"/>
                  </a:lnTo>
                  <a:lnTo>
                    <a:pt x="3244373" y="700793"/>
                  </a:lnTo>
                  <a:lnTo>
                    <a:pt x="3259490" y="747525"/>
                  </a:lnTo>
                  <a:lnTo>
                    <a:pt x="3273506" y="794475"/>
                  </a:lnTo>
                  <a:lnTo>
                    <a:pt x="3286468" y="841505"/>
                  </a:lnTo>
                  <a:lnTo>
                    <a:pt x="3298426" y="888478"/>
                  </a:lnTo>
                  <a:lnTo>
                    <a:pt x="3309428" y="935255"/>
                  </a:lnTo>
                  <a:lnTo>
                    <a:pt x="3320252" y="984185"/>
                  </a:lnTo>
                  <a:lnTo>
                    <a:pt x="3330766" y="1033406"/>
                  </a:lnTo>
                  <a:lnTo>
                    <a:pt x="3341096" y="1082840"/>
                  </a:lnTo>
                  <a:lnTo>
                    <a:pt x="3351369" y="1132414"/>
                  </a:lnTo>
                  <a:lnTo>
                    <a:pt x="3361710" y="1182049"/>
                  </a:lnTo>
                  <a:lnTo>
                    <a:pt x="3372247" y="1231671"/>
                  </a:lnTo>
                  <a:lnTo>
                    <a:pt x="3383106" y="1281202"/>
                  </a:lnTo>
                  <a:lnTo>
                    <a:pt x="3394413" y="1330567"/>
                  </a:lnTo>
                  <a:lnTo>
                    <a:pt x="3406294" y="1379690"/>
                  </a:lnTo>
                  <a:lnTo>
                    <a:pt x="3418877" y="1428494"/>
                  </a:lnTo>
                  <a:lnTo>
                    <a:pt x="3432287" y="1476903"/>
                  </a:lnTo>
                  <a:lnTo>
                    <a:pt x="3446652" y="1524841"/>
                  </a:lnTo>
                  <a:lnTo>
                    <a:pt x="3462097" y="1572232"/>
                  </a:lnTo>
                  <a:lnTo>
                    <a:pt x="3478748" y="1618999"/>
                  </a:lnTo>
                  <a:lnTo>
                    <a:pt x="3496733" y="1665067"/>
                  </a:lnTo>
                  <a:lnTo>
                    <a:pt x="3516178" y="1710359"/>
                  </a:lnTo>
                  <a:lnTo>
                    <a:pt x="3537208" y="1754799"/>
                  </a:lnTo>
                  <a:lnTo>
                    <a:pt x="3559952" y="1798311"/>
                  </a:lnTo>
                  <a:lnTo>
                    <a:pt x="3584534" y="1840819"/>
                  </a:lnTo>
                  <a:lnTo>
                    <a:pt x="3611082" y="1882246"/>
                  </a:lnTo>
                  <a:lnTo>
                    <a:pt x="3639721" y="1922517"/>
                  </a:lnTo>
                  <a:lnTo>
                    <a:pt x="3670579" y="1961555"/>
                  </a:lnTo>
                  <a:lnTo>
                    <a:pt x="3704680" y="2000354"/>
                  </a:lnTo>
                  <a:lnTo>
                    <a:pt x="3740500" y="2037558"/>
                  </a:lnTo>
                  <a:lnTo>
                    <a:pt x="3777636" y="2073540"/>
                  </a:lnTo>
                  <a:lnTo>
                    <a:pt x="3815681" y="2108673"/>
                  </a:lnTo>
                  <a:lnTo>
                    <a:pt x="3892881" y="2177884"/>
                  </a:lnTo>
                  <a:lnTo>
                    <a:pt x="3931225" y="2212709"/>
                  </a:lnTo>
                  <a:lnTo>
                    <a:pt x="3968859" y="2248177"/>
                  </a:lnTo>
                  <a:lnTo>
                    <a:pt x="4005377" y="2284660"/>
                  </a:lnTo>
                  <a:lnTo>
                    <a:pt x="4040375" y="2322533"/>
                  </a:lnTo>
                  <a:lnTo>
                    <a:pt x="4073447" y="2362168"/>
                  </a:lnTo>
                  <a:lnTo>
                    <a:pt x="4101688" y="2400201"/>
                  </a:lnTo>
                  <a:lnTo>
                    <a:pt x="4127509" y="2439348"/>
                  </a:lnTo>
                  <a:lnTo>
                    <a:pt x="4150957" y="2479540"/>
                  </a:lnTo>
                  <a:lnTo>
                    <a:pt x="4156955" y="2491229"/>
                  </a:lnTo>
                  <a:close/>
                </a:path>
                <a:path w="4157345" h="2491740">
                  <a:moveTo>
                    <a:pt x="2198981" y="18245"/>
                  </a:moveTo>
                  <a:lnTo>
                    <a:pt x="1863430" y="79607"/>
                  </a:lnTo>
                  <a:lnTo>
                    <a:pt x="2106220" y="33375"/>
                  </a:lnTo>
                  <a:lnTo>
                    <a:pt x="2155165" y="25003"/>
                  </a:lnTo>
                  <a:lnTo>
                    <a:pt x="2198981" y="18245"/>
                  </a:lnTo>
                  <a:close/>
                </a:path>
              </a:pathLst>
            </a:custGeom>
            <a:solidFill>
              <a:srgbClr val="C79D8A"/>
            </a:solidFill>
          </p:spPr>
          <p:txBody>
            <a:bodyPr wrap="square" lIns="0" tIns="0" rIns="0" bIns="0" rtlCol="0"/>
            <a:lstStyle/>
            <a:p>
              <a:endParaRPr/>
            </a:p>
          </p:txBody>
        </p:sp>
        <p:sp>
          <p:nvSpPr>
            <p:cNvPr id="8" name="object 8"/>
            <p:cNvSpPr/>
            <p:nvPr/>
          </p:nvSpPr>
          <p:spPr>
            <a:xfrm>
              <a:off x="0" y="7452632"/>
              <a:ext cx="4067810" cy="2834640"/>
            </a:xfrm>
            <a:custGeom>
              <a:avLst/>
              <a:gdLst/>
              <a:ahLst/>
              <a:cxnLst/>
              <a:rect l="l" t="t" r="r" b="b"/>
              <a:pathLst>
                <a:path w="4067810" h="2834640">
                  <a:moveTo>
                    <a:pt x="0" y="769295"/>
                  </a:moveTo>
                  <a:lnTo>
                    <a:pt x="0" y="589515"/>
                  </a:lnTo>
                  <a:lnTo>
                    <a:pt x="16335" y="523988"/>
                  </a:lnTo>
                  <a:lnTo>
                    <a:pt x="31103" y="477308"/>
                  </a:lnTo>
                  <a:lnTo>
                    <a:pt x="47846" y="432585"/>
                  </a:lnTo>
                  <a:lnTo>
                    <a:pt x="66524" y="389851"/>
                  </a:lnTo>
                  <a:lnTo>
                    <a:pt x="87096" y="349142"/>
                  </a:lnTo>
                  <a:lnTo>
                    <a:pt x="109521" y="310492"/>
                  </a:lnTo>
                  <a:lnTo>
                    <a:pt x="133758" y="273935"/>
                  </a:lnTo>
                  <a:lnTo>
                    <a:pt x="159767" y="239505"/>
                  </a:lnTo>
                  <a:lnTo>
                    <a:pt x="187507" y="207236"/>
                  </a:lnTo>
                  <a:lnTo>
                    <a:pt x="216936" y="177163"/>
                  </a:lnTo>
                  <a:lnTo>
                    <a:pt x="248015" y="149320"/>
                  </a:lnTo>
                  <a:lnTo>
                    <a:pt x="280702" y="123741"/>
                  </a:lnTo>
                  <a:lnTo>
                    <a:pt x="314957" y="100460"/>
                  </a:lnTo>
                  <a:lnTo>
                    <a:pt x="350738" y="79511"/>
                  </a:lnTo>
                  <a:lnTo>
                    <a:pt x="388005" y="60929"/>
                  </a:lnTo>
                  <a:lnTo>
                    <a:pt x="426717" y="44749"/>
                  </a:lnTo>
                  <a:lnTo>
                    <a:pt x="466834" y="31003"/>
                  </a:lnTo>
                  <a:lnTo>
                    <a:pt x="508314" y="19727"/>
                  </a:lnTo>
                  <a:lnTo>
                    <a:pt x="551117" y="10954"/>
                  </a:lnTo>
                  <a:lnTo>
                    <a:pt x="595201" y="4719"/>
                  </a:lnTo>
                  <a:lnTo>
                    <a:pt x="640527" y="1056"/>
                  </a:lnTo>
                  <a:lnTo>
                    <a:pt x="687053" y="0"/>
                  </a:lnTo>
                  <a:lnTo>
                    <a:pt x="734738" y="1583"/>
                  </a:lnTo>
                  <a:lnTo>
                    <a:pt x="759924" y="3781"/>
                  </a:lnTo>
                  <a:lnTo>
                    <a:pt x="548743" y="42399"/>
                  </a:lnTo>
                  <a:lnTo>
                    <a:pt x="497858" y="53831"/>
                  </a:lnTo>
                  <a:lnTo>
                    <a:pt x="449744" y="68871"/>
                  </a:lnTo>
                  <a:lnTo>
                    <a:pt x="404358" y="87314"/>
                  </a:lnTo>
                  <a:lnTo>
                    <a:pt x="361659" y="108958"/>
                  </a:lnTo>
                  <a:lnTo>
                    <a:pt x="321605" y="133601"/>
                  </a:lnTo>
                  <a:lnTo>
                    <a:pt x="284153" y="161039"/>
                  </a:lnTo>
                  <a:lnTo>
                    <a:pt x="249263" y="191069"/>
                  </a:lnTo>
                  <a:lnTo>
                    <a:pt x="216892" y="223489"/>
                  </a:lnTo>
                  <a:lnTo>
                    <a:pt x="186998" y="258095"/>
                  </a:lnTo>
                  <a:lnTo>
                    <a:pt x="159540" y="294685"/>
                  </a:lnTo>
                  <a:lnTo>
                    <a:pt x="134475" y="333055"/>
                  </a:lnTo>
                  <a:lnTo>
                    <a:pt x="111762" y="373003"/>
                  </a:lnTo>
                  <a:lnTo>
                    <a:pt x="91359" y="414326"/>
                  </a:lnTo>
                  <a:lnTo>
                    <a:pt x="73223" y="456821"/>
                  </a:lnTo>
                  <a:lnTo>
                    <a:pt x="57314" y="500285"/>
                  </a:lnTo>
                  <a:lnTo>
                    <a:pt x="43589" y="544515"/>
                  </a:lnTo>
                  <a:lnTo>
                    <a:pt x="32006" y="589307"/>
                  </a:lnTo>
                  <a:lnTo>
                    <a:pt x="22523" y="634461"/>
                  </a:lnTo>
                  <a:lnTo>
                    <a:pt x="15099" y="679771"/>
                  </a:lnTo>
                  <a:lnTo>
                    <a:pt x="7359" y="729386"/>
                  </a:lnTo>
                  <a:lnTo>
                    <a:pt x="0" y="769295"/>
                  </a:lnTo>
                  <a:close/>
                </a:path>
                <a:path w="4067810" h="2834640">
                  <a:moveTo>
                    <a:pt x="4067196" y="2834367"/>
                  </a:moveTo>
                  <a:lnTo>
                    <a:pt x="4036002" y="2834367"/>
                  </a:lnTo>
                  <a:lnTo>
                    <a:pt x="4033262" y="2802975"/>
                  </a:lnTo>
                  <a:lnTo>
                    <a:pt x="4029150" y="2761586"/>
                  </a:lnTo>
                  <a:lnTo>
                    <a:pt x="4024277" y="2718725"/>
                  </a:lnTo>
                  <a:lnTo>
                    <a:pt x="4018527" y="2674575"/>
                  </a:lnTo>
                  <a:lnTo>
                    <a:pt x="4011783" y="2629321"/>
                  </a:lnTo>
                  <a:lnTo>
                    <a:pt x="4003927" y="2583148"/>
                  </a:lnTo>
                  <a:lnTo>
                    <a:pt x="3994844" y="2536239"/>
                  </a:lnTo>
                  <a:lnTo>
                    <a:pt x="3984417" y="2488780"/>
                  </a:lnTo>
                  <a:lnTo>
                    <a:pt x="3972529" y="2440953"/>
                  </a:lnTo>
                  <a:lnTo>
                    <a:pt x="3959064" y="2392944"/>
                  </a:lnTo>
                  <a:lnTo>
                    <a:pt x="3943904" y="2344937"/>
                  </a:lnTo>
                  <a:lnTo>
                    <a:pt x="3926933" y="2297115"/>
                  </a:lnTo>
                  <a:lnTo>
                    <a:pt x="3908035" y="2249664"/>
                  </a:lnTo>
                  <a:lnTo>
                    <a:pt x="3887092" y="2202768"/>
                  </a:lnTo>
                  <a:lnTo>
                    <a:pt x="3863989" y="2156611"/>
                  </a:lnTo>
                  <a:lnTo>
                    <a:pt x="3838608" y="2111376"/>
                  </a:lnTo>
                  <a:lnTo>
                    <a:pt x="3810833" y="2067250"/>
                  </a:lnTo>
                  <a:lnTo>
                    <a:pt x="3780547" y="2024415"/>
                  </a:lnTo>
                  <a:lnTo>
                    <a:pt x="3747633" y="1983056"/>
                  </a:lnTo>
                  <a:lnTo>
                    <a:pt x="3714269" y="1945589"/>
                  </a:lnTo>
                  <a:lnTo>
                    <a:pt x="3679409" y="1910270"/>
                  </a:lnTo>
                  <a:lnTo>
                    <a:pt x="3643122" y="1876965"/>
                  </a:lnTo>
                  <a:lnTo>
                    <a:pt x="3605479" y="1845540"/>
                  </a:lnTo>
                  <a:lnTo>
                    <a:pt x="3566550" y="1815863"/>
                  </a:lnTo>
                  <a:lnTo>
                    <a:pt x="3526405" y="1787800"/>
                  </a:lnTo>
                  <a:lnTo>
                    <a:pt x="3485114" y="1761217"/>
                  </a:lnTo>
                  <a:lnTo>
                    <a:pt x="3442746" y="1735982"/>
                  </a:lnTo>
                  <a:lnTo>
                    <a:pt x="3399373" y="1711962"/>
                  </a:lnTo>
                  <a:lnTo>
                    <a:pt x="3355064" y="1689022"/>
                  </a:lnTo>
                  <a:lnTo>
                    <a:pt x="3309890" y="1667031"/>
                  </a:lnTo>
                  <a:lnTo>
                    <a:pt x="3263919" y="1645854"/>
                  </a:lnTo>
                  <a:lnTo>
                    <a:pt x="3217223" y="1625358"/>
                  </a:lnTo>
                  <a:lnTo>
                    <a:pt x="3169871" y="1605411"/>
                  </a:lnTo>
                  <a:lnTo>
                    <a:pt x="3121934" y="1585878"/>
                  </a:lnTo>
                  <a:lnTo>
                    <a:pt x="2829574" y="1471299"/>
                  </a:lnTo>
                  <a:lnTo>
                    <a:pt x="2780973" y="1451472"/>
                  </a:lnTo>
                  <a:lnTo>
                    <a:pt x="2732567" y="1431057"/>
                  </a:lnTo>
                  <a:lnTo>
                    <a:pt x="2684480" y="1409936"/>
                  </a:lnTo>
                  <a:lnTo>
                    <a:pt x="2636834" y="1387989"/>
                  </a:lnTo>
                  <a:lnTo>
                    <a:pt x="2589754" y="1365099"/>
                  </a:lnTo>
                  <a:lnTo>
                    <a:pt x="2543362" y="1341147"/>
                  </a:lnTo>
                  <a:lnTo>
                    <a:pt x="2497783" y="1316015"/>
                  </a:lnTo>
                  <a:lnTo>
                    <a:pt x="2453140" y="1289583"/>
                  </a:lnTo>
                  <a:lnTo>
                    <a:pt x="2409876" y="1262010"/>
                  </a:lnTo>
                  <a:lnTo>
                    <a:pt x="2367566" y="1233113"/>
                  </a:lnTo>
                  <a:lnTo>
                    <a:pt x="2326158" y="1202991"/>
                  </a:lnTo>
                  <a:lnTo>
                    <a:pt x="2285596" y="1171743"/>
                  </a:lnTo>
                  <a:lnTo>
                    <a:pt x="2245828" y="1139467"/>
                  </a:lnTo>
                  <a:lnTo>
                    <a:pt x="2206799" y="1106263"/>
                  </a:lnTo>
                  <a:lnTo>
                    <a:pt x="2168456" y="1072228"/>
                  </a:lnTo>
                  <a:lnTo>
                    <a:pt x="2130744" y="1037462"/>
                  </a:lnTo>
                  <a:lnTo>
                    <a:pt x="2093610" y="1002063"/>
                  </a:lnTo>
                  <a:lnTo>
                    <a:pt x="2057001" y="966131"/>
                  </a:lnTo>
                  <a:lnTo>
                    <a:pt x="2020861" y="929764"/>
                  </a:lnTo>
                  <a:lnTo>
                    <a:pt x="1985138" y="893060"/>
                  </a:lnTo>
                  <a:lnTo>
                    <a:pt x="1949777" y="856119"/>
                  </a:lnTo>
                  <a:lnTo>
                    <a:pt x="1914724" y="819039"/>
                  </a:lnTo>
                  <a:lnTo>
                    <a:pt x="1776828" y="671639"/>
                  </a:lnTo>
                  <a:lnTo>
                    <a:pt x="1742094" y="634879"/>
                  </a:lnTo>
                  <a:lnTo>
                    <a:pt x="1707144" y="598328"/>
                  </a:lnTo>
                  <a:lnTo>
                    <a:pt x="1672056" y="562220"/>
                  </a:lnTo>
                  <a:lnTo>
                    <a:pt x="1642571" y="532482"/>
                  </a:lnTo>
                  <a:lnTo>
                    <a:pt x="1611615" y="501956"/>
                  </a:lnTo>
                  <a:lnTo>
                    <a:pt x="1579213" y="470841"/>
                  </a:lnTo>
                  <a:lnTo>
                    <a:pt x="1545395" y="439336"/>
                  </a:lnTo>
                  <a:lnTo>
                    <a:pt x="1510187" y="407640"/>
                  </a:lnTo>
                  <a:lnTo>
                    <a:pt x="1473616" y="375951"/>
                  </a:lnTo>
                  <a:lnTo>
                    <a:pt x="1435710" y="344468"/>
                  </a:lnTo>
                  <a:lnTo>
                    <a:pt x="1396495" y="313391"/>
                  </a:lnTo>
                  <a:lnTo>
                    <a:pt x="1356000" y="282918"/>
                  </a:lnTo>
                  <a:lnTo>
                    <a:pt x="1314251" y="253248"/>
                  </a:lnTo>
                  <a:lnTo>
                    <a:pt x="1271275" y="224579"/>
                  </a:lnTo>
                  <a:lnTo>
                    <a:pt x="1227100" y="197112"/>
                  </a:lnTo>
                  <a:lnTo>
                    <a:pt x="1181754" y="171043"/>
                  </a:lnTo>
                  <a:lnTo>
                    <a:pt x="1135263" y="146573"/>
                  </a:lnTo>
                  <a:lnTo>
                    <a:pt x="1087654" y="123900"/>
                  </a:lnTo>
                  <a:lnTo>
                    <a:pt x="1038955" y="103223"/>
                  </a:lnTo>
                  <a:lnTo>
                    <a:pt x="989193" y="84741"/>
                  </a:lnTo>
                  <a:lnTo>
                    <a:pt x="938395" y="68653"/>
                  </a:lnTo>
                  <a:lnTo>
                    <a:pt x="886589" y="55157"/>
                  </a:lnTo>
                  <a:lnTo>
                    <a:pt x="833802" y="44453"/>
                  </a:lnTo>
                  <a:lnTo>
                    <a:pt x="780060" y="36739"/>
                  </a:lnTo>
                  <a:lnTo>
                    <a:pt x="730084" y="32403"/>
                  </a:lnTo>
                  <a:lnTo>
                    <a:pt x="681988" y="30903"/>
                  </a:lnTo>
                  <a:lnTo>
                    <a:pt x="635748" y="32138"/>
                  </a:lnTo>
                  <a:lnTo>
                    <a:pt x="591341" y="36004"/>
                  </a:lnTo>
                  <a:lnTo>
                    <a:pt x="548743" y="42399"/>
                  </a:lnTo>
                  <a:lnTo>
                    <a:pt x="759924" y="3781"/>
                  </a:lnTo>
                  <a:lnTo>
                    <a:pt x="836175" y="13308"/>
                  </a:lnTo>
                  <a:lnTo>
                    <a:pt x="887888" y="23548"/>
                  </a:lnTo>
                  <a:lnTo>
                    <a:pt x="938659" y="36387"/>
                  </a:lnTo>
                  <a:lnTo>
                    <a:pt x="988465" y="51648"/>
                  </a:lnTo>
                  <a:lnTo>
                    <a:pt x="1037284" y="69157"/>
                  </a:lnTo>
                  <a:lnTo>
                    <a:pt x="1085092" y="88738"/>
                  </a:lnTo>
                  <a:lnTo>
                    <a:pt x="1131868" y="110214"/>
                  </a:lnTo>
                  <a:lnTo>
                    <a:pt x="1177589" y="133411"/>
                  </a:lnTo>
                  <a:lnTo>
                    <a:pt x="1222231" y="158153"/>
                  </a:lnTo>
                  <a:lnTo>
                    <a:pt x="1265774" y="184264"/>
                  </a:lnTo>
                  <a:lnTo>
                    <a:pt x="1308194" y="211568"/>
                  </a:lnTo>
                  <a:lnTo>
                    <a:pt x="1349469" y="239890"/>
                  </a:lnTo>
                  <a:lnTo>
                    <a:pt x="1389575" y="269054"/>
                  </a:lnTo>
                  <a:lnTo>
                    <a:pt x="1428491" y="298885"/>
                  </a:lnTo>
                  <a:lnTo>
                    <a:pt x="1466194" y="329206"/>
                  </a:lnTo>
                  <a:lnTo>
                    <a:pt x="1502662" y="359843"/>
                  </a:lnTo>
                  <a:lnTo>
                    <a:pt x="1537871" y="390619"/>
                  </a:lnTo>
                  <a:lnTo>
                    <a:pt x="1571800" y="421359"/>
                  </a:lnTo>
                  <a:lnTo>
                    <a:pt x="1604425" y="451888"/>
                  </a:lnTo>
                  <a:lnTo>
                    <a:pt x="1635724" y="482029"/>
                  </a:lnTo>
                  <a:lnTo>
                    <a:pt x="1665676" y="511607"/>
                  </a:lnTo>
                  <a:lnTo>
                    <a:pt x="1694256" y="540447"/>
                  </a:lnTo>
                  <a:lnTo>
                    <a:pt x="1729488" y="576705"/>
                  </a:lnTo>
                  <a:lnTo>
                    <a:pt x="1764561" y="613386"/>
                  </a:lnTo>
                  <a:lnTo>
                    <a:pt x="1799399" y="650259"/>
                  </a:lnTo>
                  <a:lnTo>
                    <a:pt x="1936924" y="797258"/>
                  </a:lnTo>
                  <a:lnTo>
                    <a:pt x="1971702" y="834045"/>
                  </a:lnTo>
                  <a:lnTo>
                    <a:pt x="2006778" y="870691"/>
                  </a:lnTo>
                  <a:lnTo>
                    <a:pt x="2042203" y="907094"/>
                  </a:lnTo>
                  <a:lnTo>
                    <a:pt x="2078028" y="943155"/>
                  </a:lnTo>
                  <a:lnTo>
                    <a:pt x="2114303" y="978776"/>
                  </a:lnTo>
                  <a:lnTo>
                    <a:pt x="2151079" y="1013856"/>
                  </a:lnTo>
                  <a:lnTo>
                    <a:pt x="2188408" y="1048297"/>
                  </a:lnTo>
                  <a:lnTo>
                    <a:pt x="2226339" y="1081998"/>
                  </a:lnTo>
                  <a:lnTo>
                    <a:pt x="2264925" y="1114860"/>
                  </a:lnTo>
                  <a:lnTo>
                    <a:pt x="2304215" y="1146784"/>
                  </a:lnTo>
                  <a:lnTo>
                    <a:pt x="2344261" y="1177671"/>
                  </a:lnTo>
                  <a:lnTo>
                    <a:pt x="2385113" y="1207420"/>
                  </a:lnTo>
                  <a:lnTo>
                    <a:pt x="2426822" y="1235933"/>
                  </a:lnTo>
                  <a:lnTo>
                    <a:pt x="2469439" y="1263109"/>
                  </a:lnTo>
                  <a:lnTo>
                    <a:pt x="2513449" y="1289153"/>
                  </a:lnTo>
                  <a:lnTo>
                    <a:pt x="2558443" y="1313943"/>
                  </a:lnTo>
                  <a:lnTo>
                    <a:pt x="2604292" y="1337593"/>
                  </a:lnTo>
                  <a:lnTo>
                    <a:pt x="2650870" y="1360216"/>
                  </a:lnTo>
                  <a:lnTo>
                    <a:pt x="2698046" y="1381927"/>
                  </a:lnTo>
                  <a:lnTo>
                    <a:pt x="2745695" y="1402840"/>
                  </a:lnTo>
                  <a:lnTo>
                    <a:pt x="2793687" y="1423070"/>
                  </a:lnTo>
                  <a:lnTo>
                    <a:pt x="2841894" y="1442729"/>
                  </a:lnTo>
                  <a:lnTo>
                    <a:pt x="3130463" y="1555838"/>
                  </a:lnTo>
                  <a:lnTo>
                    <a:pt x="3178293" y="1575354"/>
                  </a:lnTo>
                  <a:lnTo>
                    <a:pt x="3225867" y="1595429"/>
                  </a:lnTo>
                  <a:lnTo>
                    <a:pt x="3273075" y="1616187"/>
                  </a:lnTo>
                  <a:lnTo>
                    <a:pt x="3319810" y="1637749"/>
                  </a:lnTo>
                  <a:lnTo>
                    <a:pt x="3365960" y="1660238"/>
                  </a:lnTo>
                  <a:lnTo>
                    <a:pt x="3411419" y="1683775"/>
                  </a:lnTo>
                  <a:lnTo>
                    <a:pt x="3456075" y="1708484"/>
                  </a:lnTo>
                  <a:lnTo>
                    <a:pt x="3499821" y="1734487"/>
                  </a:lnTo>
                  <a:lnTo>
                    <a:pt x="3542547" y="1761906"/>
                  </a:lnTo>
                  <a:lnTo>
                    <a:pt x="3584144" y="1790863"/>
                  </a:lnTo>
                  <a:lnTo>
                    <a:pt x="3624502" y="1821480"/>
                  </a:lnTo>
                  <a:lnTo>
                    <a:pt x="3663514" y="1853881"/>
                  </a:lnTo>
                  <a:lnTo>
                    <a:pt x="3701069" y="1888186"/>
                  </a:lnTo>
                  <a:lnTo>
                    <a:pt x="3737058" y="1924520"/>
                  </a:lnTo>
                  <a:lnTo>
                    <a:pt x="3771373" y="1963002"/>
                  </a:lnTo>
                  <a:lnTo>
                    <a:pt x="3805163" y="2005430"/>
                  </a:lnTo>
                  <a:lnTo>
                    <a:pt x="3836251" y="2049326"/>
                  </a:lnTo>
                  <a:lnTo>
                    <a:pt x="3864757" y="2094506"/>
                  </a:lnTo>
                  <a:lnTo>
                    <a:pt x="3890800" y="2140782"/>
                  </a:lnTo>
                  <a:lnTo>
                    <a:pt x="3914502" y="2187971"/>
                  </a:lnTo>
                  <a:lnTo>
                    <a:pt x="3935982" y="2235885"/>
                  </a:lnTo>
                  <a:lnTo>
                    <a:pt x="3955361" y="2284338"/>
                  </a:lnTo>
                  <a:lnTo>
                    <a:pt x="3972758" y="2333145"/>
                  </a:lnTo>
                  <a:lnTo>
                    <a:pt x="3988294" y="2382120"/>
                  </a:lnTo>
                  <a:lnTo>
                    <a:pt x="4002088" y="2431077"/>
                  </a:lnTo>
                  <a:lnTo>
                    <a:pt x="4014262" y="2479830"/>
                  </a:lnTo>
                  <a:lnTo>
                    <a:pt x="4024934" y="2528192"/>
                  </a:lnTo>
                  <a:lnTo>
                    <a:pt x="4034226" y="2575979"/>
                  </a:lnTo>
                  <a:lnTo>
                    <a:pt x="4042257" y="2623004"/>
                  </a:lnTo>
                  <a:lnTo>
                    <a:pt x="4049147" y="2669081"/>
                  </a:lnTo>
                  <a:lnTo>
                    <a:pt x="4055017" y="2714025"/>
                  </a:lnTo>
                  <a:lnTo>
                    <a:pt x="4059987" y="2757649"/>
                  </a:lnTo>
                  <a:lnTo>
                    <a:pt x="4064176" y="2799768"/>
                  </a:lnTo>
                  <a:lnTo>
                    <a:pt x="4067196" y="2834367"/>
                  </a:lnTo>
                  <a:close/>
                </a:path>
              </a:pathLst>
            </a:custGeom>
            <a:solidFill>
              <a:srgbClr val="AF5737"/>
            </a:solidFill>
          </p:spPr>
          <p:txBody>
            <a:bodyPr wrap="square" lIns="0" tIns="0" rIns="0" bIns="0" rtlCol="0"/>
            <a:lstStyle/>
            <a:p>
              <a:endParaRPr/>
            </a:p>
          </p:txBody>
        </p:sp>
        <p:pic>
          <p:nvPicPr>
            <p:cNvPr id="9" name="object 9"/>
            <p:cNvPicPr/>
            <p:nvPr/>
          </p:nvPicPr>
          <p:blipFill>
            <a:blip r:embed="rId2" cstate="print"/>
            <a:stretch>
              <a:fillRect/>
            </a:stretch>
          </p:blipFill>
          <p:spPr>
            <a:xfrm>
              <a:off x="285861" y="8788062"/>
              <a:ext cx="2676524" cy="1285874"/>
            </a:xfrm>
            <a:prstGeom prst="rect">
              <a:avLst/>
            </a:prstGeom>
          </p:spPr>
        </p:pic>
      </p:grpSp>
      <p:pic>
        <p:nvPicPr>
          <p:cNvPr id="10" name="object 10"/>
          <p:cNvPicPr/>
          <p:nvPr/>
        </p:nvPicPr>
        <p:blipFill>
          <a:blip r:embed="rId3" cstate="print"/>
          <a:stretch>
            <a:fillRect/>
          </a:stretch>
        </p:blipFill>
        <p:spPr>
          <a:xfrm>
            <a:off x="4569923" y="9701104"/>
            <a:ext cx="1809749" cy="371474"/>
          </a:xfrm>
          <a:prstGeom prst="rect">
            <a:avLst/>
          </a:prstGeom>
        </p:spPr>
      </p:pic>
      <p:sp>
        <p:nvSpPr>
          <p:cNvPr id="11" name="object 11"/>
          <p:cNvSpPr txBox="1"/>
          <p:nvPr/>
        </p:nvSpPr>
        <p:spPr>
          <a:xfrm>
            <a:off x="6010142" y="9759806"/>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a:latin typeface="Tahoma"/>
              <a:cs typeface="Tahom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73680" y="3857688"/>
            <a:ext cx="5796915" cy="2463800"/>
          </a:xfrm>
          <a:prstGeom prst="rect">
            <a:avLst/>
          </a:prstGeom>
        </p:spPr>
        <p:txBody>
          <a:bodyPr vert="horz" wrap="square" lIns="0" tIns="12700" rIns="0" bIns="0" rtlCol="0">
            <a:spAutoFit/>
          </a:bodyPr>
          <a:lstStyle/>
          <a:p>
            <a:pPr marL="12700" marR="5080" indent="1666239">
              <a:lnSpc>
                <a:spcPct val="100000"/>
              </a:lnSpc>
              <a:spcBef>
                <a:spcPts val="100"/>
              </a:spcBef>
            </a:pPr>
            <a:r>
              <a:rPr sz="8000" spc="70" dirty="0">
                <a:latin typeface="Tahoma"/>
                <a:cs typeface="Tahoma"/>
              </a:rPr>
              <a:t>Short </a:t>
            </a:r>
            <a:r>
              <a:rPr sz="8000" spc="75" dirty="0">
                <a:latin typeface="Tahoma"/>
                <a:cs typeface="Tahoma"/>
              </a:rPr>
              <a:t> </a:t>
            </a:r>
            <a:r>
              <a:rPr sz="8000" spc="-869" dirty="0">
                <a:latin typeface="Tahoma"/>
                <a:cs typeface="Tahoma"/>
              </a:rPr>
              <a:t>I</a:t>
            </a:r>
            <a:r>
              <a:rPr sz="8000" spc="75" dirty="0">
                <a:latin typeface="Tahoma"/>
                <a:cs typeface="Tahoma"/>
              </a:rPr>
              <a:t>n</a:t>
            </a:r>
            <a:r>
              <a:rPr sz="8000" spc="385" dirty="0">
                <a:latin typeface="Tahoma"/>
                <a:cs typeface="Tahoma"/>
              </a:rPr>
              <a:t>t</a:t>
            </a:r>
            <a:r>
              <a:rPr sz="8000" spc="245" dirty="0">
                <a:latin typeface="Tahoma"/>
                <a:cs typeface="Tahoma"/>
              </a:rPr>
              <a:t>r</a:t>
            </a:r>
            <a:r>
              <a:rPr sz="8000" spc="455" dirty="0">
                <a:latin typeface="Tahoma"/>
                <a:cs typeface="Tahoma"/>
              </a:rPr>
              <a:t>o</a:t>
            </a:r>
            <a:r>
              <a:rPr sz="8000" spc="405" dirty="0">
                <a:latin typeface="Tahoma"/>
                <a:cs typeface="Tahoma"/>
              </a:rPr>
              <a:t>d</a:t>
            </a:r>
            <a:r>
              <a:rPr sz="8000" spc="75" dirty="0">
                <a:latin typeface="Tahoma"/>
                <a:cs typeface="Tahoma"/>
              </a:rPr>
              <a:t>u</a:t>
            </a:r>
            <a:r>
              <a:rPr sz="8000" spc="340" dirty="0">
                <a:latin typeface="Tahoma"/>
                <a:cs typeface="Tahoma"/>
              </a:rPr>
              <a:t>c</a:t>
            </a:r>
            <a:r>
              <a:rPr sz="8000" spc="385" dirty="0">
                <a:latin typeface="Tahoma"/>
                <a:cs typeface="Tahoma"/>
              </a:rPr>
              <a:t>t</a:t>
            </a:r>
            <a:r>
              <a:rPr sz="8000" spc="95" dirty="0">
                <a:latin typeface="Tahoma"/>
                <a:cs typeface="Tahoma"/>
              </a:rPr>
              <a:t>i</a:t>
            </a:r>
            <a:r>
              <a:rPr sz="8000" spc="455" dirty="0">
                <a:latin typeface="Tahoma"/>
                <a:cs typeface="Tahoma"/>
              </a:rPr>
              <a:t>o</a:t>
            </a:r>
            <a:r>
              <a:rPr sz="8000" spc="80" dirty="0">
                <a:latin typeface="Tahoma"/>
                <a:cs typeface="Tahoma"/>
              </a:rPr>
              <a:t>n</a:t>
            </a:r>
            <a:endParaRPr sz="8000" dirty="0">
              <a:latin typeface="Tahoma"/>
              <a:cs typeface="Tahoma"/>
            </a:endParaRPr>
          </a:p>
        </p:txBody>
      </p:sp>
      <p:sp>
        <p:nvSpPr>
          <p:cNvPr id="3" name="object 3"/>
          <p:cNvSpPr/>
          <p:nvPr/>
        </p:nvSpPr>
        <p:spPr>
          <a:xfrm>
            <a:off x="8914039" y="1257300"/>
            <a:ext cx="8222037" cy="7855547"/>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just">
              <a:lnSpc>
                <a:spcPct val="200000"/>
              </a:lnSpc>
            </a:pPr>
            <a:endParaRPr lang="en-US" sz="2800" dirty="0"/>
          </a:p>
          <a:p>
            <a:pPr lvl="1" algn="just">
              <a:lnSpc>
                <a:spcPct val="200000"/>
              </a:lnSpc>
            </a:pPr>
            <a:endParaRPr lang="en-US" sz="2800" dirty="0"/>
          </a:p>
          <a:p>
            <a:pPr marL="457200" lvl="2">
              <a:lnSpc>
                <a:spcPct val="150000"/>
              </a:lnSpc>
              <a:spcAft>
                <a:spcPts val="2400"/>
              </a:spcAft>
            </a:pPr>
            <a:r>
              <a:rPr lang="en-US" sz="2800" dirty="0"/>
              <a:t>The workshop will offer an insight into the concept of design thinking with a stronger focus on the ideation process. In addition, once having developed an idea it is important to frame the idea and discuss the potential for further business operations.</a:t>
            </a:r>
            <a:endParaRPr sz="30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D5AA4CB4-D38F-41CF-32F6-AC72D3766279}"/>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59013" y="1314382"/>
            <a:ext cx="11769974" cy="1674817"/>
          </a:xfrm>
          <a:prstGeom prst="rect">
            <a:avLst/>
          </a:prstGeom>
        </p:spPr>
        <p:txBody>
          <a:bodyPr vert="horz" wrap="square" lIns="0" tIns="12700" rIns="0" bIns="0" rtlCol="0">
            <a:spAutoFit/>
          </a:bodyPr>
          <a:lstStyle/>
          <a:p>
            <a:pPr marL="12700">
              <a:lnSpc>
                <a:spcPct val="100000"/>
              </a:lnSpc>
              <a:spcBef>
                <a:spcPts val="100"/>
              </a:spcBef>
            </a:pPr>
            <a:r>
              <a:rPr lang="en-US" sz="5400" spc="95" dirty="0">
                <a:latin typeface="Tahoma"/>
                <a:cs typeface="Tahoma"/>
              </a:rPr>
              <a:t>Have you already been in touch with the concept of </a:t>
            </a:r>
            <a:r>
              <a:rPr lang="en-US" sz="5400" spc="95">
                <a:latin typeface="Tahoma"/>
                <a:cs typeface="Tahoma"/>
              </a:rPr>
              <a:t>design thinking?</a:t>
            </a:r>
            <a:endParaRPr sz="5400" dirty="0">
              <a:latin typeface="Tahoma"/>
              <a:cs typeface="Tahoma"/>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pic>
        <p:nvPicPr>
          <p:cNvPr id="1026" name="Picture 2" descr="Quellbild anzeigen">
            <a:extLst>
              <a:ext uri="{FF2B5EF4-FFF2-40B4-BE49-F238E27FC236}">
                <a16:creationId xmlns:a16="http://schemas.microsoft.com/office/drawing/2014/main" id="{12CF92F0-477E-4D32-AAFD-3D111B4B50A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62550" y="3564621"/>
            <a:ext cx="7962900" cy="5410168"/>
          </a:xfrm>
          <a:prstGeom prst="rect">
            <a:avLst/>
          </a:prstGeom>
          <a:noFill/>
          <a:extLst>
            <a:ext uri="{909E8E84-426E-40DD-AFC4-6F175D3DCCD1}">
              <a14:hiddenFill xmlns:a14="http://schemas.microsoft.com/office/drawing/2010/main">
                <a:solidFill>
                  <a:srgbClr val="FFFFFF"/>
                </a:solidFill>
              </a14:hiddenFill>
            </a:ext>
          </a:extLst>
        </p:spPr>
      </p:pic>
      <p:sp>
        <p:nvSpPr>
          <p:cNvPr id="17" name="object 11">
            <a:extLst>
              <a:ext uri="{FF2B5EF4-FFF2-40B4-BE49-F238E27FC236}">
                <a16:creationId xmlns:a16="http://schemas.microsoft.com/office/drawing/2014/main" id="{62361612-1402-AC0D-CEB5-3F0212CB9A4A}"/>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2316737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08522" y="3653938"/>
            <a:ext cx="6475601" cy="1490152"/>
          </a:xfrm>
          <a:prstGeom prst="rect">
            <a:avLst/>
          </a:prstGeom>
        </p:spPr>
        <p:txBody>
          <a:bodyPr vert="horz" wrap="square" lIns="0" tIns="12700" rIns="0" bIns="0" rtlCol="0">
            <a:spAutoFit/>
          </a:bodyPr>
          <a:lstStyle/>
          <a:p>
            <a:pPr marL="12700" marR="5080" algn="ctr">
              <a:lnSpc>
                <a:spcPct val="100000"/>
              </a:lnSpc>
              <a:spcBef>
                <a:spcPts val="100"/>
              </a:spcBef>
            </a:pPr>
            <a:r>
              <a:rPr lang="en-US" sz="4800" spc="240" dirty="0">
                <a:latin typeface="Tahoma"/>
                <a:cs typeface="Tahoma"/>
              </a:rPr>
              <a:t>What is design thinking?</a:t>
            </a:r>
            <a:endParaRPr sz="4800" dirty="0">
              <a:latin typeface="Tahoma"/>
              <a:cs typeface="Tahoma"/>
            </a:endParaRPr>
          </a:p>
        </p:txBody>
      </p:sp>
      <p:sp>
        <p:nvSpPr>
          <p:cNvPr id="3" name="object 3"/>
          <p:cNvSpPr/>
          <p:nvPr/>
        </p:nvSpPr>
        <p:spPr>
          <a:xfrm>
            <a:off x="7961501" y="1311872"/>
            <a:ext cx="9029700" cy="764162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lang="en-US" sz="3200" b="0" i="0" dirty="0">
              <a:solidFill>
                <a:srgbClr val="272727"/>
              </a:solidFill>
              <a:effectLst/>
              <a:latin typeface="Adelle W01 Regular"/>
            </a:endParaRPr>
          </a:p>
          <a:p>
            <a:pPr lvl="1"/>
            <a:endParaRPr lang="en-US" sz="3200" dirty="0">
              <a:solidFill>
                <a:srgbClr val="272727"/>
              </a:solidFill>
              <a:latin typeface="Adelle W01 Regular"/>
            </a:endParaRPr>
          </a:p>
          <a:p>
            <a:pPr lvl="1"/>
            <a:endParaRPr lang="en-US" sz="3200" b="0" i="0" dirty="0">
              <a:solidFill>
                <a:srgbClr val="272727"/>
              </a:solidFill>
              <a:effectLst/>
              <a:latin typeface="Adelle W01 Regular"/>
            </a:endParaRPr>
          </a:p>
          <a:p>
            <a:pPr lvl="1"/>
            <a:r>
              <a:rPr lang="en-US" sz="3200" b="0" i="0" dirty="0">
                <a:solidFill>
                  <a:srgbClr val="272727"/>
                </a:solidFill>
                <a:effectLst/>
                <a:latin typeface="Adelle W01 Regular"/>
              </a:rPr>
              <a:t>Design thinking is an innovative problem-solving process rooted in a set of skills.</a:t>
            </a:r>
          </a:p>
          <a:p>
            <a:pPr lvl="1"/>
            <a:endParaRPr lang="en-US" sz="3200" b="0" i="0" dirty="0">
              <a:solidFill>
                <a:srgbClr val="272727"/>
              </a:solidFill>
              <a:effectLst/>
              <a:latin typeface="Adelle W01 Regular"/>
            </a:endParaRPr>
          </a:p>
          <a:p>
            <a:pPr lvl="1"/>
            <a:r>
              <a:rPr lang="en-US" sz="3200" b="0" i="0" dirty="0">
                <a:solidFill>
                  <a:srgbClr val="272727"/>
                </a:solidFill>
                <a:effectLst/>
                <a:latin typeface="Adelle W01 Regular"/>
              </a:rPr>
              <a:t>In addition, the design thinking process has been applied to developing new products and services, and to a whole range of problems, from creating a business model for </a:t>
            </a:r>
            <a:r>
              <a:rPr lang="en-US" sz="3200" b="0" i="0" u="none" strike="noStrike" dirty="0">
                <a:solidFill>
                  <a:srgbClr val="272727"/>
                </a:solidFill>
                <a:effectLst/>
                <a:latin typeface="Adelle W01 Regular"/>
              </a:rPr>
              <a:t>selling solar panels in Africa</a:t>
            </a:r>
            <a:r>
              <a:rPr lang="en-US" sz="3200" b="0" i="0" dirty="0">
                <a:solidFill>
                  <a:srgbClr val="272727"/>
                </a:solidFill>
                <a:effectLst/>
                <a:latin typeface="Adelle W01 Regular"/>
              </a:rPr>
              <a:t> to the operation of </a:t>
            </a:r>
            <a:r>
              <a:rPr lang="en-US" sz="3200" b="0" i="0" u="none" strike="noStrike" dirty="0">
                <a:solidFill>
                  <a:srgbClr val="272727"/>
                </a:solidFill>
                <a:effectLst/>
                <a:latin typeface="Adelle W01 Regular"/>
              </a:rPr>
              <a:t>Airbnb</a:t>
            </a:r>
            <a:r>
              <a:rPr lang="en-US" sz="3200" b="0" i="0" dirty="0">
                <a:solidFill>
                  <a:srgbClr val="272727"/>
                </a:solidFill>
                <a:effectLst/>
                <a:latin typeface="Adelle W01 Regular"/>
              </a:rPr>
              <a:t>.</a:t>
            </a:r>
            <a:endParaRPr lang="en-US" sz="30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1">
            <a:extLst>
              <a:ext uri="{FF2B5EF4-FFF2-40B4-BE49-F238E27FC236}">
                <a16:creationId xmlns:a16="http://schemas.microsoft.com/office/drawing/2014/main" id="{7F4088AE-B774-4CB7-39C3-9481070B6E5B}"/>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3150515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317626" y="1285875"/>
            <a:ext cx="11582400" cy="1674817"/>
          </a:xfrm>
          <a:prstGeom prst="rect">
            <a:avLst/>
          </a:prstGeom>
        </p:spPr>
        <p:txBody>
          <a:bodyPr vert="horz" wrap="square" lIns="0" tIns="12700" rIns="0" bIns="0" rtlCol="0">
            <a:spAutoFit/>
          </a:bodyPr>
          <a:lstStyle/>
          <a:p>
            <a:pPr marL="12700">
              <a:lnSpc>
                <a:spcPct val="100000"/>
              </a:lnSpc>
              <a:spcBef>
                <a:spcPts val="100"/>
              </a:spcBef>
            </a:pPr>
            <a:r>
              <a:rPr lang="en-US" sz="5400" spc="95" dirty="0">
                <a:latin typeface="Tahoma"/>
                <a:cs typeface="Tahoma"/>
              </a:rPr>
              <a:t>Why would a team or an organization apply design thinking?</a:t>
            </a:r>
            <a:endParaRPr sz="5400" dirty="0">
              <a:latin typeface="Tahoma"/>
              <a:cs typeface="Tahoma"/>
            </a:endParaRPr>
          </a:p>
        </p:txBody>
      </p:sp>
      <p:sp>
        <p:nvSpPr>
          <p:cNvPr id="3" name="object 3"/>
          <p:cNvSpPr/>
          <p:nvPr/>
        </p:nvSpPr>
        <p:spPr>
          <a:xfrm>
            <a:off x="1282848" y="3619500"/>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lnSpc>
                <a:spcPct val="150000"/>
              </a:lnSpc>
            </a:pPr>
            <a:r>
              <a:rPr lang="en-US" sz="3200" dirty="0">
                <a:latin typeface="+mj-lt"/>
              </a:rPr>
              <a:t>There are a couple of reasons why the application of design thinking makes sense for teams and organizations:</a:t>
            </a:r>
          </a:p>
          <a:p>
            <a:pPr marL="1371600" lvl="2" indent="-457200">
              <a:lnSpc>
                <a:spcPct val="150000"/>
              </a:lnSpc>
              <a:buFont typeface="Arial" panose="020B0604020202020204" pitchFamily="34" charset="0"/>
              <a:buChar char="•"/>
            </a:pPr>
            <a:r>
              <a:rPr lang="en-US" sz="3200" b="0" i="0" dirty="0">
                <a:solidFill>
                  <a:srgbClr val="2A2623"/>
                </a:solidFill>
                <a:effectLst/>
                <a:latin typeface="+mj-lt"/>
              </a:rPr>
              <a:t>Better understand the unmet needs of the people you’re creating for (customers, clients, students, users, etc...).</a:t>
            </a:r>
          </a:p>
          <a:p>
            <a:pPr marL="1371600" lvl="2" indent="-457200">
              <a:lnSpc>
                <a:spcPct val="150000"/>
              </a:lnSpc>
              <a:buFont typeface="Arial" panose="020B0604020202020204" pitchFamily="34" charset="0"/>
              <a:buChar char="•"/>
            </a:pPr>
            <a:r>
              <a:rPr lang="en-US" sz="3200" b="0" i="0" dirty="0">
                <a:solidFill>
                  <a:srgbClr val="2A2623"/>
                </a:solidFill>
                <a:effectLst/>
                <a:latin typeface="+mj-lt"/>
              </a:rPr>
              <a:t>Reduce the risk associated with launching new ideas, products, and services.</a:t>
            </a:r>
          </a:p>
          <a:p>
            <a:pPr marL="1371600" lvl="2" indent="-457200">
              <a:lnSpc>
                <a:spcPct val="150000"/>
              </a:lnSpc>
              <a:buFont typeface="Arial" panose="020B0604020202020204" pitchFamily="34" charset="0"/>
              <a:buChar char="•"/>
            </a:pPr>
            <a:r>
              <a:rPr lang="en-US" sz="3200" b="0" i="0" dirty="0">
                <a:solidFill>
                  <a:srgbClr val="2A2623"/>
                </a:solidFill>
                <a:effectLst/>
                <a:latin typeface="+mj-lt"/>
              </a:rPr>
              <a:t>Generate solutions that are revolutionary, not just incremental.</a:t>
            </a:r>
          </a:p>
          <a:p>
            <a:pPr marL="1371600" lvl="2" indent="-457200">
              <a:lnSpc>
                <a:spcPct val="150000"/>
              </a:lnSpc>
              <a:buFont typeface="Arial" panose="020B0604020202020204" pitchFamily="34" charset="0"/>
              <a:buChar char="•"/>
            </a:pPr>
            <a:r>
              <a:rPr lang="en-US" sz="3200" b="0" i="0" dirty="0">
                <a:solidFill>
                  <a:srgbClr val="2A2623"/>
                </a:solidFill>
                <a:effectLst/>
                <a:latin typeface="+mj-lt"/>
              </a:rPr>
              <a:t>Learn and iterate faster</a:t>
            </a:r>
            <a:r>
              <a:rPr lang="en-US" sz="3200" b="0" i="0" dirty="0">
                <a:solidFill>
                  <a:srgbClr val="2A2623"/>
                </a:solidFill>
                <a:effectLst/>
                <a:latin typeface="Sentinel A"/>
              </a:rPr>
              <a:t>.</a:t>
            </a:r>
          </a:p>
          <a:p>
            <a:pPr lvl="1">
              <a:lnSpc>
                <a:spcPct val="150000"/>
              </a:lnSpc>
            </a:pPr>
            <a:endParaRPr lang="en-US" sz="32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6DE0B854-1E48-E501-69C9-68EBD213C074}"/>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3218109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08522" y="3653938"/>
            <a:ext cx="6475601" cy="1490152"/>
          </a:xfrm>
          <a:prstGeom prst="rect">
            <a:avLst/>
          </a:prstGeom>
        </p:spPr>
        <p:txBody>
          <a:bodyPr vert="horz" wrap="square" lIns="0" tIns="12700" rIns="0" bIns="0" rtlCol="0">
            <a:spAutoFit/>
          </a:bodyPr>
          <a:lstStyle/>
          <a:p>
            <a:pPr marL="12700" marR="5080" algn="ctr">
              <a:lnSpc>
                <a:spcPct val="100000"/>
              </a:lnSpc>
              <a:spcBef>
                <a:spcPts val="100"/>
              </a:spcBef>
            </a:pPr>
            <a:r>
              <a:rPr lang="en-US" sz="4800" spc="240" dirty="0">
                <a:latin typeface="Tahoma"/>
                <a:cs typeface="Tahoma"/>
              </a:rPr>
              <a:t>Core question in design thinking?</a:t>
            </a:r>
            <a:endParaRPr sz="4800" dirty="0">
              <a:latin typeface="Tahoma"/>
              <a:cs typeface="Tahoma"/>
            </a:endParaRPr>
          </a:p>
        </p:txBody>
      </p:sp>
      <p:sp>
        <p:nvSpPr>
          <p:cNvPr id="3" name="object 3"/>
          <p:cNvSpPr/>
          <p:nvPr/>
        </p:nvSpPr>
        <p:spPr>
          <a:xfrm>
            <a:off x="7961501" y="1311872"/>
            <a:ext cx="9029700" cy="764162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lang="en-US" sz="3200" b="0" i="0" dirty="0">
              <a:solidFill>
                <a:srgbClr val="272727"/>
              </a:solidFill>
              <a:effectLst/>
              <a:latin typeface="Adelle W01 Regular"/>
            </a:endParaRPr>
          </a:p>
          <a:p>
            <a:pPr lvl="1"/>
            <a:endParaRPr lang="en-US" sz="3200" dirty="0">
              <a:solidFill>
                <a:srgbClr val="272727"/>
              </a:solidFill>
              <a:latin typeface="Adelle W01 Regular"/>
            </a:endParaRPr>
          </a:p>
          <a:p>
            <a:pPr lvl="1"/>
            <a:endParaRPr lang="en-US" sz="3200" b="0" i="0" dirty="0">
              <a:solidFill>
                <a:srgbClr val="272727"/>
              </a:solidFill>
              <a:effectLst/>
              <a:latin typeface="Adelle W01 Regular"/>
            </a:endParaRPr>
          </a:p>
          <a:p>
            <a:pPr lvl="1"/>
            <a:r>
              <a:rPr lang="en-US" sz="3200" b="0" i="0" dirty="0">
                <a:solidFill>
                  <a:srgbClr val="272727"/>
                </a:solidFill>
                <a:effectLst/>
                <a:latin typeface="Adelle W01 Regular"/>
              </a:rPr>
              <a:t>How to create a fitting solution for the involved stakeholders, clients and employees?</a:t>
            </a:r>
          </a:p>
          <a:p>
            <a:pPr lvl="1"/>
            <a:endParaRPr lang="en-US" sz="3200" dirty="0">
              <a:solidFill>
                <a:srgbClr val="272727"/>
              </a:solidFill>
              <a:latin typeface="Adelle W01 Regular"/>
            </a:endParaRPr>
          </a:p>
          <a:p>
            <a:pPr lvl="1"/>
            <a:r>
              <a:rPr lang="en-US" sz="3200" dirty="0">
                <a:solidFill>
                  <a:srgbClr val="272727"/>
                </a:solidFill>
                <a:latin typeface="Adelle W01 Regular"/>
              </a:rPr>
              <a:t>The solution ideally needs to fit customers´ needs</a:t>
            </a:r>
            <a:r>
              <a:rPr lang="en-US" sz="3000" dirty="0">
                <a:solidFill>
                  <a:srgbClr val="272727"/>
                </a:solidFill>
                <a:latin typeface="Adelle W01 Regular"/>
              </a:rPr>
              <a:t>, integrates customers´ conditions and circumstances and it is important to not create more of the same but invest in innovation. </a:t>
            </a:r>
          </a:p>
          <a:p>
            <a:pPr lvl="1"/>
            <a:endParaRPr lang="en-US" sz="3000" dirty="0">
              <a:solidFill>
                <a:srgbClr val="272727"/>
              </a:solidFill>
              <a:latin typeface="Adelle W01 Regular"/>
            </a:endParaRPr>
          </a:p>
          <a:p>
            <a:pPr lvl="1"/>
            <a:r>
              <a:rPr lang="en-US" sz="3000" i="1" dirty="0">
                <a:solidFill>
                  <a:srgbClr val="272727"/>
                </a:solidFill>
                <a:latin typeface="Adelle W01 Regular"/>
              </a:rPr>
              <a:t>Innovation is the central element in design thinking.</a:t>
            </a:r>
            <a:endParaRPr lang="en-US" sz="3200" i="1" dirty="0">
              <a:solidFill>
                <a:srgbClr val="272727"/>
              </a:solidFill>
              <a:latin typeface="Adelle W01 Regular"/>
            </a:endParaRP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object 11">
            <a:extLst>
              <a:ext uri="{FF2B5EF4-FFF2-40B4-BE49-F238E27FC236}">
                <a16:creationId xmlns:a16="http://schemas.microsoft.com/office/drawing/2014/main" id="{460C776B-CDBE-6B18-87A8-540B7115D8FD}"/>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4033875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671344" y="1801523"/>
            <a:ext cx="9882856" cy="843821"/>
          </a:xfrm>
          <a:prstGeom prst="rect">
            <a:avLst/>
          </a:prstGeom>
        </p:spPr>
        <p:txBody>
          <a:bodyPr vert="horz" wrap="square" lIns="0" tIns="12700" rIns="0" bIns="0" rtlCol="0">
            <a:spAutoFit/>
          </a:bodyPr>
          <a:lstStyle/>
          <a:p>
            <a:pPr marL="12700">
              <a:lnSpc>
                <a:spcPct val="100000"/>
              </a:lnSpc>
              <a:spcBef>
                <a:spcPts val="100"/>
              </a:spcBef>
            </a:pPr>
            <a:r>
              <a:rPr lang="en-US" sz="5400" spc="95" dirty="0">
                <a:latin typeface="Tahoma"/>
                <a:cs typeface="Tahoma"/>
              </a:rPr>
              <a:t>The design thinking process</a:t>
            </a:r>
            <a:endParaRPr sz="5400" dirty="0">
              <a:latin typeface="Tahoma"/>
              <a:cs typeface="Tahoma"/>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pic>
        <p:nvPicPr>
          <p:cNvPr id="4" name="Grafik 3">
            <a:extLst>
              <a:ext uri="{FF2B5EF4-FFF2-40B4-BE49-F238E27FC236}">
                <a16:creationId xmlns:a16="http://schemas.microsoft.com/office/drawing/2014/main" id="{CD817C36-EA56-4779-9E02-46229BD2CE5C}"/>
              </a:ext>
            </a:extLst>
          </p:cNvPr>
          <p:cNvPicPr>
            <a:picLocks noChangeAspect="1"/>
          </p:cNvPicPr>
          <p:nvPr/>
        </p:nvPicPr>
        <p:blipFill rotWithShape="1">
          <a:blip r:embed="rId5"/>
          <a:srcRect t="12779" b="11852"/>
          <a:stretch/>
        </p:blipFill>
        <p:spPr>
          <a:xfrm>
            <a:off x="3856373" y="3252492"/>
            <a:ext cx="10575254" cy="5604309"/>
          </a:xfrm>
          <a:prstGeom prst="rect">
            <a:avLst/>
          </a:prstGeom>
        </p:spPr>
      </p:pic>
      <p:sp>
        <p:nvSpPr>
          <p:cNvPr id="17" name="object 11">
            <a:extLst>
              <a:ext uri="{FF2B5EF4-FFF2-40B4-BE49-F238E27FC236}">
                <a16:creationId xmlns:a16="http://schemas.microsoft.com/office/drawing/2014/main" id="{59EB5DE6-42C5-564C-BD4F-5087B4DF634E}"/>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3024426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08522" y="3653938"/>
            <a:ext cx="6475601" cy="1490152"/>
          </a:xfrm>
          <a:prstGeom prst="rect">
            <a:avLst/>
          </a:prstGeom>
        </p:spPr>
        <p:txBody>
          <a:bodyPr vert="horz" wrap="square" lIns="0" tIns="12700" rIns="0" bIns="0" rtlCol="0">
            <a:spAutoFit/>
          </a:bodyPr>
          <a:lstStyle/>
          <a:p>
            <a:pPr marL="12700" marR="5080" algn="ctr">
              <a:lnSpc>
                <a:spcPct val="100000"/>
              </a:lnSpc>
              <a:spcBef>
                <a:spcPts val="100"/>
              </a:spcBef>
            </a:pPr>
            <a:r>
              <a:rPr lang="en-US" sz="4800" spc="240" dirty="0">
                <a:latin typeface="Tahoma"/>
                <a:cs typeface="Tahoma"/>
              </a:rPr>
              <a:t>Principles of design thinking</a:t>
            </a:r>
            <a:endParaRPr sz="4800" dirty="0">
              <a:latin typeface="Tahoma"/>
              <a:cs typeface="Tahoma"/>
            </a:endParaRPr>
          </a:p>
        </p:txBody>
      </p:sp>
      <p:sp>
        <p:nvSpPr>
          <p:cNvPr id="3" name="object 3"/>
          <p:cNvSpPr/>
          <p:nvPr/>
        </p:nvSpPr>
        <p:spPr>
          <a:xfrm>
            <a:off x="7961501" y="1311872"/>
            <a:ext cx="9029700" cy="764162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lang="en-US" sz="3200" b="0" i="0" dirty="0">
              <a:solidFill>
                <a:srgbClr val="272727"/>
              </a:solidFill>
              <a:effectLst/>
              <a:latin typeface="Adelle W01 Regular"/>
            </a:endParaRPr>
          </a:p>
          <a:p>
            <a:pPr marL="971550" lvl="1" indent="-514350">
              <a:buFont typeface="+mj-lt"/>
              <a:buAutoNum type="arabicPeriod"/>
            </a:pPr>
            <a:r>
              <a:rPr lang="en-US" sz="3000" b="1" dirty="0">
                <a:solidFill>
                  <a:srgbClr val="272727"/>
                </a:solidFill>
                <a:effectLst/>
              </a:rPr>
              <a:t>Empathy</a:t>
            </a:r>
            <a:r>
              <a:rPr lang="en-US" sz="3000" b="0" dirty="0">
                <a:solidFill>
                  <a:srgbClr val="272727"/>
                </a:solidFill>
                <a:effectLst/>
              </a:rPr>
              <a:t> – starting point of design thinking</a:t>
            </a:r>
          </a:p>
          <a:p>
            <a:pPr lvl="2"/>
            <a:r>
              <a:rPr lang="en-US" sz="3000" i="1" dirty="0"/>
              <a:t>Aim: </a:t>
            </a:r>
            <a:r>
              <a:rPr lang="en-US" sz="3000" dirty="0"/>
              <a:t>to gain the greatest possible understanding of their environment, their situation and their needs</a:t>
            </a:r>
            <a:endParaRPr lang="en-US" sz="3000" b="0" dirty="0">
              <a:solidFill>
                <a:srgbClr val="272727"/>
              </a:solidFill>
              <a:effectLst/>
            </a:endParaRPr>
          </a:p>
          <a:p>
            <a:pPr marL="971550" lvl="1" indent="-514350">
              <a:buFont typeface="+mj-lt"/>
              <a:buAutoNum type="arabicPeriod"/>
            </a:pPr>
            <a:r>
              <a:rPr lang="en-US" sz="3000" b="1" dirty="0">
                <a:solidFill>
                  <a:srgbClr val="272727"/>
                </a:solidFill>
              </a:rPr>
              <a:t>Iterative cycles </a:t>
            </a:r>
            <a:r>
              <a:rPr lang="en-US" sz="3000" dirty="0">
                <a:solidFill>
                  <a:srgbClr val="272727"/>
                </a:solidFill>
              </a:rPr>
              <a:t>(“constructive failing”) – “fail fast and move forward quickly”</a:t>
            </a:r>
          </a:p>
          <a:p>
            <a:pPr marL="971550" lvl="1" indent="-514350">
              <a:buFont typeface="+mj-lt"/>
              <a:buAutoNum type="arabicPeriod"/>
            </a:pPr>
            <a:r>
              <a:rPr lang="en-US" sz="3000" b="1" dirty="0">
                <a:solidFill>
                  <a:srgbClr val="272727"/>
                </a:solidFill>
              </a:rPr>
              <a:t>Radical cooperation </a:t>
            </a:r>
            <a:r>
              <a:rPr lang="en-US" sz="3000" dirty="0">
                <a:solidFill>
                  <a:srgbClr val="272727"/>
                </a:solidFill>
              </a:rPr>
              <a:t>– interdisciplinary composition of teams to increase the innovation creation approach</a:t>
            </a:r>
          </a:p>
          <a:p>
            <a:pPr marL="971550" lvl="1" indent="-514350">
              <a:buFont typeface="+mj-lt"/>
              <a:buAutoNum type="arabicPeriod"/>
            </a:pPr>
            <a:r>
              <a:rPr lang="en-US" sz="3000" b="1" dirty="0">
                <a:solidFill>
                  <a:srgbClr val="272727"/>
                </a:solidFill>
              </a:rPr>
              <a:t>Interdisciplinary participants </a:t>
            </a:r>
            <a:r>
              <a:rPr lang="en-US" sz="3000" dirty="0">
                <a:solidFill>
                  <a:srgbClr val="272727"/>
                </a:solidFill>
              </a:rPr>
              <a:t>– T-profiles of participants to be considered – different backgrounds</a:t>
            </a:r>
          </a:p>
          <a:p>
            <a:pPr marL="971550" lvl="1" indent="-514350">
              <a:buFont typeface="+mj-lt"/>
              <a:buAutoNum type="arabicPeriod"/>
            </a:pPr>
            <a:r>
              <a:rPr lang="en-US" sz="3000" b="1" dirty="0">
                <a:solidFill>
                  <a:srgbClr val="272727"/>
                </a:solidFill>
              </a:rPr>
              <a:t>Inventive design </a:t>
            </a:r>
            <a:r>
              <a:rPr lang="en-US" sz="3000" dirty="0">
                <a:solidFill>
                  <a:srgbClr val="272727"/>
                </a:solidFill>
              </a:rPr>
              <a:t>– developing successful business models from good ideas with right processes, design-thinking rules, open attitude and interdisciplinary teams</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object 11">
            <a:extLst>
              <a:ext uri="{FF2B5EF4-FFF2-40B4-BE49-F238E27FC236}">
                <a16:creationId xmlns:a16="http://schemas.microsoft.com/office/drawing/2014/main" id="{E632E0EE-537B-644C-5E51-2631309A0988}"/>
              </a:ext>
            </a:extLst>
          </p:cNvPr>
          <p:cNvSpPr txBox="1">
            <a:spLocks/>
          </p:cNvSpPr>
          <p:nvPr/>
        </p:nvSpPr>
        <p:spPr>
          <a:xfrm>
            <a:off x="3505200" y="293481"/>
            <a:ext cx="13487400"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kern="0" spc="-35" dirty="0"/>
              <a:t>Managing complex tools to understand a concept idea and its value</a:t>
            </a:r>
          </a:p>
        </p:txBody>
      </p:sp>
    </p:spTree>
    <p:extLst>
      <p:ext uri="{BB962C8B-B14F-4D97-AF65-F5344CB8AC3E}">
        <p14:creationId xmlns:p14="http://schemas.microsoft.com/office/powerpoint/2010/main" val="1814465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4016</Words>
  <Application>Microsoft Office PowerPoint</Application>
  <PresentationFormat>Benutzerdefiniert</PresentationFormat>
  <Paragraphs>292</Paragraphs>
  <Slides>29</Slides>
  <Notes>17</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29</vt:i4>
      </vt:variant>
    </vt:vector>
  </HeadingPairs>
  <TitlesOfParts>
    <vt:vector size="38" baseType="lpstr">
      <vt:lpstr>Adelle W01 Regular</vt:lpstr>
      <vt:lpstr>Arial</vt:lpstr>
      <vt:lpstr>Calibri</vt:lpstr>
      <vt:lpstr>Open Sans</vt:lpstr>
      <vt:lpstr>Roboto</vt:lpstr>
      <vt:lpstr>Sentinel A</vt:lpstr>
      <vt:lpstr>Tahoma</vt:lpstr>
      <vt:lpstr>TradeGothic</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Managing complex tools to understand a concept idea and its value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Managing complex tools to understand a concept idea and its value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 - Workshop PPT</dc:title>
  <dc:creator>DIMITRA EUPROJECTS</dc:creator>
  <cp:keywords>DAE3MXZ3ly4,BAEdnRIJg8Q</cp:keywords>
  <cp:lastModifiedBy>Linditsch Claudia</cp:lastModifiedBy>
  <cp:revision>36</cp:revision>
  <dcterms:created xsi:type="dcterms:W3CDTF">2022-02-02T10:39:34Z</dcterms:created>
  <dcterms:modified xsi:type="dcterms:W3CDTF">2022-09-23T11:24:24Z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2022-02-02T00:00:00Z</vt:filetime>
  </property>
  <property fmtid="{D5CDD505-2E9C-101B-9397-08002B2CF9AE}" pid="3" name="Creator">
    <vt:lpwstr>Canva</vt:lpwstr>
  </property>
  <property fmtid="{D5CDD505-2E9C-101B-9397-08002B2CF9AE}" pid="4" name="LastSaved">
    <vt:filetime>2022-02-02T00:00:00Z</vt:filetime>
  </property>
</Properties>
</file>