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62" r:id="rId21"/>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534"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431149" y="3924300"/>
            <a:ext cx="11426190" cy="3336811"/>
          </a:xfrm>
          <a:prstGeom prst="rect">
            <a:avLst/>
          </a:prstGeom>
        </p:spPr>
        <p:txBody>
          <a:bodyPr vert="horz" wrap="square" lIns="0" tIns="12700" rIns="0" bIns="0" rtlCol="0">
            <a:spAutoFit/>
          </a:bodyPr>
          <a:lstStyle/>
          <a:p>
            <a:pPr marL="12700" algn="ctr">
              <a:lnSpc>
                <a:spcPct val="100000"/>
              </a:lnSpc>
              <a:spcBef>
                <a:spcPts val="100"/>
              </a:spcBef>
            </a:pPr>
            <a:r>
              <a:rPr lang="en-US" sz="5400" spc="315" dirty="0">
                <a:latin typeface="Tahoma"/>
                <a:cs typeface="Tahoma"/>
              </a:rPr>
              <a:t>The learner is expected to manage complex tools in order to create value and new opportunities</a:t>
            </a:r>
            <a:endParaRPr sz="54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pl-PL" sz="2400" b="1" dirty="0"/>
              <a:t>S</a:t>
            </a:r>
            <a:r>
              <a:rPr lang="en-US" sz="2400" b="1" dirty="0"/>
              <a:t>ix main areas should be identified</a:t>
            </a:r>
            <a:r>
              <a:rPr lang="pl-PL" sz="2400" b="1" dirty="0"/>
              <a:t> to </a:t>
            </a:r>
            <a:r>
              <a:rPr lang="pl-PL" sz="2400" b="1" dirty="0" err="1"/>
              <a:t>build</a:t>
            </a:r>
            <a:r>
              <a:rPr lang="pl-PL" sz="2400" b="1" dirty="0"/>
              <a:t> </a:t>
            </a:r>
            <a:r>
              <a:rPr lang="pl-PL" sz="2400" b="1" dirty="0" err="1"/>
              <a:t>an</a:t>
            </a:r>
            <a:r>
              <a:rPr lang="pl-PL" sz="2400" b="1" dirty="0"/>
              <a:t> </a:t>
            </a:r>
            <a:r>
              <a:rPr lang="en-US" sz="2400" b="1" dirty="0"/>
              <a:t>empathy map:</a:t>
            </a:r>
            <a:endParaRPr lang="pl-PL" sz="2400" b="1" dirty="0"/>
          </a:p>
          <a:p>
            <a:pPr lvl="1" algn="ctr">
              <a:lnSpc>
                <a:spcPct val="150000"/>
              </a:lnSpc>
            </a:pPr>
            <a:endParaRPr lang="pl-PL" sz="2400" b="1" dirty="0"/>
          </a:p>
          <a:p>
            <a:pPr lvl="1" algn="ctr">
              <a:lnSpc>
                <a:spcPct val="150000"/>
              </a:lnSpc>
            </a:pPr>
            <a:r>
              <a:rPr lang="en-US" sz="2400" b="1" dirty="0"/>
              <a:t>Stage </a:t>
            </a:r>
            <a:r>
              <a:rPr lang="pl-PL" sz="2400" b="1" dirty="0"/>
              <a:t>I</a:t>
            </a:r>
            <a:r>
              <a:rPr lang="en-US" sz="2400" b="1" dirty="0"/>
              <a:t>I</a:t>
            </a:r>
            <a:r>
              <a:rPr lang="pl-PL" sz="2400" b="1" dirty="0"/>
              <a:t>I</a:t>
            </a:r>
            <a:r>
              <a:rPr lang="en-US" sz="2400" b="1" dirty="0"/>
              <a:t>.</a:t>
            </a:r>
            <a:r>
              <a:rPr lang="pl-PL" sz="2400" b="1" dirty="0"/>
              <a:t> </a:t>
            </a:r>
            <a:r>
              <a:rPr lang="pl-PL" sz="2400" b="1" dirty="0" err="1"/>
              <a:t>Observations</a:t>
            </a:r>
            <a:endParaRPr lang="pl-PL" sz="2400" b="1" dirty="0"/>
          </a:p>
          <a:p>
            <a:pPr lvl="1" algn="ctr">
              <a:lnSpc>
                <a:spcPct val="150000"/>
              </a:lnSpc>
            </a:pPr>
            <a:endParaRPr lang="pl-PL" sz="2400" b="1" dirty="0"/>
          </a:p>
          <a:p>
            <a:pPr lvl="1">
              <a:lnSpc>
                <a:spcPct val="150000"/>
              </a:lnSpc>
            </a:pPr>
            <a:r>
              <a:rPr lang="en-US" sz="2400" dirty="0"/>
              <a:t>In the third area of ​​empathy mapping, you need to consider what your clients' day-to-day environment looks like - both private and professional. Where do they live and work, in what environment do they live and with whom do they meet on a daily basis? What is boring for them and what do they not expect to see and what might intrigue them? On this basis, it is possible to consider what kind of offers customers usually receive and what information resources are they used to?</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3974109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pl-PL" sz="2400" b="1" dirty="0"/>
              <a:t>S</a:t>
            </a:r>
            <a:r>
              <a:rPr lang="en-US" sz="2400" b="1" dirty="0"/>
              <a:t>ix main areas should be identified</a:t>
            </a:r>
            <a:r>
              <a:rPr lang="pl-PL" sz="2400" b="1" dirty="0"/>
              <a:t> to </a:t>
            </a:r>
            <a:r>
              <a:rPr lang="pl-PL" sz="2400" b="1" dirty="0" err="1"/>
              <a:t>build</a:t>
            </a:r>
            <a:r>
              <a:rPr lang="pl-PL" sz="2400" b="1" dirty="0"/>
              <a:t> </a:t>
            </a:r>
            <a:r>
              <a:rPr lang="pl-PL" sz="2400" b="1" dirty="0" err="1"/>
              <a:t>an</a:t>
            </a:r>
            <a:r>
              <a:rPr lang="pl-PL" sz="2400" b="1" dirty="0"/>
              <a:t> </a:t>
            </a:r>
            <a:r>
              <a:rPr lang="en-US" sz="2400" b="1" dirty="0"/>
              <a:t>empathy map:</a:t>
            </a:r>
            <a:endParaRPr lang="pl-PL" sz="2400" b="1" dirty="0"/>
          </a:p>
          <a:p>
            <a:pPr lvl="1" algn="ctr">
              <a:lnSpc>
                <a:spcPct val="150000"/>
              </a:lnSpc>
            </a:pPr>
            <a:endParaRPr lang="pl-PL" sz="2400" b="1" dirty="0"/>
          </a:p>
          <a:p>
            <a:pPr lvl="1" algn="ctr">
              <a:lnSpc>
                <a:spcPct val="150000"/>
              </a:lnSpc>
            </a:pPr>
            <a:r>
              <a:rPr lang="en-US" sz="2400" b="1" dirty="0"/>
              <a:t>Stage </a:t>
            </a:r>
            <a:r>
              <a:rPr lang="pl-PL" sz="2400" b="1" dirty="0"/>
              <a:t>IV</a:t>
            </a:r>
            <a:r>
              <a:rPr lang="en-US" sz="2400" b="1" dirty="0"/>
              <a:t>.</a:t>
            </a:r>
            <a:r>
              <a:rPr lang="pl-PL" sz="2400" b="1" dirty="0"/>
              <a:t> </a:t>
            </a:r>
            <a:r>
              <a:rPr lang="pl-PL" sz="2400" b="1" dirty="0" err="1"/>
              <a:t>Opinions</a:t>
            </a:r>
            <a:endParaRPr lang="pl-PL" sz="2400" b="1" dirty="0"/>
          </a:p>
          <a:p>
            <a:pPr lvl="1" algn="ctr">
              <a:lnSpc>
                <a:spcPct val="150000"/>
              </a:lnSpc>
            </a:pPr>
            <a:endParaRPr lang="pl-PL" sz="2400" b="1" dirty="0"/>
          </a:p>
          <a:p>
            <a:pPr lvl="1">
              <a:lnSpc>
                <a:spcPct val="150000"/>
              </a:lnSpc>
            </a:pPr>
            <a:r>
              <a:rPr lang="en-US" sz="2400" dirty="0"/>
              <a:t>The next, very important step in creating an empathy map is identifying what opinions our potential client meets. The social environment in which we operate has a very large impact on our decisions about purchasing specific products or services. Both direct - we are looking for information from others, advice from professionals, and we are persuaded by relatives - partners, parents, children, friends, etc. </a:t>
            </a:r>
            <a:endParaRPr lang="pl-PL" sz="2400" dirty="0"/>
          </a:p>
          <a:p>
            <a:pPr lvl="1">
              <a:lnSpc>
                <a:spcPct val="150000"/>
              </a:lnSpc>
            </a:pPr>
            <a:r>
              <a:rPr lang="en-US" sz="2400" dirty="0"/>
              <a:t>Consider what opinions your client meets - both in the professional and personal area. What stereotypes does he encounter? What are the views of his professional community about various aspects of the job or about the suppliers of products or services?</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279393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pl-PL" sz="2400" b="1" dirty="0"/>
              <a:t>S</a:t>
            </a:r>
            <a:r>
              <a:rPr lang="en-US" sz="2400" b="1" dirty="0"/>
              <a:t>ix main areas should be identified</a:t>
            </a:r>
            <a:r>
              <a:rPr lang="pl-PL" sz="2400" b="1" dirty="0"/>
              <a:t> to </a:t>
            </a:r>
            <a:r>
              <a:rPr lang="pl-PL" sz="2400" b="1" dirty="0" err="1"/>
              <a:t>build</a:t>
            </a:r>
            <a:r>
              <a:rPr lang="pl-PL" sz="2400" b="1" dirty="0"/>
              <a:t> </a:t>
            </a:r>
            <a:r>
              <a:rPr lang="pl-PL" sz="2400" b="1" dirty="0" err="1"/>
              <a:t>an</a:t>
            </a:r>
            <a:r>
              <a:rPr lang="pl-PL" sz="2400" b="1" dirty="0"/>
              <a:t> </a:t>
            </a:r>
            <a:r>
              <a:rPr lang="en-US" sz="2400" b="1" dirty="0"/>
              <a:t>empathy map:</a:t>
            </a:r>
            <a:endParaRPr lang="pl-PL" sz="2400" b="1" dirty="0"/>
          </a:p>
          <a:p>
            <a:pPr lvl="1" algn="ctr">
              <a:lnSpc>
                <a:spcPct val="150000"/>
              </a:lnSpc>
            </a:pPr>
            <a:endParaRPr lang="pl-PL" sz="2400" b="1" dirty="0"/>
          </a:p>
          <a:p>
            <a:pPr lvl="1" algn="ctr">
              <a:lnSpc>
                <a:spcPct val="150000"/>
              </a:lnSpc>
            </a:pPr>
            <a:r>
              <a:rPr lang="en-US" sz="2400" b="1" dirty="0"/>
              <a:t>Stage </a:t>
            </a:r>
            <a:r>
              <a:rPr lang="pl-PL" sz="2400" b="1" dirty="0"/>
              <a:t>V</a:t>
            </a:r>
            <a:r>
              <a:rPr lang="en-US" sz="2400" b="1" dirty="0"/>
              <a:t>.</a:t>
            </a:r>
            <a:r>
              <a:rPr lang="pl-PL" sz="2400" b="1" dirty="0"/>
              <a:t> </a:t>
            </a:r>
            <a:r>
              <a:rPr lang="pl-PL" sz="2400" b="1" dirty="0" err="1"/>
              <a:t>Thoughts</a:t>
            </a:r>
            <a:r>
              <a:rPr lang="pl-PL" sz="2400" b="1" dirty="0"/>
              <a:t> and </a:t>
            </a:r>
            <a:r>
              <a:rPr lang="pl-PL" sz="2400" b="1" dirty="0" err="1"/>
              <a:t>feelings</a:t>
            </a:r>
            <a:endParaRPr lang="pl-PL" sz="2400" b="1" dirty="0"/>
          </a:p>
          <a:p>
            <a:pPr lvl="1" algn="ctr">
              <a:lnSpc>
                <a:spcPct val="150000"/>
              </a:lnSpc>
            </a:pPr>
            <a:endParaRPr lang="pl-PL" sz="2400" b="1" dirty="0"/>
          </a:p>
          <a:p>
            <a:pPr lvl="1">
              <a:lnSpc>
                <a:spcPct val="150000"/>
              </a:lnSpc>
            </a:pPr>
            <a:r>
              <a:rPr lang="en-US" sz="2400" dirty="0"/>
              <a:t>In stage five, you should focus on the emotional realm and consider how your clients think and feel. Pay particular attention to the separation of thoughts from emotions (what the person thinks and how they feel about it). Emotions are one of the key factors influencing the decision to choose a product or service, so you should be particularly interested in positive emotions that you can arouse thanks to your offer and negative emotions that customers experience when using potential competitors' products or services. </a:t>
            </a:r>
            <a:endParaRPr lang="pl-PL" sz="2400" dirty="0"/>
          </a:p>
          <a:p>
            <a:pPr lvl="1">
              <a:lnSpc>
                <a:spcPct val="150000"/>
              </a:lnSpc>
            </a:pPr>
            <a:r>
              <a:rPr lang="en-US" sz="2400" dirty="0"/>
              <a:t>Also consider the emotional sphere of clients in general - what emotions are they experiencing, what are they missing, what would they like to experience more?</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235100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pl-PL" sz="2400" b="1" dirty="0"/>
              <a:t>S</a:t>
            </a:r>
            <a:r>
              <a:rPr lang="en-US" sz="2400" b="1" dirty="0"/>
              <a:t>ix main areas should be identified</a:t>
            </a:r>
            <a:r>
              <a:rPr lang="pl-PL" sz="2400" b="1" dirty="0"/>
              <a:t> to </a:t>
            </a:r>
            <a:r>
              <a:rPr lang="pl-PL" sz="2400" b="1" dirty="0" err="1"/>
              <a:t>build</a:t>
            </a:r>
            <a:r>
              <a:rPr lang="pl-PL" sz="2400" b="1" dirty="0"/>
              <a:t> </a:t>
            </a:r>
            <a:r>
              <a:rPr lang="pl-PL" sz="2400" b="1" dirty="0" err="1"/>
              <a:t>an</a:t>
            </a:r>
            <a:r>
              <a:rPr lang="pl-PL" sz="2400" b="1" dirty="0"/>
              <a:t> </a:t>
            </a:r>
            <a:r>
              <a:rPr lang="en-US" sz="2400" b="1" dirty="0"/>
              <a:t>empathy map:</a:t>
            </a:r>
            <a:endParaRPr lang="pl-PL" sz="2400" b="1" dirty="0"/>
          </a:p>
          <a:p>
            <a:pPr lvl="1" algn="ctr">
              <a:lnSpc>
                <a:spcPct val="150000"/>
              </a:lnSpc>
            </a:pPr>
            <a:endParaRPr lang="pl-PL" sz="2400" b="1" dirty="0"/>
          </a:p>
          <a:p>
            <a:pPr lvl="1" algn="ctr">
              <a:lnSpc>
                <a:spcPct val="150000"/>
              </a:lnSpc>
            </a:pPr>
            <a:r>
              <a:rPr lang="en-US" sz="2400" b="1" dirty="0"/>
              <a:t>Stage </a:t>
            </a:r>
            <a:r>
              <a:rPr lang="pl-PL" sz="2400" b="1" dirty="0"/>
              <a:t>VI</a:t>
            </a:r>
            <a:r>
              <a:rPr lang="en-US" sz="2400" b="1" dirty="0"/>
              <a:t>.</a:t>
            </a:r>
            <a:r>
              <a:rPr lang="pl-PL" sz="2400" b="1" dirty="0"/>
              <a:t> </a:t>
            </a:r>
            <a:r>
              <a:rPr lang="pl-PL" sz="2400" b="1" dirty="0" err="1"/>
              <a:t>Beliefs</a:t>
            </a:r>
            <a:r>
              <a:rPr lang="pl-PL" sz="2400" b="1" dirty="0"/>
              <a:t> and </a:t>
            </a:r>
            <a:r>
              <a:rPr lang="pl-PL" sz="2400" b="1" dirty="0" err="1"/>
              <a:t>behaviors</a:t>
            </a:r>
            <a:endParaRPr lang="pl-PL" sz="2400" b="1" dirty="0"/>
          </a:p>
          <a:p>
            <a:pPr lvl="1" algn="ctr">
              <a:lnSpc>
                <a:spcPct val="150000"/>
              </a:lnSpc>
            </a:pPr>
            <a:endParaRPr lang="pl-PL" sz="2400" b="1" dirty="0"/>
          </a:p>
          <a:p>
            <a:pPr lvl="1">
              <a:lnSpc>
                <a:spcPct val="150000"/>
              </a:lnSpc>
            </a:pPr>
            <a:r>
              <a:rPr lang="en-US" sz="2400" b="1" dirty="0"/>
              <a:t>In the sixth step, it's important to think about what your clients believe and how they behave. From the point of view of developing a business idea, it is especially important to find situations in which customers think or say one thing and do something else. These are often situations of great mental discomfort that you can try to reduce with your product or solution. If you create a product or service that solves such a dilemma, your customers' interest is guaranteed. Look for discrepancies in both professional and private life. An example of a product that solved the problem of "I think one thing, I do another" is the electronic cigarette, which conquered the Polish market in practically a few months. Why? It helped smokers to overcome this discomfort: "I know cigarettes are unhealthy, but I still smoke them."</a:t>
            </a:r>
            <a:endParaRPr lang="pl-PL" sz="2400" b="1" dirty="0"/>
          </a:p>
          <a:p>
            <a:pPr lvl="1" algn="ctr">
              <a:lnSpc>
                <a:spcPct val="150000"/>
              </a:lnSpc>
            </a:pPr>
            <a:endParaRPr lang="pl-PL" sz="2400" b="1"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3856233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b="1" dirty="0"/>
              <a:t>Based on the previous analysis, the diagnosed customer needs that we are able to satisfy should be divided into 4 groups:</a:t>
            </a:r>
            <a:endParaRPr lang="pl-PL" sz="2400" b="1" dirty="0"/>
          </a:p>
          <a:p>
            <a:pPr lvl="1" algn="ctr">
              <a:lnSpc>
                <a:spcPct val="150000"/>
              </a:lnSpc>
            </a:pPr>
            <a:endParaRPr lang="pl-PL" sz="2400" b="1" dirty="0"/>
          </a:p>
          <a:p>
            <a:pPr lvl="1" algn="ctr">
              <a:lnSpc>
                <a:spcPct val="150000"/>
              </a:lnSpc>
            </a:pPr>
            <a:r>
              <a:rPr lang="pl-PL" sz="2400" dirty="0"/>
              <a:t>1. </a:t>
            </a:r>
            <a:r>
              <a:rPr lang="en-US" sz="2400" dirty="0"/>
              <a:t>Functional needs</a:t>
            </a:r>
            <a:r>
              <a:rPr lang="pl-PL" sz="2400" dirty="0"/>
              <a:t>:</a:t>
            </a:r>
          </a:p>
          <a:p>
            <a:pPr lvl="1" algn="ctr">
              <a:lnSpc>
                <a:spcPct val="150000"/>
              </a:lnSpc>
            </a:pPr>
            <a:endParaRPr lang="pl-PL" sz="2400" dirty="0"/>
          </a:p>
          <a:p>
            <a:pPr lvl="1">
              <a:lnSpc>
                <a:spcPct val="150000"/>
              </a:lnSpc>
            </a:pPr>
            <a:r>
              <a:rPr lang="pl-PL" sz="2400" dirty="0"/>
              <a:t>- </a:t>
            </a:r>
            <a:r>
              <a:rPr lang="en-US" sz="2400" dirty="0"/>
              <a:t>Do your customers have any problem you can help solve? </a:t>
            </a:r>
            <a:endParaRPr lang="pl-PL" sz="2400" dirty="0"/>
          </a:p>
          <a:p>
            <a:pPr lvl="1">
              <a:lnSpc>
                <a:spcPct val="150000"/>
              </a:lnSpc>
            </a:pPr>
            <a:r>
              <a:rPr lang="pl-PL" sz="2400" dirty="0"/>
              <a:t>- </a:t>
            </a:r>
            <a:r>
              <a:rPr lang="en-US" sz="2400" dirty="0"/>
              <a:t>Maybe they have a task to do that you can facilitate? Most of the services in the B2B (business to business) sector are located here. </a:t>
            </a:r>
            <a:endParaRPr lang="pl-PL" sz="2400" dirty="0"/>
          </a:p>
          <a:p>
            <a:pPr lvl="1">
              <a:lnSpc>
                <a:spcPct val="150000"/>
              </a:lnSpc>
            </a:pPr>
            <a:r>
              <a:rPr lang="pl-PL" sz="2400" dirty="0"/>
              <a:t>- </a:t>
            </a:r>
            <a:r>
              <a:rPr lang="en-US" sz="2400" dirty="0"/>
              <a:t>Maybe you are able to speed up some processes that clients are already carrying out?</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38870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dirty="0"/>
              <a:t>2. Social needs</a:t>
            </a:r>
            <a:r>
              <a:rPr lang="pl-PL" sz="2400" dirty="0"/>
              <a:t>:</a:t>
            </a:r>
          </a:p>
          <a:p>
            <a:pPr lvl="1" algn="ctr">
              <a:lnSpc>
                <a:spcPct val="150000"/>
              </a:lnSpc>
            </a:pPr>
            <a:endParaRPr lang="pl-PL" sz="2400" dirty="0"/>
          </a:p>
          <a:p>
            <a:pPr marL="800100" lvl="1" indent="-342900">
              <a:lnSpc>
                <a:spcPct val="150000"/>
              </a:lnSpc>
              <a:buFontTx/>
              <a:buChar char="-"/>
            </a:pPr>
            <a:r>
              <a:rPr lang="pl-PL" sz="2400" dirty="0"/>
              <a:t>D</a:t>
            </a:r>
            <a:r>
              <a:rPr lang="en-US" sz="2400" dirty="0"/>
              <a:t>o your clients want to improve their social status, look better, be better assessed, have more power? </a:t>
            </a:r>
            <a:endParaRPr lang="pl-PL" sz="2400" dirty="0"/>
          </a:p>
          <a:p>
            <a:pPr marL="800100" lvl="1" indent="-342900">
              <a:lnSpc>
                <a:spcPct val="150000"/>
              </a:lnSpc>
              <a:buFontTx/>
              <a:buChar char="-"/>
            </a:pPr>
            <a:r>
              <a:rPr lang="en-US" sz="2400" dirty="0"/>
              <a:t>How to find yourself in a new group, new job, new environment? </a:t>
            </a:r>
            <a:endParaRPr lang="pl-PL" sz="2400" dirty="0"/>
          </a:p>
          <a:p>
            <a:pPr marL="800100" lvl="1" indent="-342900">
              <a:lnSpc>
                <a:spcPct val="150000"/>
              </a:lnSpc>
              <a:buFontTx/>
              <a:buChar char="-"/>
            </a:pPr>
            <a:r>
              <a:rPr lang="en-US" sz="2400" dirty="0"/>
              <a:t>How to present your competences and skills to others so that they can positively evaluate me? Many young people looking for a job or just starting a new job face similar problems. Many would be willing to pay for solutions that will help them in this.</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87830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dirty="0"/>
              <a:t>3. Emotional needs - aesthetic needs, well-being, security, self-esteem, etc. </a:t>
            </a:r>
            <a:endParaRPr lang="pl-PL" sz="2400" dirty="0"/>
          </a:p>
          <a:p>
            <a:pPr lvl="1" algn="ctr">
              <a:lnSpc>
                <a:spcPct val="150000"/>
              </a:lnSpc>
            </a:pPr>
            <a:endParaRPr lang="pl-PL" sz="2400" dirty="0"/>
          </a:p>
          <a:p>
            <a:pPr lvl="1">
              <a:lnSpc>
                <a:spcPct val="150000"/>
              </a:lnSpc>
            </a:pPr>
            <a:r>
              <a:rPr lang="en-US" sz="2400" dirty="0"/>
              <a:t>Most people want a good close relationship with the other person. Unfortunately, not everyone is able to meet other people in a comfortable way - including a potential partner. Who will solve this problem is sitting on a potential gold vein (because it is a problem of a large group of people around the world).</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922588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dirty="0"/>
              <a:t>4. Basic needs - needs of a physiological nature such as hunger, sleep and communication with other people.</a:t>
            </a:r>
            <a:endParaRPr lang="pl-PL" sz="2400" dirty="0"/>
          </a:p>
          <a:p>
            <a:pPr lvl="1" algn="ctr">
              <a:lnSpc>
                <a:spcPct val="150000"/>
              </a:lnSpc>
            </a:pPr>
            <a:endParaRPr lang="pl-PL" sz="2400" dirty="0"/>
          </a:p>
          <a:p>
            <a:pPr lvl="1">
              <a:lnSpc>
                <a:spcPct val="150000"/>
              </a:lnSpc>
            </a:pPr>
            <a:r>
              <a:rPr lang="en-US" sz="2400" dirty="0"/>
              <a:t>When are people hungry while having no food available? In large cities, people often have such a fast pace of life (and work) that they are unable to prepare their own meals. Open a restaurant near office buildings, offer a dinner at a reasonable price and the inflow of regular customers is guaranteed. Hence the success of milk bars, which are in demand on the market.</a:t>
            </a:r>
            <a:endParaRPr lang="pl-PL" sz="2400" dirty="0"/>
          </a:p>
          <a:p>
            <a:pPr lvl="1" algn="ctr">
              <a:lnSpc>
                <a:spcPct val="150000"/>
              </a:lnSpc>
            </a:pPr>
            <a:endParaRPr lang="pl-PL" sz="2400" b="1"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222266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pl-PL" sz="2400" b="1" dirty="0" err="1"/>
              <a:t>Empathy</a:t>
            </a:r>
            <a:r>
              <a:rPr lang="pl-PL" sz="2400" b="1" dirty="0"/>
              <a:t> Map – </a:t>
            </a:r>
            <a:r>
              <a:rPr lang="pl-PL" sz="2400" b="1" dirty="0" err="1"/>
              <a:t>Summary</a:t>
            </a:r>
            <a:endParaRPr lang="pl-PL" sz="2400" b="1" dirty="0"/>
          </a:p>
          <a:p>
            <a:pPr lvl="1" algn="ctr">
              <a:lnSpc>
                <a:spcPct val="150000"/>
              </a:lnSpc>
            </a:pPr>
            <a:endParaRPr lang="pl-PL" sz="2400" b="1" dirty="0"/>
          </a:p>
          <a:p>
            <a:pPr marL="800100" lvl="1" indent="-342900">
              <a:lnSpc>
                <a:spcPct val="150000"/>
              </a:lnSpc>
              <a:buFont typeface="Arial" panose="020B0604020202020204" pitchFamily="34" charset="0"/>
              <a:buChar char="•"/>
            </a:pPr>
            <a:r>
              <a:rPr lang="en-US" sz="2400" dirty="0"/>
              <a:t>By filling in six areas, we create an empathy map for a specific customer segment. </a:t>
            </a:r>
            <a:endParaRPr lang="pl-PL" sz="2400" dirty="0"/>
          </a:p>
          <a:p>
            <a:pPr marL="800100" lvl="1" indent="-342900">
              <a:lnSpc>
                <a:spcPct val="150000"/>
              </a:lnSpc>
              <a:buFont typeface="Arial" panose="020B0604020202020204" pitchFamily="34" charset="0"/>
              <a:buChar char="•"/>
            </a:pPr>
            <a:endParaRPr lang="pl-PL" sz="2400" dirty="0"/>
          </a:p>
          <a:p>
            <a:pPr marL="800100" lvl="1" indent="-342900">
              <a:lnSpc>
                <a:spcPct val="150000"/>
              </a:lnSpc>
              <a:buFont typeface="Arial" panose="020B0604020202020204" pitchFamily="34" charset="0"/>
              <a:buChar char="•"/>
            </a:pPr>
            <a:r>
              <a:rPr lang="en-US" sz="2400" dirty="0"/>
              <a:t>On the basis of a well-developed map of empathy, we can accurately identify customer needs - even those unconscious that your customer may not be aware of, as well as develop ideas for communication channels with the customer, methods of marketing, advertising and sales, and even ideas for a name, visual identification (logo, colors) or the location of the company's headquarters (shop, office).</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472374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b="1" dirty="0"/>
              <a:t>Consider whether, after preparing the empathy map, you have ideas about how you can:</a:t>
            </a:r>
            <a:endParaRPr lang="pl-PL" sz="2400" b="1" dirty="0"/>
          </a:p>
          <a:p>
            <a:pPr lvl="1" algn="ctr">
              <a:lnSpc>
                <a:spcPct val="150000"/>
              </a:lnSpc>
            </a:pPr>
            <a:endParaRPr lang="pl-PL" sz="2400" b="1" dirty="0"/>
          </a:p>
          <a:p>
            <a:pPr marL="800100" lvl="1" indent="-342900">
              <a:lnSpc>
                <a:spcPct val="150000"/>
              </a:lnSpc>
              <a:buFontTx/>
              <a:buChar char="-"/>
            </a:pPr>
            <a:r>
              <a:rPr lang="en-US" sz="2400" dirty="0"/>
              <a:t>Satisfy customers needs that no one answers? </a:t>
            </a:r>
            <a:endParaRPr lang="pl-PL" sz="2400" dirty="0"/>
          </a:p>
          <a:p>
            <a:pPr marL="800100" lvl="1" indent="-342900">
              <a:lnSpc>
                <a:spcPct val="150000"/>
              </a:lnSpc>
              <a:buFontTx/>
              <a:buChar char="-"/>
            </a:pPr>
            <a:endParaRPr lang="pl-PL" sz="2400" dirty="0"/>
          </a:p>
          <a:p>
            <a:pPr marL="800100" lvl="1" indent="-342900">
              <a:lnSpc>
                <a:spcPct val="150000"/>
              </a:lnSpc>
              <a:buFontTx/>
              <a:buChar char="-"/>
            </a:pPr>
            <a:r>
              <a:rPr lang="en-US" sz="2400" dirty="0"/>
              <a:t>Satisfy customers' needs better than the competition? </a:t>
            </a:r>
            <a:endParaRPr lang="pl-PL" sz="2400" dirty="0"/>
          </a:p>
          <a:p>
            <a:pPr marL="800100" lvl="1" indent="-342900">
              <a:lnSpc>
                <a:spcPct val="150000"/>
              </a:lnSpc>
              <a:buFontTx/>
              <a:buChar char="-"/>
            </a:pPr>
            <a:endParaRPr lang="pl-PL" sz="2400" dirty="0"/>
          </a:p>
          <a:p>
            <a:pPr marL="800100" lvl="1" indent="-342900">
              <a:lnSpc>
                <a:spcPct val="150000"/>
              </a:lnSpc>
              <a:buFontTx/>
              <a:buChar char="-"/>
            </a:pPr>
            <a:r>
              <a:rPr lang="en-US" sz="2400" dirty="0"/>
              <a:t>Solve their problems they face - which nobody pays attention to? </a:t>
            </a:r>
            <a:endParaRPr lang="pl-PL" sz="2400" dirty="0"/>
          </a:p>
          <a:p>
            <a:pPr lvl="1">
              <a:lnSpc>
                <a:spcPct val="150000"/>
              </a:lnSpc>
            </a:pPr>
            <a:endParaRPr lang="pl-PL" sz="2400" dirty="0"/>
          </a:p>
          <a:p>
            <a:pPr lvl="1">
              <a:lnSpc>
                <a:spcPct val="150000"/>
              </a:lnSpc>
            </a:pPr>
            <a:r>
              <a:rPr lang="pl-PL" sz="2400" dirty="0"/>
              <a:t>- </a:t>
            </a:r>
            <a:r>
              <a:rPr lang="en-US" sz="2400" dirty="0"/>
              <a:t>Suggest a better solution to their problems than the competition currently does?</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175876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305800" y="1217605"/>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pl-PL" sz="3600" dirty="0"/>
          </a:p>
          <a:p>
            <a:pPr marL="457200" indent="-457200">
              <a:buFont typeface="Arial" panose="020B0604020202020204" pitchFamily="34" charset="0"/>
              <a:buChar char="•"/>
            </a:pPr>
            <a:endParaRPr lang="pl-PL" sz="2800" dirty="0"/>
          </a:p>
          <a:p>
            <a:pPr marL="457200" indent="-457200">
              <a:buFont typeface="Arial" panose="020B0604020202020204" pitchFamily="34" charset="0"/>
              <a:buChar char="•"/>
            </a:pPr>
            <a:endParaRPr lang="pl-PL" sz="2800" dirty="0"/>
          </a:p>
          <a:p>
            <a:pPr marL="457200" indent="-457200">
              <a:buFont typeface="Arial" panose="020B0604020202020204" pitchFamily="34" charset="0"/>
              <a:buChar char="•"/>
            </a:pPr>
            <a:endParaRPr lang="pl-PL" sz="2800" dirty="0"/>
          </a:p>
          <a:p>
            <a:pPr marL="457200" indent="-457200">
              <a:buFont typeface="Arial" panose="020B0604020202020204" pitchFamily="34" charset="0"/>
              <a:buChar char="•"/>
            </a:pPr>
            <a:endParaRPr lang="pl-PL" sz="2800" dirty="0"/>
          </a:p>
          <a:p>
            <a:pPr marL="457200" indent="-457200">
              <a:buFont typeface="Arial" panose="020B0604020202020204" pitchFamily="34" charset="0"/>
              <a:buChar char="•"/>
            </a:pPr>
            <a:endParaRPr lang="pl-PL" sz="2800" dirty="0"/>
          </a:p>
          <a:p>
            <a:pPr marL="817200" indent="-457200">
              <a:lnSpc>
                <a:spcPct val="150000"/>
              </a:lnSpc>
              <a:buFontTx/>
              <a:buChar char="-"/>
            </a:pPr>
            <a:r>
              <a:rPr lang="en-US" sz="2800" dirty="0"/>
              <a:t>match the needs analysis tools to your business plan</a:t>
            </a:r>
            <a:endParaRPr lang="pl-PL" sz="2800" dirty="0"/>
          </a:p>
          <a:p>
            <a:pPr marL="817200" indent="-457200">
              <a:lnSpc>
                <a:spcPct val="150000"/>
              </a:lnSpc>
              <a:buFontTx/>
              <a:buChar char="-"/>
            </a:pPr>
            <a:r>
              <a:rPr lang="en-US" sz="2800" dirty="0"/>
              <a:t>develop the analysis methodology in order to identify new possibilities</a:t>
            </a:r>
            <a:endParaRPr sz="28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2362201" y="293475"/>
            <a:ext cx="14935200" cy="874598"/>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nSpc>
                <a:spcPct val="150000"/>
              </a:lnSpc>
            </a:pPr>
            <a:endParaRPr lang="pl-PL" sz="2800" dirty="0"/>
          </a:p>
          <a:p>
            <a:pPr lvl="1">
              <a:lnSpc>
                <a:spcPct val="150000"/>
              </a:lnSpc>
            </a:pPr>
            <a:endParaRPr lang="pl-PL" sz="2800" dirty="0"/>
          </a:p>
          <a:p>
            <a:pPr lvl="1">
              <a:lnSpc>
                <a:spcPct val="150000"/>
              </a:lnSpc>
            </a:pPr>
            <a:endParaRPr lang="pl-PL" sz="2800" dirty="0"/>
          </a:p>
          <a:p>
            <a:pPr lvl="1">
              <a:lnSpc>
                <a:spcPct val="150000"/>
              </a:lnSpc>
            </a:pPr>
            <a:r>
              <a:rPr lang="en-US" sz="2800" dirty="0"/>
              <a:t>This workshop covers 3 activities. The first activity involves defining a customer segment for an empathy map. Later, the stages of an empathy map will be discussed. At the end of the workshop, participants will be required to prepare an exemplary empathy map and discuss it.</a:t>
            </a:r>
            <a:endParaRPr sz="28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b="1" dirty="0"/>
              <a:t>Empathy map - a tool for researching customer needs</a:t>
            </a:r>
            <a:endParaRPr lang="pl-PL" sz="2400" b="1" dirty="0"/>
          </a:p>
          <a:p>
            <a:pPr lvl="1" algn="ctr">
              <a:lnSpc>
                <a:spcPct val="150000"/>
              </a:lnSpc>
            </a:pPr>
            <a:endParaRPr lang="pl-PL" sz="2400" dirty="0"/>
          </a:p>
          <a:p>
            <a:pPr lvl="1" algn="ctr">
              <a:lnSpc>
                <a:spcPct val="150000"/>
              </a:lnSpc>
            </a:pPr>
            <a:r>
              <a:rPr lang="en-US" sz="2400" b="1" dirty="0"/>
              <a:t>Empathy</a:t>
            </a:r>
            <a:r>
              <a:rPr lang="en-US" sz="2400" dirty="0"/>
              <a:t> for the perception of the mental states of other people (emotional empathy) and the visual-minded way of thinking, looking at their perspectives from their perspective. </a:t>
            </a:r>
            <a:endParaRPr lang="pl-PL" sz="2400" dirty="0"/>
          </a:p>
          <a:p>
            <a:pPr lvl="1" algn="ctr">
              <a:lnSpc>
                <a:spcPct val="150000"/>
              </a:lnSpc>
            </a:pPr>
            <a:endParaRPr lang="pl-PL" sz="2400" dirty="0"/>
          </a:p>
          <a:p>
            <a:pPr lvl="1" algn="ctr">
              <a:lnSpc>
                <a:spcPct val="150000"/>
              </a:lnSpc>
            </a:pPr>
            <a:r>
              <a:rPr lang="en-US" sz="2400" b="1" dirty="0"/>
              <a:t>Empathetic people </a:t>
            </a:r>
            <a:r>
              <a:rPr lang="en-US" sz="2400" dirty="0"/>
              <a:t>are aware of the feelings of others, see the basis of their values ​​and are able to empathize with specific conditions. Such behavior allows for the verification of views and may allow the authorship to make mistakes. Lack of empathy in the context of actions related to a negative, negative fact leads to indifference and difficulties in solving problems.</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148276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b="1" dirty="0"/>
              <a:t>Developing a map of empathy</a:t>
            </a:r>
            <a:endParaRPr lang="pl-PL" sz="2400" b="1" dirty="0"/>
          </a:p>
          <a:p>
            <a:pPr lvl="1" algn="ctr">
              <a:lnSpc>
                <a:spcPct val="150000"/>
              </a:lnSpc>
            </a:pPr>
            <a:endParaRPr lang="pl-PL" sz="2400" b="1" dirty="0"/>
          </a:p>
          <a:p>
            <a:pPr lvl="1" algn="just">
              <a:lnSpc>
                <a:spcPct val="150000"/>
              </a:lnSpc>
            </a:pPr>
            <a:r>
              <a:rPr lang="en-US" sz="2400" dirty="0"/>
              <a:t>Determining in which business area and for which customer group we want to develop a product, service or improvement. </a:t>
            </a:r>
            <a:endParaRPr lang="pl-PL" sz="2400" dirty="0"/>
          </a:p>
          <a:p>
            <a:pPr lvl="1" algn="just">
              <a:lnSpc>
                <a:spcPct val="150000"/>
              </a:lnSpc>
            </a:pPr>
            <a:r>
              <a:rPr lang="en-US" sz="2400" dirty="0"/>
              <a:t>Ask a question: </a:t>
            </a:r>
            <a:endParaRPr lang="pl-PL" sz="2400" dirty="0"/>
          </a:p>
          <a:p>
            <a:pPr marL="800100" lvl="1" indent="-342900" algn="just">
              <a:lnSpc>
                <a:spcPct val="150000"/>
              </a:lnSpc>
              <a:buFont typeface="Arial" panose="020B0604020202020204" pitchFamily="34" charset="0"/>
              <a:buChar char="•"/>
            </a:pPr>
            <a:r>
              <a:rPr lang="en-US" sz="2400" dirty="0"/>
              <a:t>What do you want to do - what to produce or sell? </a:t>
            </a:r>
            <a:endParaRPr lang="pl-PL" sz="2400" dirty="0"/>
          </a:p>
          <a:p>
            <a:pPr marL="800100" lvl="1" indent="-342900" algn="just">
              <a:lnSpc>
                <a:spcPct val="150000"/>
              </a:lnSpc>
              <a:buFont typeface="Arial" panose="020B0604020202020204" pitchFamily="34" charset="0"/>
              <a:buChar char="•"/>
            </a:pPr>
            <a:r>
              <a:rPr lang="en-US" sz="2400" dirty="0"/>
              <a:t>Which clients do you want to work with, for whom to create some value - new solutions, products, services? </a:t>
            </a:r>
            <a:endParaRPr lang="pl-PL" sz="2400" dirty="0"/>
          </a:p>
          <a:p>
            <a:pPr marL="800100" lvl="1" indent="-342900" algn="just">
              <a:lnSpc>
                <a:spcPct val="150000"/>
              </a:lnSpc>
              <a:buFont typeface="Arial" panose="020B0604020202020204" pitchFamily="34" charset="0"/>
              <a:buChar char="•"/>
            </a:pPr>
            <a:r>
              <a:rPr lang="en-US" sz="2400" dirty="0"/>
              <a:t>Who creates the potentially largest group of consumers in your area of ​​interest?</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47025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en-US" sz="2400" b="1" dirty="0"/>
              <a:t>Customer segment identification effect</a:t>
            </a:r>
            <a:endParaRPr lang="pl-PL" sz="2400" b="1" dirty="0"/>
          </a:p>
          <a:p>
            <a:pPr lvl="1" algn="ctr">
              <a:lnSpc>
                <a:spcPct val="150000"/>
              </a:lnSpc>
            </a:pPr>
            <a:endParaRPr lang="pl-PL" sz="2400" b="1" dirty="0"/>
          </a:p>
          <a:p>
            <a:pPr lvl="1">
              <a:lnSpc>
                <a:spcPct val="150000"/>
              </a:lnSpc>
            </a:pPr>
            <a:r>
              <a:rPr lang="pl-PL" sz="2400" dirty="0"/>
              <a:t>G</a:t>
            </a:r>
            <a:r>
              <a:rPr lang="en-US" sz="2400" dirty="0" err="1"/>
              <a:t>ood</a:t>
            </a:r>
            <a:r>
              <a:rPr lang="en-US" sz="2400" dirty="0"/>
              <a:t> </a:t>
            </a:r>
            <a:r>
              <a:rPr lang="pl-PL" sz="2400" dirty="0" err="1"/>
              <a:t>segmentation</a:t>
            </a:r>
            <a:r>
              <a:rPr lang="pl-PL" sz="2400" dirty="0"/>
              <a:t> of a </a:t>
            </a:r>
            <a:r>
              <a:rPr lang="en-US" sz="2400" dirty="0"/>
              <a:t>group of potential customers</a:t>
            </a:r>
            <a:r>
              <a:rPr lang="pl-PL" sz="2400" dirty="0"/>
              <a:t> </a:t>
            </a:r>
            <a:r>
              <a:rPr lang="en-US" sz="2400" dirty="0"/>
              <a:t>will help you find your own niche or something that will distinguish your offer from the competition. By directing the product to a specific group of buyers, we can better adapt it to the requirements and it is easier to develop an action plan on the market. This approach also helps minimize business risk, because having a description of a specific customer segment it is easier to imagine what problems they may encounter.</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612211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05000" y="3857688"/>
            <a:ext cx="5965595" cy="2475037"/>
          </a:xfrm>
          <a:prstGeom prst="rect">
            <a:avLst/>
          </a:prstGeom>
        </p:spPr>
        <p:txBody>
          <a:bodyPr vert="horz" wrap="square" lIns="0" tIns="12700" rIns="0" bIns="0" rtlCol="0">
            <a:spAutoFit/>
          </a:bodyPr>
          <a:lstStyle/>
          <a:p>
            <a:pPr marL="12700" marR="5080" indent="1666239">
              <a:lnSpc>
                <a:spcPct val="100000"/>
              </a:lnSpc>
              <a:spcBef>
                <a:spcPts val="100"/>
              </a:spcBef>
            </a:pPr>
            <a:r>
              <a:rPr lang="en-US" sz="8000" dirty="0"/>
              <a:t>The map </a:t>
            </a:r>
            <a:r>
              <a:rPr lang="pl-PL" sz="8000" dirty="0"/>
              <a:t>	</a:t>
            </a:r>
            <a:r>
              <a:rPr lang="en-US" sz="8000" dirty="0"/>
              <a:t>of empathy</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just"/>
            <a:endParaRPr lang="pl-PL" sz="3000" dirty="0"/>
          </a:p>
          <a:p>
            <a:pPr lvl="1" algn="just"/>
            <a:endParaRPr lang="pl-PL" sz="3000" dirty="0"/>
          </a:p>
          <a:p>
            <a:pPr lvl="1"/>
            <a:endParaRPr lang="pl-PL" sz="3000" dirty="0"/>
          </a:p>
          <a:p>
            <a:pPr lvl="1"/>
            <a:endParaRPr lang="pl-PL" sz="3000" dirty="0"/>
          </a:p>
          <a:p>
            <a:pPr lvl="1">
              <a:lnSpc>
                <a:spcPct val="150000"/>
              </a:lnSpc>
            </a:pPr>
            <a:r>
              <a:rPr lang="en-US" sz="2400" dirty="0"/>
              <a:t>The map of empathy shows how to analyze the needs of customers and, based on their identified needs, create new values ​​and opportunities, new solutions. When building an empathy map, one should always refer to one previously identified customer segment. When developing a map of empathy, the needs of clients should be taken into account, both in terms of professional and private life.</a:t>
            </a:r>
            <a:endParaRPr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sp>
        <p:nvSpPr>
          <p:cNvPr id="7" name="object 7"/>
          <p:cNvSpPr txBox="1">
            <a:spLocks noGrp="1"/>
          </p:cNvSpPr>
          <p:nvPr>
            <p:ph type="ctrTitle"/>
          </p:nvPr>
        </p:nvSpPr>
        <p:spPr>
          <a:xfrm>
            <a:off x="2819400" y="293481"/>
            <a:ext cx="12954000" cy="874598"/>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manage complex tools in order to create value and new opportunities</a:t>
            </a:r>
            <a:endParaRPr spc="60" dirty="0"/>
          </a:p>
        </p:txBody>
      </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pl-PL" sz="2400" b="1" dirty="0"/>
              <a:t>S</a:t>
            </a:r>
            <a:r>
              <a:rPr lang="en-US" sz="2400" b="1" dirty="0"/>
              <a:t>ix main areas should be identified</a:t>
            </a:r>
            <a:r>
              <a:rPr lang="pl-PL" sz="2400" b="1" dirty="0"/>
              <a:t> to </a:t>
            </a:r>
            <a:r>
              <a:rPr lang="pl-PL" sz="2400" b="1" dirty="0" err="1"/>
              <a:t>build</a:t>
            </a:r>
            <a:r>
              <a:rPr lang="pl-PL" sz="2400" b="1" dirty="0"/>
              <a:t> </a:t>
            </a:r>
            <a:r>
              <a:rPr lang="pl-PL" sz="2400" b="1" dirty="0" err="1"/>
              <a:t>an</a:t>
            </a:r>
            <a:r>
              <a:rPr lang="pl-PL" sz="2400" b="1" dirty="0"/>
              <a:t> </a:t>
            </a:r>
            <a:r>
              <a:rPr lang="en-US" sz="2400" b="1" dirty="0"/>
              <a:t>empathy map:</a:t>
            </a:r>
            <a:endParaRPr lang="pl-PL" sz="2400" b="1" dirty="0"/>
          </a:p>
          <a:p>
            <a:pPr lvl="1" algn="ctr">
              <a:lnSpc>
                <a:spcPct val="150000"/>
              </a:lnSpc>
            </a:pPr>
            <a:endParaRPr lang="pl-PL" sz="2400" b="1" dirty="0"/>
          </a:p>
          <a:p>
            <a:pPr lvl="1" algn="ctr">
              <a:lnSpc>
                <a:spcPct val="150000"/>
              </a:lnSpc>
            </a:pPr>
            <a:r>
              <a:rPr lang="en-US" sz="2400" b="1" dirty="0"/>
              <a:t>Stage I. Identifying the concerns, fears and sources of anxiety of clients </a:t>
            </a:r>
            <a:endParaRPr lang="pl-PL" sz="2400" b="1" dirty="0"/>
          </a:p>
          <a:p>
            <a:pPr lvl="1" algn="ctr">
              <a:lnSpc>
                <a:spcPct val="150000"/>
              </a:lnSpc>
            </a:pPr>
            <a:endParaRPr lang="pl-PL" sz="2400" b="1" dirty="0"/>
          </a:p>
          <a:p>
            <a:pPr lvl="1">
              <a:lnSpc>
                <a:spcPct val="150000"/>
              </a:lnSpc>
            </a:pPr>
            <a:r>
              <a:rPr lang="en-US" sz="2400" dirty="0"/>
              <a:t>In the first area, the problems encountered by clients at work, in their personal lives, in which situations they most often experience negative emotions, what unexpected costs or unpleasant situations occur to them in the process of finding a solution, assessing the quality and choosing a solution, and purchasing a solution should be identified.</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109034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551116" y="1311872"/>
            <a:ext cx="14440124"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pl-PL" sz="2400" b="1" dirty="0"/>
          </a:p>
          <a:p>
            <a:pPr lvl="1" algn="ctr">
              <a:lnSpc>
                <a:spcPct val="150000"/>
              </a:lnSpc>
            </a:pPr>
            <a:endParaRPr lang="pl-PL" sz="2400" b="1" dirty="0"/>
          </a:p>
          <a:p>
            <a:pPr lvl="1" algn="ctr">
              <a:lnSpc>
                <a:spcPct val="150000"/>
              </a:lnSpc>
            </a:pPr>
            <a:r>
              <a:rPr lang="pl-PL" sz="2400" b="1" dirty="0"/>
              <a:t>S</a:t>
            </a:r>
            <a:r>
              <a:rPr lang="en-US" sz="2400" b="1" dirty="0"/>
              <a:t>ix main areas should be identified</a:t>
            </a:r>
            <a:r>
              <a:rPr lang="pl-PL" sz="2400" b="1" dirty="0"/>
              <a:t> to </a:t>
            </a:r>
            <a:r>
              <a:rPr lang="pl-PL" sz="2400" b="1" dirty="0" err="1"/>
              <a:t>build</a:t>
            </a:r>
            <a:r>
              <a:rPr lang="pl-PL" sz="2400" b="1" dirty="0"/>
              <a:t> </a:t>
            </a:r>
            <a:r>
              <a:rPr lang="pl-PL" sz="2400" b="1" dirty="0" err="1"/>
              <a:t>an</a:t>
            </a:r>
            <a:r>
              <a:rPr lang="pl-PL" sz="2400" b="1" dirty="0"/>
              <a:t> </a:t>
            </a:r>
            <a:r>
              <a:rPr lang="en-US" sz="2400" b="1" dirty="0"/>
              <a:t>empathy map:</a:t>
            </a:r>
            <a:endParaRPr lang="pl-PL" sz="2400" b="1" dirty="0"/>
          </a:p>
          <a:p>
            <a:pPr lvl="1" algn="ctr">
              <a:lnSpc>
                <a:spcPct val="150000"/>
              </a:lnSpc>
            </a:pPr>
            <a:endParaRPr lang="pl-PL" sz="2400" b="1" dirty="0"/>
          </a:p>
          <a:p>
            <a:pPr lvl="1" algn="ctr">
              <a:lnSpc>
                <a:spcPct val="150000"/>
              </a:lnSpc>
            </a:pPr>
            <a:r>
              <a:rPr lang="en-US" sz="2400" b="1" dirty="0"/>
              <a:t>Stage </a:t>
            </a:r>
            <a:r>
              <a:rPr lang="pl-PL" sz="2400" b="1" dirty="0"/>
              <a:t>I</a:t>
            </a:r>
            <a:r>
              <a:rPr lang="en-US" sz="2400" b="1" dirty="0"/>
              <a:t>I.</a:t>
            </a:r>
            <a:r>
              <a:rPr lang="pl-PL" sz="2400" b="1" dirty="0"/>
              <a:t> B</a:t>
            </a:r>
            <a:r>
              <a:rPr lang="en-US" sz="2400" b="1" dirty="0" err="1"/>
              <a:t>enefits</a:t>
            </a:r>
            <a:r>
              <a:rPr lang="en-US" sz="2400" b="1" dirty="0"/>
              <a:t> and aspirations</a:t>
            </a:r>
            <a:endParaRPr lang="pl-PL" sz="2400" b="1" dirty="0"/>
          </a:p>
          <a:p>
            <a:pPr lvl="1" algn="ctr">
              <a:lnSpc>
                <a:spcPct val="150000"/>
              </a:lnSpc>
            </a:pPr>
            <a:endParaRPr lang="pl-PL" sz="2400" b="1" dirty="0"/>
          </a:p>
          <a:p>
            <a:pPr lvl="1">
              <a:lnSpc>
                <a:spcPct val="150000"/>
              </a:lnSpc>
            </a:pPr>
            <a:r>
              <a:rPr lang="en-US" sz="2400" dirty="0"/>
              <a:t>The second step in creating an empathy map is to identify the positive elements - benefits - expected by potential customers when using the product or service. You should consider what kind of benefits do people from the customer segment you specify? What is the most important thing for them when choosing a product or service? What kind of positive emotions do they want to experience? What are their personal and professional desires and aspirations?</a:t>
            </a:r>
            <a:endParaRPr lang="pl-PL" sz="2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895600" y="293481"/>
            <a:ext cx="14095640" cy="861774"/>
          </a:xfrm>
        </p:spPr>
        <p:txBody>
          <a:bodyPr/>
          <a:lstStyle/>
          <a:p>
            <a:pPr marL="12700" algn="ctr">
              <a:lnSpc>
                <a:spcPct val="100000"/>
              </a:lnSpc>
              <a:spcBef>
                <a:spcPts val="100"/>
              </a:spcBef>
            </a:pPr>
            <a:r>
              <a:rPr lang="en-US" spc="315" dirty="0"/>
              <a:t>The learner is expected to manage complex tools in order to create value and new opportunities</a:t>
            </a:r>
            <a:endParaRPr lang="en-US" dirty="0"/>
          </a:p>
        </p:txBody>
      </p:sp>
    </p:spTree>
    <p:extLst>
      <p:ext uri="{BB962C8B-B14F-4D97-AF65-F5344CB8AC3E}">
        <p14:creationId xmlns:p14="http://schemas.microsoft.com/office/powerpoint/2010/main" val="4241118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2989</Words>
  <Application>Microsoft Office PowerPoint</Application>
  <PresentationFormat>Niestandardowy</PresentationFormat>
  <Paragraphs>175</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Calibri</vt:lpstr>
      <vt:lpstr>Roboto</vt:lpstr>
      <vt:lpstr>Tahoma</vt:lpstr>
      <vt:lpstr>Office Theme</vt:lpstr>
      <vt:lpstr>Prezentacja programu PowerPoint</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The learner is expected to manage complex tools in order to create value and new opportunities</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Krystian Frączak</cp:lastModifiedBy>
  <cp:revision>61</cp:revision>
  <dcterms:created xsi:type="dcterms:W3CDTF">2022-02-02T10:39:34Z</dcterms:created>
  <dcterms:modified xsi:type="dcterms:W3CDTF">2022-09-30T09:49:16Z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