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8" r:id="rId3"/>
    <p:sldId id="259" r:id="rId4"/>
    <p:sldId id="264" r:id="rId5"/>
    <p:sldId id="267" r:id="rId6"/>
    <p:sldId id="268" r:id="rId7"/>
    <p:sldId id="269" r:id="rId8"/>
    <p:sldId id="270" r:id="rId9"/>
    <p:sldId id="271" r:id="rId10"/>
    <p:sldId id="272" r:id="rId11"/>
    <p:sldId id="273" r:id="rId12"/>
    <p:sldId id="262" r:id="rId13"/>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768"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2514600" y="3924300"/>
            <a:ext cx="12954000" cy="2505814"/>
          </a:xfrm>
          <a:prstGeom prst="rect">
            <a:avLst/>
          </a:prstGeom>
        </p:spPr>
        <p:txBody>
          <a:bodyPr vert="horz" wrap="square" lIns="0" tIns="12700" rIns="0" bIns="0" rtlCol="0">
            <a:spAutoFit/>
          </a:bodyPr>
          <a:lstStyle/>
          <a:p>
            <a:pPr marL="12700" algn="ctr">
              <a:lnSpc>
                <a:spcPct val="100000"/>
              </a:lnSpc>
              <a:spcBef>
                <a:spcPts val="100"/>
              </a:spcBef>
            </a:pPr>
            <a:r>
              <a:rPr lang="en-US" sz="5400" spc="315" dirty="0">
                <a:latin typeface="Tahoma"/>
                <a:cs typeface="Tahoma"/>
              </a:rPr>
              <a:t>The learner is expected to identify and seize opportunities to create value</a:t>
            </a:r>
            <a:endParaRPr sz="54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64442" y="1409701"/>
            <a:ext cx="15651957" cy="7612826"/>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nSpc>
                <a:spcPct val="150000"/>
              </a:lnSpc>
            </a:pP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11">
            <a:extLst>
              <a:ext uri="{FF2B5EF4-FFF2-40B4-BE49-F238E27FC236}">
                <a16:creationId xmlns:a16="http://schemas.microsoft.com/office/drawing/2014/main" id="{E384C60B-BB73-4023-8C5E-FA4DC6AB9FBE}"/>
              </a:ext>
            </a:extLst>
          </p:cNvPr>
          <p:cNvSpPr txBox="1">
            <a:spLocks noGrp="1"/>
          </p:cNvSpPr>
          <p:nvPr>
            <p:ph type="ctrTitle"/>
          </p:nvPr>
        </p:nvSpPr>
        <p:spPr>
          <a:xfrm>
            <a:off x="1905001" y="311418"/>
            <a:ext cx="14249399" cy="443711"/>
          </a:xfrm>
          <a:prstGeom prst="rect">
            <a:avLst/>
          </a:prstGeom>
        </p:spPr>
        <p:txBody>
          <a:bodyPr vert="horz" wrap="square" lIns="0" tIns="12700" rIns="0" bIns="0" rtlCol="0">
            <a:spAutoFit/>
          </a:bodyPr>
          <a:lstStyle/>
          <a:p>
            <a:pPr marL="12700">
              <a:lnSpc>
                <a:spcPct val="100000"/>
              </a:lnSpc>
              <a:spcBef>
                <a:spcPts val="100"/>
              </a:spcBef>
            </a:pPr>
            <a:r>
              <a:rPr lang="en-US" spc="-35" dirty="0"/>
              <a:t>The learner is expected to identify and seize opportunities to create value</a:t>
            </a:r>
            <a:endParaRPr spc="60" dirty="0"/>
          </a:p>
        </p:txBody>
      </p:sp>
      <p:sp>
        <p:nvSpPr>
          <p:cNvPr id="2" name="Prostokąt 1">
            <a:extLst>
              <a:ext uri="{FF2B5EF4-FFF2-40B4-BE49-F238E27FC236}">
                <a16:creationId xmlns:a16="http://schemas.microsoft.com/office/drawing/2014/main" id="{533B70BC-B90F-411B-A817-BE7FFE53ADE0}"/>
              </a:ext>
            </a:extLst>
          </p:cNvPr>
          <p:cNvSpPr/>
          <p:nvPr/>
        </p:nvSpPr>
        <p:spPr>
          <a:xfrm>
            <a:off x="1676400" y="1764350"/>
            <a:ext cx="15011400" cy="3785652"/>
          </a:xfrm>
          <a:prstGeom prst="rect">
            <a:avLst/>
          </a:prstGeom>
        </p:spPr>
        <p:txBody>
          <a:bodyPr wrap="square">
            <a:spAutoFit/>
          </a:bodyPr>
          <a:lstStyle/>
          <a:p>
            <a:pPr algn="ctr"/>
            <a:endParaRPr lang="pl-PL" sz="2400" b="1" dirty="0"/>
          </a:p>
          <a:p>
            <a:pPr algn="ctr"/>
            <a:r>
              <a:rPr lang="en-US" sz="2400" b="1" dirty="0"/>
              <a:t>Feasibility and organizational criteria</a:t>
            </a:r>
            <a:endParaRPr lang="pl-PL" sz="2400" b="1" dirty="0"/>
          </a:p>
          <a:p>
            <a:pPr algn="ctr"/>
            <a:endParaRPr lang="pl-PL" sz="2400" b="1" dirty="0"/>
          </a:p>
          <a:p>
            <a:pPr marL="342900" indent="-342900">
              <a:buFontTx/>
              <a:buChar char="-"/>
            </a:pPr>
            <a:r>
              <a:rPr lang="en-US" sz="2400" dirty="0"/>
              <a:t>Technology, availability </a:t>
            </a:r>
            <a:endParaRPr lang="pl-PL" sz="2400" dirty="0"/>
          </a:p>
          <a:p>
            <a:pPr marL="342900" indent="-342900">
              <a:buFontTx/>
              <a:buChar char="-"/>
            </a:pPr>
            <a:endParaRPr lang="pl-PL" sz="2400" dirty="0"/>
          </a:p>
          <a:p>
            <a:pPr marL="342900" indent="-342900">
              <a:buFontTx/>
              <a:buChar char="-"/>
            </a:pPr>
            <a:r>
              <a:rPr lang="en-US" sz="2400" dirty="0"/>
              <a:t>Competences of the entrepreneur and possibly the team</a:t>
            </a:r>
            <a:endParaRPr lang="pl-PL" sz="2400" dirty="0"/>
          </a:p>
          <a:p>
            <a:r>
              <a:rPr lang="en-US" sz="2400" dirty="0"/>
              <a:t> </a:t>
            </a:r>
            <a:endParaRPr lang="pl-PL" sz="2400" dirty="0"/>
          </a:p>
          <a:p>
            <a:pPr marL="342900" indent="-342900">
              <a:buFontTx/>
              <a:buChar char="-"/>
            </a:pPr>
            <a:r>
              <a:rPr lang="en-US" sz="2400" dirty="0"/>
              <a:t>Potential obstacles </a:t>
            </a:r>
            <a:endParaRPr lang="pl-PL" sz="2400" dirty="0"/>
          </a:p>
          <a:p>
            <a:pPr algn="ctr"/>
            <a:endParaRPr lang="pl-PL" sz="2400" b="1" dirty="0"/>
          </a:p>
          <a:p>
            <a:endParaRPr lang="pl-PL" sz="2400" dirty="0"/>
          </a:p>
        </p:txBody>
      </p:sp>
    </p:spTree>
    <p:extLst>
      <p:ext uri="{BB962C8B-B14F-4D97-AF65-F5344CB8AC3E}">
        <p14:creationId xmlns:p14="http://schemas.microsoft.com/office/powerpoint/2010/main" val="30156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64442" y="1409701"/>
            <a:ext cx="15651957" cy="7612826"/>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nSpc>
                <a:spcPct val="150000"/>
              </a:lnSpc>
            </a:pP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11">
            <a:extLst>
              <a:ext uri="{FF2B5EF4-FFF2-40B4-BE49-F238E27FC236}">
                <a16:creationId xmlns:a16="http://schemas.microsoft.com/office/drawing/2014/main" id="{E384C60B-BB73-4023-8C5E-FA4DC6AB9FBE}"/>
              </a:ext>
            </a:extLst>
          </p:cNvPr>
          <p:cNvSpPr txBox="1">
            <a:spLocks noGrp="1"/>
          </p:cNvSpPr>
          <p:nvPr>
            <p:ph type="ctrTitle"/>
          </p:nvPr>
        </p:nvSpPr>
        <p:spPr>
          <a:xfrm>
            <a:off x="1905001" y="311418"/>
            <a:ext cx="14249399" cy="443711"/>
          </a:xfrm>
          <a:prstGeom prst="rect">
            <a:avLst/>
          </a:prstGeom>
        </p:spPr>
        <p:txBody>
          <a:bodyPr vert="horz" wrap="square" lIns="0" tIns="12700" rIns="0" bIns="0" rtlCol="0">
            <a:spAutoFit/>
          </a:bodyPr>
          <a:lstStyle/>
          <a:p>
            <a:pPr marL="12700">
              <a:lnSpc>
                <a:spcPct val="100000"/>
              </a:lnSpc>
              <a:spcBef>
                <a:spcPts val="100"/>
              </a:spcBef>
            </a:pPr>
            <a:r>
              <a:rPr lang="en-US" spc="-35" dirty="0"/>
              <a:t>The learner is expected to identify and seize opportunities to create value</a:t>
            </a:r>
            <a:endParaRPr spc="60" dirty="0"/>
          </a:p>
        </p:txBody>
      </p:sp>
      <p:sp>
        <p:nvSpPr>
          <p:cNvPr id="2" name="Prostokąt 1">
            <a:extLst>
              <a:ext uri="{FF2B5EF4-FFF2-40B4-BE49-F238E27FC236}">
                <a16:creationId xmlns:a16="http://schemas.microsoft.com/office/drawing/2014/main" id="{533B70BC-B90F-411B-A817-BE7FFE53ADE0}"/>
              </a:ext>
            </a:extLst>
          </p:cNvPr>
          <p:cNvSpPr/>
          <p:nvPr/>
        </p:nvSpPr>
        <p:spPr>
          <a:xfrm>
            <a:off x="1676400" y="1764350"/>
            <a:ext cx="15011400" cy="3785652"/>
          </a:xfrm>
          <a:prstGeom prst="rect">
            <a:avLst/>
          </a:prstGeom>
        </p:spPr>
        <p:txBody>
          <a:bodyPr wrap="square">
            <a:spAutoFit/>
          </a:bodyPr>
          <a:lstStyle/>
          <a:p>
            <a:pPr algn="ctr"/>
            <a:endParaRPr lang="pl-PL" sz="2400" b="1" dirty="0"/>
          </a:p>
          <a:p>
            <a:pPr algn="ctr"/>
            <a:r>
              <a:rPr lang="en-US" sz="2400" b="1" dirty="0"/>
              <a:t>Economic criteria</a:t>
            </a:r>
            <a:endParaRPr lang="pl-PL" sz="2400" b="1" dirty="0"/>
          </a:p>
          <a:p>
            <a:pPr algn="ctr"/>
            <a:endParaRPr lang="pl-PL" sz="2400" b="1" dirty="0"/>
          </a:p>
          <a:p>
            <a:pPr marL="342900" indent="-342900">
              <a:buFontTx/>
              <a:buChar char="-"/>
            </a:pPr>
            <a:r>
              <a:rPr lang="en-US" sz="2400" dirty="0"/>
              <a:t>Investment requirements </a:t>
            </a:r>
            <a:endParaRPr lang="pl-PL" sz="2400" dirty="0"/>
          </a:p>
          <a:p>
            <a:pPr marL="342900" indent="-342900">
              <a:buFontTx/>
              <a:buChar char="-"/>
            </a:pPr>
            <a:endParaRPr lang="pl-PL" sz="2400" dirty="0"/>
          </a:p>
          <a:p>
            <a:pPr marL="342900" indent="-342900">
              <a:buFontTx/>
              <a:buChar char="-"/>
            </a:pPr>
            <a:r>
              <a:rPr lang="en-US" sz="2400" dirty="0"/>
              <a:t>Sales level </a:t>
            </a:r>
            <a:endParaRPr lang="pl-PL" sz="2400" dirty="0"/>
          </a:p>
          <a:p>
            <a:pPr marL="342900" indent="-342900">
              <a:buFontTx/>
              <a:buChar char="-"/>
            </a:pPr>
            <a:endParaRPr lang="pl-PL" sz="2400" dirty="0"/>
          </a:p>
          <a:p>
            <a:pPr marL="342900" indent="-342900">
              <a:buFontTx/>
              <a:buChar char="-"/>
            </a:pPr>
            <a:r>
              <a:rPr lang="en-US" sz="2400" dirty="0"/>
              <a:t>Break-even level in terms of quantity, value and as a percentage of capacity utilization</a:t>
            </a:r>
            <a:endParaRPr lang="pl-PL" sz="2400" dirty="0"/>
          </a:p>
          <a:p>
            <a:pPr marL="342900" indent="-342900">
              <a:buFontTx/>
              <a:buChar char="-"/>
            </a:pPr>
            <a:endParaRPr lang="pl-PL" sz="2400" dirty="0"/>
          </a:p>
          <a:p>
            <a:pPr marL="342900" indent="-342900">
              <a:buFontTx/>
              <a:buChar char="-"/>
            </a:pPr>
            <a:r>
              <a:rPr lang="en-US" sz="2400" dirty="0"/>
              <a:t>Margin level.</a:t>
            </a:r>
            <a:endParaRPr lang="pl-PL" sz="2400" dirty="0"/>
          </a:p>
        </p:txBody>
      </p:sp>
    </p:spTree>
    <p:extLst>
      <p:ext uri="{BB962C8B-B14F-4D97-AF65-F5344CB8AC3E}">
        <p14:creationId xmlns:p14="http://schemas.microsoft.com/office/powerpoint/2010/main" val="2516198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pl-PL" sz="3600" dirty="0"/>
          </a:p>
          <a:p>
            <a:pPr marL="457200" indent="-457200">
              <a:buFont typeface="Arial" panose="020B0604020202020204" pitchFamily="34" charset="0"/>
              <a:buChar char="•"/>
            </a:pPr>
            <a:endParaRPr lang="pl-PL" sz="3600" dirty="0"/>
          </a:p>
          <a:p>
            <a:pPr marL="457200" indent="-457200">
              <a:buFont typeface="Arial" panose="020B0604020202020204" pitchFamily="34" charset="0"/>
              <a:buChar char="•"/>
            </a:pPr>
            <a:endParaRPr lang="pl-PL" sz="3600" dirty="0"/>
          </a:p>
          <a:p>
            <a:pPr marL="457200" lvl="0" indent="-457200">
              <a:buFont typeface="Arial" panose="020B0604020202020204" pitchFamily="34" charset="0"/>
              <a:buChar char="•"/>
            </a:pPr>
            <a:r>
              <a:rPr lang="pl-PL" sz="2800" dirty="0" err="1"/>
              <a:t>describe</a:t>
            </a:r>
            <a:r>
              <a:rPr lang="pl-PL" sz="2800" dirty="0"/>
              <a:t> the </a:t>
            </a:r>
            <a:r>
              <a:rPr lang="pl-PL" sz="2800" dirty="0" err="1"/>
              <a:t>tools</a:t>
            </a:r>
            <a:r>
              <a:rPr lang="pl-PL" sz="2800" dirty="0"/>
              <a:t> </a:t>
            </a:r>
            <a:r>
              <a:rPr lang="pl-PL" sz="2800" dirty="0" err="1"/>
              <a:t>needed</a:t>
            </a:r>
            <a:r>
              <a:rPr lang="pl-PL" sz="2800" dirty="0"/>
              <a:t> in order to </a:t>
            </a:r>
            <a:r>
              <a:rPr lang="pl-PL" sz="2800" dirty="0" err="1"/>
              <a:t>carry</a:t>
            </a:r>
            <a:r>
              <a:rPr lang="pl-PL" sz="2800" dirty="0"/>
              <a:t> out a </a:t>
            </a:r>
            <a:r>
              <a:rPr lang="pl-PL" sz="2800" dirty="0" err="1"/>
              <a:t>needs</a:t>
            </a:r>
            <a:r>
              <a:rPr lang="pl-PL" sz="2800" dirty="0"/>
              <a:t> </a:t>
            </a:r>
            <a:r>
              <a:rPr lang="pl-PL" sz="2800" dirty="0" err="1"/>
              <a:t>analysis</a:t>
            </a:r>
            <a:endParaRPr lang="pl-PL" sz="2800" dirty="0"/>
          </a:p>
          <a:p>
            <a:pPr marL="457200" lvl="0" indent="-457200">
              <a:buFont typeface="Arial" panose="020B0604020202020204" pitchFamily="34" charset="0"/>
              <a:buChar char="•"/>
            </a:pPr>
            <a:r>
              <a:rPr lang="pl-PL" sz="2800" dirty="0" err="1"/>
              <a:t>explain</a:t>
            </a:r>
            <a:r>
              <a:rPr lang="pl-PL" sz="2800" dirty="0"/>
              <a:t> </a:t>
            </a:r>
            <a:r>
              <a:rPr lang="pl-PL" sz="2800" dirty="0" err="1"/>
              <a:t>what</a:t>
            </a:r>
            <a:r>
              <a:rPr lang="pl-PL" sz="2800" dirty="0"/>
              <a:t> </a:t>
            </a:r>
            <a:r>
              <a:rPr lang="pl-PL" sz="2800" dirty="0" err="1"/>
              <a:t>factors</a:t>
            </a:r>
            <a:r>
              <a:rPr lang="pl-PL" sz="2800" dirty="0"/>
              <a:t> </a:t>
            </a:r>
            <a:r>
              <a:rPr lang="pl-PL" sz="2800" dirty="0" err="1"/>
              <a:t>should</a:t>
            </a:r>
            <a:r>
              <a:rPr lang="pl-PL" sz="2800" dirty="0"/>
              <a:t> be </a:t>
            </a:r>
            <a:r>
              <a:rPr lang="pl-PL" sz="2800" dirty="0" err="1"/>
              <a:t>considered</a:t>
            </a:r>
            <a:r>
              <a:rPr lang="pl-PL" sz="2800" dirty="0"/>
              <a:t> to </a:t>
            </a:r>
            <a:r>
              <a:rPr lang="pl-PL" sz="2800" dirty="0" err="1"/>
              <a:t>identify</a:t>
            </a:r>
            <a:r>
              <a:rPr lang="pl-PL" sz="2800" dirty="0"/>
              <a:t> </a:t>
            </a:r>
            <a:r>
              <a:rPr lang="pl-PL" sz="2800" dirty="0" err="1"/>
              <a:t>opportunities</a:t>
            </a:r>
            <a:endParaRPr lang="pl-PL" sz="2800" dirty="0"/>
          </a:p>
          <a:p>
            <a:pPr marL="457200" lvl="0" indent="-457200">
              <a:buFont typeface="Arial" panose="020B0604020202020204" pitchFamily="34" charset="0"/>
              <a:buChar char="•"/>
            </a:pPr>
            <a:r>
              <a:rPr lang="pl-PL" sz="2800" dirty="0" err="1"/>
              <a:t>explain</a:t>
            </a:r>
            <a:r>
              <a:rPr lang="pl-PL" sz="2800" dirty="0"/>
              <a:t> </a:t>
            </a:r>
            <a:r>
              <a:rPr lang="pl-PL" sz="2800" dirty="0" err="1"/>
              <a:t>methods</a:t>
            </a:r>
            <a:r>
              <a:rPr lang="pl-PL" sz="2800" dirty="0"/>
              <a:t> and </a:t>
            </a:r>
            <a:r>
              <a:rPr lang="pl-PL" sz="2800" dirty="0" err="1"/>
              <a:t>behaviours</a:t>
            </a:r>
            <a:r>
              <a:rPr lang="pl-PL" sz="2800" dirty="0"/>
              <a:t> to </a:t>
            </a:r>
            <a:r>
              <a:rPr lang="pl-PL" sz="2800" dirty="0" err="1"/>
              <a:t>increase</a:t>
            </a:r>
            <a:r>
              <a:rPr lang="pl-PL" sz="2800" dirty="0"/>
              <a:t> a </a:t>
            </a:r>
            <a:r>
              <a:rPr lang="pl-PL" sz="2800" dirty="0" err="1"/>
              <a:t>chance</a:t>
            </a:r>
            <a:r>
              <a:rPr lang="pl-PL" sz="2800" dirty="0"/>
              <a:t> to </a:t>
            </a:r>
            <a:r>
              <a:rPr lang="pl-PL" sz="2800" dirty="0" err="1"/>
              <a:t>see</a:t>
            </a:r>
            <a:r>
              <a:rPr lang="pl-PL" sz="2800" dirty="0"/>
              <a:t> the </a:t>
            </a:r>
            <a:r>
              <a:rPr lang="pl-PL" sz="2800" dirty="0" err="1"/>
              <a:t>opportunities</a:t>
            </a:r>
            <a:endParaRPr lang="pl-PL" sz="2800" dirty="0"/>
          </a:p>
          <a:p>
            <a:pPr marL="457200" lvl="0" indent="-457200">
              <a:buFont typeface="Arial" panose="020B0604020202020204" pitchFamily="34" charset="0"/>
              <a:buChar char="•"/>
            </a:pPr>
            <a:r>
              <a:rPr lang="pl-PL" sz="2800" dirty="0" err="1"/>
              <a:t>choose</a:t>
            </a:r>
            <a:r>
              <a:rPr lang="pl-PL" sz="2800" dirty="0"/>
              <a:t> the </a:t>
            </a:r>
            <a:r>
              <a:rPr lang="pl-PL" sz="2800" dirty="0" err="1"/>
              <a:t>appropriate</a:t>
            </a:r>
            <a:r>
              <a:rPr lang="pl-PL" sz="2800" dirty="0"/>
              <a:t> </a:t>
            </a:r>
            <a:r>
              <a:rPr lang="pl-PL" sz="2800" dirty="0" err="1"/>
              <a:t>analytical</a:t>
            </a:r>
            <a:r>
              <a:rPr lang="pl-PL" sz="2800" dirty="0"/>
              <a:t> </a:t>
            </a:r>
            <a:r>
              <a:rPr lang="pl-PL" sz="2800" dirty="0" err="1"/>
              <a:t>approach</a:t>
            </a:r>
            <a:r>
              <a:rPr lang="pl-PL" sz="2800" dirty="0"/>
              <a:t> to </a:t>
            </a:r>
            <a:r>
              <a:rPr lang="pl-PL" sz="2800" dirty="0" err="1"/>
              <a:t>identify</a:t>
            </a:r>
            <a:r>
              <a:rPr lang="pl-PL" sz="2800" dirty="0"/>
              <a:t> </a:t>
            </a:r>
            <a:r>
              <a:rPr lang="pl-PL" sz="2800" dirty="0" err="1"/>
              <a:t>new</a:t>
            </a:r>
            <a:r>
              <a:rPr lang="pl-PL" sz="2800" dirty="0"/>
              <a:t> </a:t>
            </a:r>
            <a:r>
              <a:rPr lang="pl-PL" sz="2800" dirty="0" err="1"/>
              <a:t>opportunities</a:t>
            </a:r>
            <a:r>
              <a:rPr lang="pl-PL" sz="2800" dirty="0"/>
              <a:t> </a:t>
            </a:r>
          </a:p>
          <a:p>
            <a:pPr marL="457200" lvl="0" indent="-457200">
              <a:buFont typeface="Arial" panose="020B0604020202020204" pitchFamily="34" charset="0"/>
              <a:buChar char="•"/>
            </a:pPr>
            <a:r>
              <a:rPr lang="pl-PL" sz="2800" dirty="0" err="1"/>
              <a:t>solve</a:t>
            </a:r>
            <a:r>
              <a:rPr lang="pl-PL" sz="2800" dirty="0"/>
              <a:t> a </a:t>
            </a:r>
            <a:r>
              <a:rPr lang="pl-PL" sz="2800" dirty="0" err="1"/>
              <a:t>typical</a:t>
            </a:r>
            <a:r>
              <a:rPr lang="pl-PL" sz="2800" dirty="0"/>
              <a:t> </a:t>
            </a:r>
            <a:r>
              <a:rPr lang="pl-PL" sz="2800" dirty="0" err="1"/>
              <a:t>decision</a:t>
            </a:r>
            <a:r>
              <a:rPr lang="pl-PL" sz="2800" dirty="0"/>
              <a:t> problem to </a:t>
            </a:r>
            <a:r>
              <a:rPr lang="pl-PL" sz="2800" dirty="0" err="1"/>
              <a:t>choose</a:t>
            </a:r>
            <a:r>
              <a:rPr lang="pl-PL" sz="2800" dirty="0"/>
              <a:t> </a:t>
            </a:r>
            <a:r>
              <a:rPr lang="pl-PL" sz="2800" dirty="0" err="1"/>
              <a:t>between</a:t>
            </a:r>
            <a:r>
              <a:rPr lang="pl-PL" sz="2800" dirty="0"/>
              <a:t> </a:t>
            </a:r>
            <a:r>
              <a:rPr lang="pl-PL" sz="2800" dirty="0" err="1"/>
              <a:t>two</a:t>
            </a:r>
            <a:r>
              <a:rPr lang="pl-PL" sz="2800" dirty="0"/>
              <a:t> </a:t>
            </a:r>
            <a:r>
              <a:rPr lang="pl-PL" sz="2800" dirty="0" err="1"/>
              <a:t>different</a:t>
            </a:r>
            <a:r>
              <a:rPr lang="pl-PL" sz="2800" dirty="0"/>
              <a:t> </a:t>
            </a:r>
            <a:r>
              <a:rPr lang="pl-PL" sz="2800" dirty="0" err="1"/>
              <a:t>strategies</a:t>
            </a:r>
            <a:endParaRPr sz="28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xfrm>
            <a:off x="2438400" y="293475"/>
            <a:ext cx="15240000" cy="443711"/>
          </a:xfrm>
          <a:prstGeom prst="rect">
            <a:avLst/>
          </a:prstGeom>
        </p:spPr>
        <p:txBody>
          <a:bodyPr vert="horz" wrap="square" lIns="0" tIns="12700" rIns="0" bIns="0" rtlCol="0">
            <a:spAutoFit/>
          </a:bodyPr>
          <a:lstStyle/>
          <a:p>
            <a:pPr marL="12700">
              <a:lnSpc>
                <a:spcPct val="100000"/>
              </a:lnSpc>
              <a:spcBef>
                <a:spcPts val="100"/>
              </a:spcBef>
            </a:pPr>
            <a:r>
              <a:rPr lang="en-US" spc="-35" dirty="0"/>
              <a:t>The learner is expected to identify and seize opportunities to create value</a:t>
            </a:r>
            <a:endParaRPr spc="60" dirty="0"/>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nSpc>
                <a:spcPct val="150000"/>
              </a:lnSpc>
            </a:pPr>
            <a:endParaRPr lang="pl-PL" sz="2800" dirty="0"/>
          </a:p>
          <a:p>
            <a:pPr lvl="1">
              <a:lnSpc>
                <a:spcPct val="150000"/>
              </a:lnSpc>
            </a:pPr>
            <a:endParaRPr lang="pl-PL" sz="2800" dirty="0"/>
          </a:p>
          <a:p>
            <a:pPr lvl="1">
              <a:lnSpc>
                <a:spcPct val="150000"/>
              </a:lnSpc>
            </a:pPr>
            <a:r>
              <a:rPr lang="en-US" sz="2800" dirty="0"/>
              <a:t>This workshop covers 3 activities. The first action concerns defining market opportunities. In the following, the factors that must be met in order to call an idea an opportunity will be discussed. At the end of the workshop, participants will be introduced to the concept of assessing market opportunities.</a:t>
            </a:r>
            <a:endParaRPr sz="2800" dirty="0"/>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3" name="Tytuł 12">
            <a:extLst>
              <a:ext uri="{FF2B5EF4-FFF2-40B4-BE49-F238E27FC236}">
                <a16:creationId xmlns:a16="http://schemas.microsoft.com/office/drawing/2014/main" id="{66F55E2A-727D-42F2-8216-A46195FC30C4}"/>
              </a:ext>
            </a:extLst>
          </p:cNvPr>
          <p:cNvSpPr>
            <a:spLocks noGrp="1"/>
          </p:cNvSpPr>
          <p:nvPr>
            <p:ph type="ctrTitle"/>
          </p:nvPr>
        </p:nvSpPr>
        <p:spPr>
          <a:xfrm>
            <a:off x="2551116" y="293481"/>
            <a:ext cx="13679484" cy="430887"/>
          </a:xfrm>
        </p:spPr>
        <p:txBody>
          <a:bodyPr/>
          <a:lstStyle/>
          <a:p>
            <a:r>
              <a:rPr lang="en-US" spc="-35" dirty="0"/>
              <a:t>The learner is expected to identify and seize opportunities to create value</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2781934"/>
            <a:ext cx="15543401" cy="6019166"/>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36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nSpc>
                <a:spcPct val="100000"/>
              </a:lnSpc>
              <a:spcBef>
                <a:spcPts val="100"/>
              </a:spcBef>
            </a:pPr>
            <a:r>
              <a:rPr lang="en-US" spc="-35" dirty="0"/>
              <a:t>The learner is expected to identify and seize opportunities to create value</a:t>
            </a:r>
            <a:endParaRPr spc="60"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6155531"/>
          </a:xfrm>
          <a:prstGeom prst="rect">
            <a:avLst/>
          </a:prstGeom>
        </p:spPr>
        <p:txBody>
          <a:bodyPr wrap="square">
            <a:spAutoFit/>
          </a:bodyPr>
          <a:lstStyle/>
          <a:p>
            <a:pPr algn="ctr"/>
            <a:r>
              <a:rPr lang="pl-PL" sz="2400" b="1" dirty="0"/>
              <a:t>Market </a:t>
            </a:r>
            <a:r>
              <a:rPr lang="pl-PL" sz="2400" b="1" dirty="0" err="1"/>
              <a:t>opportunities</a:t>
            </a:r>
            <a:endParaRPr lang="pl-PL" sz="2400" b="1" dirty="0"/>
          </a:p>
          <a:p>
            <a:pPr algn="ctr"/>
            <a:endParaRPr lang="pl-PL" sz="2400" b="1" dirty="0"/>
          </a:p>
          <a:p>
            <a:pPr algn="ctr"/>
            <a:r>
              <a:rPr lang="en-US" sz="2400" dirty="0"/>
              <a:t>In order for a new company / venture to appear on the market, the entrepreneur must identify the market opportunity and find a way to use it. It is important to be able to separate opportunities with great potential from those that, despite the involvement of considerable financial, intellectual and other resources, will not bring the expected results.</a:t>
            </a:r>
            <a:endParaRPr lang="pl-PL" sz="2400" dirty="0"/>
          </a:p>
          <a:p>
            <a:pPr algn="ctr"/>
            <a:endParaRPr lang="pl-PL" sz="2400" dirty="0"/>
          </a:p>
          <a:p>
            <a:pPr marL="342900" indent="-342900">
              <a:buFont typeface="Arial" panose="020B0604020202020204" pitchFamily="34" charset="0"/>
              <a:buChar char="•"/>
            </a:pPr>
            <a:r>
              <a:rPr lang="en-US" sz="2400" dirty="0"/>
              <a:t>Common understanding of an opportunity - it is an opportunity that we can take advantage of if we take appropriate action in a timely manner. </a:t>
            </a:r>
            <a:endParaRPr lang="pl-PL" sz="2400" dirty="0"/>
          </a:p>
          <a:p>
            <a:pPr marL="342900" indent="-342900">
              <a:buFont typeface="Arial" panose="020B0604020202020204" pitchFamily="34" charset="0"/>
              <a:buChar char="•"/>
            </a:pPr>
            <a:endParaRPr lang="pl-PL" sz="2400" dirty="0"/>
          </a:p>
          <a:p>
            <a:pPr marL="342900" indent="-342900">
              <a:buFont typeface="Arial" panose="020B0604020202020204" pitchFamily="34" charset="0"/>
              <a:buChar char="•"/>
            </a:pPr>
            <a:r>
              <a:rPr lang="en-US" sz="2400" dirty="0"/>
              <a:t>In terms of the market - an opportunity can be defined as a market gap in the form of unmet needs.</a:t>
            </a:r>
            <a:endParaRPr lang="pl-PL" sz="2400" dirty="0"/>
          </a:p>
          <a:p>
            <a:pPr algn="ctr"/>
            <a:endParaRPr lang="pl-PL" sz="2400" b="1" dirty="0"/>
          </a:p>
          <a:p>
            <a:endParaRPr lang="pl-PL" sz="2800" dirty="0"/>
          </a:p>
          <a:p>
            <a:endParaRPr lang="pl-PL" sz="2800" dirty="0"/>
          </a:p>
          <a:p>
            <a:endParaRPr lang="pl-PL" sz="2800" dirty="0"/>
          </a:p>
          <a:p>
            <a:endParaRPr lang="pl-PL" sz="2800" dirty="0"/>
          </a:p>
          <a:p>
            <a:endParaRPr lang="pl-PL" dirty="0"/>
          </a:p>
        </p:txBody>
      </p:sp>
    </p:spTree>
    <p:extLst>
      <p:ext uri="{BB962C8B-B14F-4D97-AF65-F5344CB8AC3E}">
        <p14:creationId xmlns:p14="http://schemas.microsoft.com/office/powerpoint/2010/main" val="1336542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64442" y="1409701"/>
            <a:ext cx="15651957" cy="7612826"/>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nSpc>
                <a:spcPct val="150000"/>
              </a:lnSpc>
            </a:pP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11">
            <a:extLst>
              <a:ext uri="{FF2B5EF4-FFF2-40B4-BE49-F238E27FC236}">
                <a16:creationId xmlns:a16="http://schemas.microsoft.com/office/drawing/2014/main" id="{E384C60B-BB73-4023-8C5E-FA4DC6AB9FBE}"/>
              </a:ext>
            </a:extLst>
          </p:cNvPr>
          <p:cNvSpPr txBox="1">
            <a:spLocks noGrp="1"/>
          </p:cNvSpPr>
          <p:nvPr>
            <p:ph type="ctrTitle"/>
          </p:nvPr>
        </p:nvSpPr>
        <p:spPr>
          <a:xfrm>
            <a:off x="1905001" y="311418"/>
            <a:ext cx="14249399" cy="443711"/>
          </a:xfrm>
          <a:prstGeom prst="rect">
            <a:avLst/>
          </a:prstGeom>
        </p:spPr>
        <p:txBody>
          <a:bodyPr vert="horz" wrap="square" lIns="0" tIns="12700" rIns="0" bIns="0" rtlCol="0">
            <a:spAutoFit/>
          </a:bodyPr>
          <a:lstStyle/>
          <a:p>
            <a:pPr marL="12700">
              <a:lnSpc>
                <a:spcPct val="100000"/>
              </a:lnSpc>
              <a:spcBef>
                <a:spcPts val="100"/>
              </a:spcBef>
            </a:pPr>
            <a:r>
              <a:rPr lang="en-US" spc="-35" dirty="0"/>
              <a:t>The learner is expected to identify and seize opportunities to create value</a:t>
            </a:r>
            <a:endParaRPr spc="60" dirty="0"/>
          </a:p>
        </p:txBody>
      </p:sp>
      <p:sp>
        <p:nvSpPr>
          <p:cNvPr id="4" name="Prostokąt 3">
            <a:extLst>
              <a:ext uri="{FF2B5EF4-FFF2-40B4-BE49-F238E27FC236}">
                <a16:creationId xmlns:a16="http://schemas.microsoft.com/office/drawing/2014/main" id="{6EBD6E84-AAA5-47E7-A138-A78A3523859B}"/>
              </a:ext>
            </a:extLst>
          </p:cNvPr>
          <p:cNvSpPr/>
          <p:nvPr/>
        </p:nvSpPr>
        <p:spPr>
          <a:xfrm>
            <a:off x="1752600" y="3461464"/>
            <a:ext cx="14630400" cy="4524315"/>
          </a:xfrm>
          <a:prstGeom prst="rect">
            <a:avLst/>
          </a:prstGeom>
        </p:spPr>
        <p:txBody>
          <a:bodyPr wrap="square">
            <a:spAutoFit/>
          </a:bodyPr>
          <a:lstStyle/>
          <a:p>
            <a:r>
              <a:rPr lang="pl-PL" sz="2400" dirty="0" err="1"/>
              <a:t>However</a:t>
            </a:r>
            <a:r>
              <a:rPr lang="pl-PL" sz="2400" dirty="0"/>
              <a:t>, for the gap to </a:t>
            </a:r>
            <a:r>
              <a:rPr lang="pl-PL" sz="2400" dirty="0" err="1"/>
              <a:t>become</a:t>
            </a:r>
            <a:r>
              <a:rPr lang="pl-PL" sz="2400" dirty="0"/>
              <a:t> a real </a:t>
            </a:r>
            <a:r>
              <a:rPr lang="pl-PL" sz="2400" dirty="0" err="1"/>
              <a:t>opportunity</a:t>
            </a:r>
            <a:r>
              <a:rPr lang="pl-PL" sz="2400" dirty="0"/>
              <a:t>, </a:t>
            </a:r>
            <a:r>
              <a:rPr lang="pl-PL" sz="2400" dirty="0" err="1"/>
              <a:t>it</a:t>
            </a:r>
            <a:r>
              <a:rPr lang="pl-PL" sz="2400" dirty="0"/>
              <a:t> </a:t>
            </a:r>
            <a:r>
              <a:rPr lang="pl-PL" sz="2400" dirty="0" err="1"/>
              <a:t>must</a:t>
            </a:r>
            <a:r>
              <a:rPr lang="pl-PL" sz="2400" dirty="0"/>
              <a:t> </a:t>
            </a:r>
            <a:r>
              <a:rPr lang="pl-PL" sz="2400" dirty="0" err="1"/>
              <a:t>occur</a:t>
            </a:r>
            <a:r>
              <a:rPr lang="pl-PL" sz="2400" dirty="0"/>
              <a:t> </a:t>
            </a:r>
            <a:r>
              <a:rPr lang="pl-PL" sz="2400" dirty="0" err="1"/>
              <a:t>at</a:t>
            </a:r>
            <a:r>
              <a:rPr lang="pl-PL" sz="2400" dirty="0"/>
              <a:t> one </a:t>
            </a:r>
            <a:r>
              <a:rPr lang="pl-PL" sz="2400" dirty="0" err="1"/>
              <a:t>time</a:t>
            </a:r>
            <a:r>
              <a:rPr lang="pl-PL" sz="2400" dirty="0"/>
              <a:t> and place: </a:t>
            </a:r>
          </a:p>
          <a:p>
            <a:pPr marL="342900" indent="-342900">
              <a:buFont typeface="Arial" panose="020B0604020202020204" pitchFamily="34" charset="0"/>
              <a:buChar char="•"/>
            </a:pPr>
            <a:r>
              <a:rPr lang="pl-PL" sz="2400" dirty="0" err="1"/>
              <a:t>need</a:t>
            </a:r>
            <a:r>
              <a:rPr lang="pl-PL" sz="2400" dirty="0"/>
              <a:t> </a:t>
            </a:r>
            <a:r>
              <a:rPr lang="pl-PL" sz="2400" dirty="0" err="1"/>
              <a:t>measures</a:t>
            </a:r>
            <a:r>
              <a:rPr lang="pl-PL" sz="2400" dirty="0"/>
              <a:t> to </a:t>
            </a:r>
            <a:r>
              <a:rPr lang="pl-PL" sz="2400" dirty="0" err="1"/>
              <a:t>meet</a:t>
            </a:r>
            <a:r>
              <a:rPr lang="pl-PL" sz="2400" dirty="0"/>
              <a:t> the </a:t>
            </a:r>
          </a:p>
          <a:p>
            <a:pPr marL="342900" indent="-342900">
              <a:buFont typeface="Arial" panose="020B0604020202020204" pitchFamily="34" charset="0"/>
              <a:buChar char="•"/>
            </a:pPr>
            <a:r>
              <a:rPr lang="pl-PL" sz="2400" dirty="0" err="1"/>
              <a:t>need</a:t>
            </a:r>
            <a:r>
              <a:rPr lang="pl-PL" sz="2400" dirty="0"/>
              <a:t> a </a:t>
            </a:r>
            <a:r>
              <a:rPr lang="pl-PL" sz="2400" dirty="0" err="1"/>
              <a:t>way</a:t>
            </a:r>
            <a:r>
              <a:rPr lang="pl-PL" sz="2400" dirty="0"/>
              <a:t> to benefit from the </a:t>
            </a:r>
            <a:r>
              <a:rPr lang="pl-PL" sz="2400" dirty="0" err="1"/>
              <a:t>situation</a:t>
            </a:r>
            <a:r>
              <a:rPr lang="pl-PL" sz="2400" dirty="0"/>
              <a:t> </a:t>
            </a:r>
            <a:r>
              <a:rPr lang="pl-PL" sz="2400" dirty="0" err="1"/>
              <a:t>that</a:t>
            </a:r>
            <a:r>
              <a:rPr lang="pl-PL" sz="2400" dirty="0"/>
              <a:t> </a:t>
            </a:r>
            <a:r>
              <a:rPr lang="pl-PL" sz="2400" dirty="0" err="1"/>
              <a:t>has</a:t>
            </a:r>
            <a:r>
              <a:rPr lang="pl-PL" sz="2400" dirty="0"/>
              <a:t> </a:t>
            </a:r>
            <a:r>
              <a:rPr lang="pl-PL" sz="2400" dirty="0" err="1"/>
              <a:t>arisen</a:t>
            </a:r>
            <a:r>
              <a:rPr lang="pl-PL" sz="2400" dirty="0"/>
              <a:t>. </a:t>
            </a:r>
          </a:p>
          <a:p>
            <a:pPr marL="342900" indent="-342900">
              <a:buFont typeface="Arial" panose="020B0604020202020204" pitchFamily="34" charset="0"/>
              <a:buChar char="•"/>
            </a:pPr>
            <a:endParaRPr lang="pl-PL" sz="2400" dirty="0"/>
          </a:p>
          <a:p>
            <a:r>
              <a:rPr lang="pl-PL" sz="2400" dirty="0" err="1"/>
              <a:t>These</a:t>
            </a:r>
            <a:r>
              <a:rPr lang="pl-PL" sz="2400" dirty="0"/>
              <a:t> </a:t>
            </a:r>
            <a:r>
              <a:rPr lang="pl-PL" sz="2400" dirty="0" err="1"/>
              <a:t>factors</a:t>
            </a:r>
            <a:r>
              <a:rPr lang="pl-PL" sz="2400" dirty="0"/>
              <a:t> </a:t>
            </a:r>
            <a:r>
              <a:rPr lang="pl-PL" sz="2400" dirty="0" err="1"/>
              <a:t>constitute</a:t>
            </a:r>
            <a:r>
              <a:rPr lang="pl-PL" sz="2400" dirty="0"/>
              <a:t> a </a:t>
            </a:r>
            <a:r>
              <a:rPr lang="pl-PL" sz="2400" b="1" dirty="0" err="1"/>
              <a:t>window</a:t>
            </a:r>
            <a:r>
              <a:rPr lang="pl-PL" sz="2400" b="1" dirty="0"/>
              <a:t> of </a:t>
            </a:r>
            <a:r>
              <a:rPr lang="pl-PL" sz="2400" b="1" dirty="0" err="1"/>
              <a:t>opportunity</a:t>
            </a:r>
            <a:r>
              <a:rPr lang="pl-PL" sz="2400" dirty="0"/>
              <a:t>.</a:t>
            </a:r>
          </a:p>
          <a:p>
            <a:endParaRPr lang="pl-PL" sz="2400" dirty="0"/>
          </a:p>
          <a:p>
            <a:r>
              <a:rPr lang="pl-PL" sz="2400" b="1" dirty="0"/>
              <a:t>Market </a:t>
            </a:r>
            <a:r>
              <a:rPr lang="pl-PL" sz="2400" b="1" dirty="0" err="1"/>
              <a:t>opportunities</a:t>
            </a:r>
            <a:r>
              <a:rPr lang="pl-PL" sz="2400" b="1" dirty="0"/>
              <a:t> </a:t>
            </a:r>
            <a:r>
              <a:rPr lang="pl-PL" sz="2400" b="1" dirty="0" err="1"/>
              <a:t>should</a:t>
            </a:r>
            <a:r>
              <a:rPr lang="pl-PL" sz="2400" b="1" dirty="0"/>
              <a:t> be:</a:t>
            </a:r>
          </a:p>
          <a:p>
            <a:endParaRPr lang="pl-PL" sz="2400" dirty="0"/>
          </a:p>
          <a:p>
            <a:pPr marL="342900" indent="-342900">
              <a:buFont typeface="Arial" panose="020B0604020202020204" pitchFamily="34" charset="0"/>
              <a:buChar char="•"/>
            </a:pPr>
            <a:r>
              <a:rPr lang="en-US" sz="2400" dirty="0"/>
              <a:t>Attractive from the point of view of the entrepreneur and the user</a:t>
            </a:r>
            <a:endParaRPr lang="pl-PL" sz="2400" dirty="0"/>
          </a:p>
          <a:p>
            <a:pPr marL="342900" indent="-342900">
              <a:buFont typeface="Arial" panose="020B0604020202020204" pitchFamily="34" charset="0"/>
              <a:buChar char="•"/>
            </a:pPr>
            <a:r>
              <a:rPr lang="en-US" sz="2400" dirty="0"/>
              <a:t>Durable, and at least relatively durable. </a:t>
            </a:r>
            <a:endParaRPr lang="pl-PL" sz="2400" dirty="0"/>
          </a:p>
          <a:p>
            <a:pPr marL="342900" indent="-342900">
              <a:buFont typeface="Arial" panose="020B0604020202020204" pitchFamily="34" charset="0"/>
              <a:buChar char="•"/>
            </a:pPr>
            <a:r>
              <a:rPr lang="en-US" sz="2400" dirty="0"/>
              <a:t>Current. </a:t>
            </a:r>
            <a:endParaRPr lang="pl-PL" sz="2400" dirty="0"/>
          </a:p>
          <a:p>
            <a:pPr marL="342900" indent="-342900">
              <a:buFont typeface="Arial" panose="020B0604020202020204" pitchFamily="34" charset="0"/>
              <a:buChar char="•"/>
            </a:pPr>
            <a:r>
              <a:rPr lang="en-US" sz="2400" dirty="0"/>
              <a:t>Rooted in a product or service that create or add value to the buyer or user.</a:t>
            </a:r>
            <a:endParaRPr lang="pl-PL" sz="2400" dirty="0"/>
          </a:p>
        </p:txBody>
      </p:sp>
    </p:spTree>
    <p:extLst>
      <p:ext uri="{BB962C8B-B14F-4D97-AF65-F5344CB8AC3E}">
        <p14:creationId xmlns:p14="http://schemas.microsoft.com/office/powerpoint/2010/main" val="2919581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2781934"/>
            <a:ext cx="15543401" cy="6019166"/>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36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nSpc>
                <a:spcPct val="100000"/>
              </a:lnSpc>
              <a:spcBef>
                <a:spcPts val="100"/>
              </a:spcBef>
            </a:pPr>
            <a:r>
              <a:rPr lang="en-US" spc="-35" dirty="0"/>
              <a:t>The learner is expected to identify and seize opportunities to create value</a:t>
            </a:r>
            <a:endParaRPr spc="60"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5786199"/>
          </a:xfrm>
          <a:prstGeom prst="rect">
            <a:avLst/>
          </a:prstGeom>
        </p:spPr>
        <p:txBody>
          <a:bodyPr wrap="square">
            <a:spAutoFit/>
          </a:bodyPr>
          <a:lstStyle/>
          <a:p>
            <a:pPr algn="ctr"/>
            <a:r>
              <a:rPr lang="pl-PL" sz="2400" b="1" dirty="0" err="1"/>
              <a:t>Sources</a:t>
            </a:r>
            <a:r>
              <a:rPr lang="pl-PL" sz="2400" b="1" dirty="0"/>
              <a:t> of market </a:t>
            </a:r>
            <a:r>
              <a:rPr lang="pl-PL" sz="2400" b="1" dirty="0" err="1"/>
              <a:t>opportunities</a:t>
            </a:r>
            <a:endParaRPr lang="pl-PL" sz="2400" b="1" dirty="0"/>
          </a:p>
          <a:p>
            <a:pPr algn="ctr"/>
            <a:endParaRPr lang="pl-PL" sz="2400" b="1" dirty="0"/>
          </a:p>
          <a:p>
            <a:pPr algn="ctr"/>
            <a:r>
              <a:rPr lang="en-US" sz="2400" dirty="0"/>
              <a:t>Before we analyze the typical sources of market opportunities, let us note that the process itself can be approached from two sides: </a:t>
            </a:r>
            <a:endParaRPr lang="pl-PL" sz="2400" dirty="0"/>
          </a:p>
          <a:p>
            <a:pPr algn="ctr"/>
            <a:endParaRPr lang="pl-PL" sz="2400" dirty="0"/>
          </a:p>
          <a:p>
            <a:pPr marL="342900" indent="-342900" algn="ctr">
              <a:buFont typeface="Arial" panose="020B0604020202020204" pitchFamily="34" charset="0"/>
              <a:buChar char="•"/>
            </a:pPr>
            <a:r>
              <a:rPr lang="en-US" sz="2400" dirty="0"/>
              <a:t>We can assume that opportunities exist objectively and are waiting for us to discover - people have needs, there are gaps in the market, we just need to notice. </a:t>
            </a:r>
            <a:endParaRPr lang="pl-PL" sz="2400" dirty="0"/>
          </a:p>
          <a:p>
            <a:pPr marL="342900" indent="-342900" algn="ctr">
              <a:buFont typeface="Arial" panose="020B0604020202020204" pitchFamily="34" charset="0"/>
              <a:buChar char="•"/>
            </a:pPr>
            <a:endParaRPr lang="pl-PL" sz="2400" dirty="0"/>
          </a:p>
          <a:p>
            <a:pPr marL="342900" indent="-342900" algn="ctr">
              <a:buFont typeface="Arial" panose="020B0604020202020204" pitchFamily="34" charset="0"/>
              <a:buChar char="•"/>
            </a:pPr>
            <a:r>
              <a:rPr lang="en-US" sz="2400" dirty="0"/>
              <a:t>Chances arise thanks to the cognitive processes that are triggered by us.</a:t>
            </a:r>
            <a:endParaRPr lang="pl-PL" sz="2400" dirty="0"/>
          </a:p>
          <a:p>
            <a:pPr algn="ctr"/>
            <a:endParaRPr lang="pl-PL" sz="2400" dirty="0"/>
          </a:p>
          <a:p>
            <a:endParaRPr lang="pl-PL" sz="2800" dirty="0"/>
          </a:p>
          <a:p>
            <a:endParaRPr lang="pl-PL" sz="2800" dirty="0"/>
          </a:p>
          <a:p>
            <a:endParaRPr lang="pl-PL" sz="2800" dirty="0"/>
          </a:p>
          <a:p>
            <a:endParaRPr lang="pl-PL" sz="2800" dirty="0"/>
          </a:p>
          <a:p>
            <a:endParaRPr lang="pl-PL" dirty="0"/>
          </a:p>
        </p:txBody>
      </p:sp>
    </p:spTree>
    <p:extLst>
      <p:ext uri="{BB962C8B-B14F-4D97-AF65-F5344CB8AC3E}">
        <p14:creationId xmlns:p14="http://schemas.microsoft.com/office/powerpoint/2010/main" val="1650053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64442" y="1409701"/>
            <a:ext cx="15651957" cy="7612826"/>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nSpc>
                <a:spcPct val="150000"/>
              </a:lnSpc>
            </a:pP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11">
            <a:extLst>
              <a:ext uri="{FF2B5EF4-FFF2-40B4-BE49-F238E27FC236}">
                <a16:creationId xmlns:a16="http://schemas.microsoft.com/office/drawing/2014/main" id="{E384C60B-BB73-4023-8C5E-FA4DC6AB9FBE}"/>
              </a:ext>
            </a:extLst>
          </p:cNvPr>
          <p:cNvSpPr txBox="1">
            <a:spLocks noGrp="1"/>
          </p:cNvSpPr>
          <p:nvPr>
            <p:ph type="ctrTitle"/>
          </p:nvPr>
        </p:nvSpPr>
        <p:spPr>
          <a:xfrm>
            <a:off x="1905001" y="311418"/>
            <a:ext cx="14249399" cy="443711"/>
          </a:xfrm>
          <a:prstGeom prst="rect">
            <a:avLst/>
          </a:prstGeom>
        </p:spPr>
        <p:txBody>
          <a:bodyPr vert="horz" wrap="square" lIns="0" tIns="12700" rIns="0" bIns="0" rtlCol="0">
            <a:spAutoFit/>
          </a:bodyPr>
          <a:lstStyle/>
          <a:p>
            <a:pPr marL="12700">
              <a:lnSpc>
                <a:spcPct val="100000"/>
              </a:lnSpc>
              <a:spcBef>
                <a:spcPts val="100"/>
              </a:spcBef>
            </a:pPr>
            <a:r>
              <a:rPr lang="en-US" spc="-35" dirty="0"/>
              <a:t>The learner is expected to identify and seize opportunities to create value</a:t>
            </a:r>
            <a:endParaRPr spc="60" dirty="0"/>
          </a:p>
        </p:txBody>
      </p:sp>
      <p:sp>
        <p:nvSpPr>
          <p:cNvPr id="2" name="Prostokąt 1">
            <a:extLst>
              <a:ext uri="{FF2B5EF4-FFF2-40B4-BE49-F238E27FC236}">
                <a16:creationId xmlns:a16="http://schemas.microsoft.com/office/drawing/2014/main" id="{533B70BC-B90F-411B-A817-BE7FFE53ADE0}"/>
              </a:ext>
            </a:extLst>
          </p:cNvPr>
          <p:cNvSpPr/>
          <p:nvPr/>
        </p:nvSpPr>
        <p:spPr>
          <a:xfrm>
            <a:off x="1676400" y="1764350"/>
            <a:ext cx="15011400" cy="5909310"/>
          </a:xfrm>
          <a:prstGeom prst="rect">
            <a:avLst/>
          </a:prstGeom>
        </p:spPr>
        <p:txBody>
          <a:bodyPr wrap="square">
            <a:spAutoFit/>
          </a:bodyPr>
          <a:lstStyle/>
          <a:p>
            <a:pPr algn="ctr"/>
            <a:r>
              <a:rPr lang="pl-PL" b="1" dirty="0"/>
              <a:t>Three </a:t>
            </a:r>
            <a:r>
              <a:rPr lang="pl-PL" b="1" dirty="0" err="1"/>
              <a:t>types</a:t>
            </a:r>
            <a:r>
              <a:rPr lang="pl-PL" b="1" dirty="0"/>
              <a:t> of </a:t>
            </a:r>
            <a:r>
              <a:rPr lang="pl-PL" b="1" dirty="0" err="1"/>
              <a:t>sources</a:t>
            </a:r>
            <a:r>
              <a:rPr lang="pl-PL" b="1" dirty="0"/>
              <a:t> of market </a:t>
            </a:r>
            <a:r>
              <a:rPr lang="pl-PL" b="1" dirty="0" err="1"/>
              <a:t>opportunities</a:t>
            </a:r>
            <a:r>
              <a:rPr lang="pl-PL" b="1" dirty="0"/>
              <a:t>:</a:t>
            </a:r>
          </a:p>
          <a:p>
            <a:pPr algn="ctr"/>
            <a:endParaRPr lang="pl-PL" dirty="0"/>
          </a:p>
          <a:p>
            <a:pPr algn="ctr"/>
            <a:r>
              <a:rPr lang="pl-PL" dirty="0"/>
              <a:t>1. Independent </a:t>
            </a:r>
            <a:r>
              <a:rPr lang="pl-PL" dirty="0" err="1"/>
              <a:t>search</a:t>
            </a:r>
            <a:r>
              <a:rPr lang="pl-PL" dirty="0"/>
              <a:t> for </a:t>
            </a:r>
            <a:r>
              <a:rPr lang="pl-PL" dirty="0" err="1"/>
              <a:t>opportunities</a:t>
            </a:r>
            <a:endParaRPr lang="pl-PL" dirty="0"/>
          </a:p>
          <a:p>
            <a:pPr algn="ctr"/>
            <a:endParaRPr lang="pl-PL" dirty="0"/>
          </a:p>
          <a:p>
            <a:pPr algn="ctr"/>
            <a:r>
              <a:rPr lang="pl-PL" dirty="0"/>
              <a:t>2. Using </a:t>
            </a:r>
            <a:r>
              <a:rPr lang="pl-PL" dirty="0" err="1"/>
              <a:t>existing</a:t>
            </a:r>
            <a:r>
              <a:rPr lang="pl-PL" dirty="0"/>
              <a:t> </a:t>
            </a:r>
            <a:r>
              <a:rPr lang="pl-PL" dirty="0" err="1"/>
              <a:t>ideas</a:t>
            </a:r>
            <a:endParaRPr lang="pl-PL" dirty="0"/>
          </a:p>
          <a:p>
            <a:pPr algn="ctr"/>
            <a:endParaRPr lang="pl-PL" dirty="0"/>
          </a:p>
          <a:p>
            <a:pPr algn="ctr"/>
            <a:r>
              <a:rPr lang="pl-PL" dirty="0"/>
              <a:t>3. </a:t>
            </a:r>
            <a:r>
              <a:rPr lang="pl-PL" dirty="0" err="1"/>
              <a:t>Opportunities</a:t>
            </a:r>
            <a:r>
              <a:rPr lang="pl-PL" dirty="0"/>
              <a:t> for </a:t>
            </a:r>
            <a:r>
              <a:rPr lang="pl-PL" dirty="0" err="1"/>
              <a:t>innovation</a:t>
            </a:r>
            <a:endParaRPr lang="pl-PL" dirty="0"/>
          </a:p>
          <a:p>
            <a:pPr algn="ctr"/>
            <a:endParaRPr lang="pl-PL" dirty="0"/>
          </a:p>
          <a:p>
            <a:pPr algn="ctr"/>
            <a:r>
              <a:rPr lang="pl-PL" b="1" dirty="0"/>
              <a:t>Independent </a:t>
            </a:r>
            <a:r>
              <a:rPr lang="pl-PL" b="1" dirty="0" err="1"/>
              <a:t>search</a:t>
            </a:r>
            <a:r>
              <a:rPr lang="pl-PL" b="1" dirty="0"/>
              <a:t> for </a:t>
            </a:r>
            <a:r>
              <a:rPr lang="pl-PL" b="1" dirty="0" err="1"/>
              <a:t>opportunities</a:t>
            </a:r>
            <a:r>
              <a:rPr lang="pl-PL" b="1" dirty="0"/>
              <a:t>.</a:t>
            </a:r>
          </a:p>
          <a:p>
            <a:pPr algn="ctr"/>
            <a:endParaRPr lang="pl-PL" b="1" dirty="0"/>
          </a:p>
          <a:p>
            <a:pPr marL="285750" indent="-285750" algn="ctr">
              <a:buFont typeface="Arial" panose="020B0604020202020204" pitchFamily="34" charset="0"/>
              <a:buChar char="•"/>
            </a:pPr>
            <a:r>
              <a:rPr lang="en-US" dirty="0"/>
              <a:t>Passion </a:t>
            </a:r>
            <a:endParaRPr lang="pl-PL" dirty="0"/>
          </a:p>
          <a:p>
            <a:pPr marL="285750" indent="-285750" algn="ctr">
              <a:buFont typeface="Arial" panose="020B0604020202020204" pitchFamily="34" charset="0"/>
              <a:buChar char="•"/>
            </a:pPr>
            <a:endParaRPr lang="pl-PL" dirty="0"/>
          </a:p>
          <a:p>
            <a:pPr marL="285750" indent="-285750" algn="ctr">
              <a:buFont typeface="Arial" panose="020B0604020202020204" pitchFamily="34" charset="0"/>
              <a:buChar char="•"/>
            </a:pPr>
            <a:r>
              <a:rPr lang="en-US" dirty="0"/>
              <a:t>Gained education and qualifications </a:t>
            </a:r>
            <a:endParaRPr lang="pl-PL" dirty="0"/>
          </a:p>
          <a:p>
            <a:pPr marL="285750" indent="-285750" algn="ctr">
              <a:buFont typeface="Arial" panose="020B0604020202020204" pitchFamily="34" charset="0"/>
              <a:buChar char="•"/>
            </a:pPr>
            <a:endParaRPr lang="pl-PL" dirty="0"/>
          </a:p>
          <a:p>
            <a:pPr marL="285750" indent="-285750" algn="ctr">
              <a:buFont typeface="Arial" panose="020B0604020202020204" pitchFamily="34" charset="0"/>
              <a:buChar char="•"/>
            </a:pPr>
            <a:r>
              <a:rPr lang="en-US" dirty="0"/>
              <a:t>Experience </a:t>
            </a:r>
            <a:endParaRPr lang="pl-PL" dirty="0"/>
          </a:p>
          <a:p>
            <a:pPr marL="285750" indent="-285750" algn="ctr">
              <a:buFont typeface="Arial" panose="020B0604020202020204" pitchFamily="34" charset="0"/>
              <a:buChar char="•"/>
            </a:pPr>
            <a:endParaRPr lang="pl-PL" dirty="0"/>
          </a:p>
          <a:p>
            <a:pPr marL="285750" indent="-285750" algn="ctr">
              <a:buFont typeface="Arial" panose="020B0604020202020204" pitchFamily="34" charset="0"/>
              <a:buChar char="•"/>
            </a:pPr>
            <a:r>
              <a:rPr lang="en-US" dirty="0"/>
              <a:t>Discovery of unmet needs </a:t>
            </a:r>
            <a:endParaRPr lang="pl-PL" dirty="0"/>
          </a:p>
          <a:p>
            <a:pPr marL="285750" indent="-285750" algn="ctr">
              <a:buFont typeface="Arial" panose="020B0604020202020204" pitchFamily="34" charset="0"/>
              <a:buChar char="•"/>
            </a:pPr>
            <a:endParaRPr lang="pl-PL" dirty="0"/>
          </a:p>
          <a:p>
            <a:pPr marL="285750" indent="-285750" algn="ctr">
              <a:buFont typeface="Arial" panose="020B0604020202020204" pitchFamily="34" charset="0"/>
              <a:buChar char="•"/>
            </a:pPr>
            <a:r>
              <a:rPr lang="pl-PL" dirty="0"/>
              <a:t>Problem s</a:t>
            </a:r>
            <a:r>
              <a:rPr lang="en-US" dirty="0" err="1"/>
              <a:t>olution</a:t>
            </a:r>
            <a:r>
              <a:rPr lang="en-US" dirty="0"/>
              <a:t> </a:t>
            </a:r>
            <a:endParaRPr lang="pl-PL" dirty="0"/>
          </a:p>
          <a:p>
            <a:pPr marL="285750" indent="-285750" algn="ctr">
              <a:buFont typeface="Arial" panose="020B0604020202020204" pitchFamily="34" charset="0"/>
              <a:buChar char="•"/>
            </a:pPr>
            <a:endParaRPr lang="pl-PL" dirty="0"/>
          </a:p>
          <a:p>
            <a:pPr marL="285750" indent="-285750" algn="ctr">
              <a:buFont typeface="Arial" panose="020B0604020202020204" pitchFamily="34" charset="0"/>
              <a:buChar char="•"/>
            </a:pPr>
            <a:r>
              <a:rPr lang="en-US" dirty="0"/>
              <a:t>Suggestions from family and friends.</a:t>
            </a:r>
            <a:endParaRPr lang="pl-PL" dirty="0"/>
          </a:p>
        </p:txBody>
      </p:sp>
    </p:spTree>
    <p:extLst>
      <p:ext uri="{BB962C8B-B14F-4D97-AF65-F5344CB8AC3E}">
        <p14:creationId xmlns:p14="http://schemas.microsoft.com/office/powerpoint/2010/main" val="1654575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47800" y="2781934"/>
            <a:ext cx="15543401" cy="6019166"/>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lgn="ctr"/>
            <a:endParaRPr lang="pl-PL" sz="36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2895600" y="293475"/>
            <a:ext cx="13716000" cy="443711"/>
          </a:xfrm>
          <a:prstGeom prst="rect">
            <a:avLst/>
          </a:prstGeom>
        </p:spPr>
        <p:txBody>
          <a:bodyPr vert="horz" wrap="square" lIns="0" tIns="12700" rIns="0" bIns="0" rtlCol="0">
            <a:spAutoFit/>
          </a:bodyPr>
          <a:lstStyle/>
          <a:p>
            <a:pPr marL="12700">
              <a:lnSpc>
                <a:spcPct val="100000"/>
              </a:lnSpc>
              <a:spcBef>
                <a:spcPts val="100"/>
              </a:spcBef>
            </a:pPr>
            <a:r>
              <a:rPr lang="en-US" spc="-35" dirty="0"/>
              <a:t>The learner is expected to identify and seize opportunities to create value</a:t>
            </a:r>
            <a:endParaRPr spc="60" dirty="0"/>
          </a:p>
        </p:txBody>
      </p:sp>
      <p:sp>
        <p:nvSpPr>
          <p:cNvPr id="12" name="object 12"/>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2" name="Prostokąt 1">
            <a:extLst>
              <a:ext uri="{FF2B5EF4-FFF2-40B4-BE49-F238E27FC236}">
                <a16:creationId xmlns:a16="http://schemas.microsoft.com/office/drawing/2014/main" id="{BE66F7CB-57B3-467B-8407-522FEFCD8081}"/>
              </a:ext>
            </a:extLst>
          </p:cNvPr>
          <p:cNvSpPr/>
          <p:nvPr/>
        </p:nvSpPr>
        <p:spPr>
          <a:xfrm>
            <a:off x="1676400" y="3032738"/>
            <a:ext cx="15087600" cy="8186857"/>
          </a:xfrm>
          <a:prstGeom prst="rect">
            <a:avLst/>
          </a:prstGeom>
        </p:spPr>
        <p:txBody>
          <a:bodyPr wrap="square">
            <a:spAutoFit/>
          </a:bodyPr>
          <a:lstStyle/>
          <a:p>
            <a:pPr algn="ctr"/>
            <a:r>
              <a:rPr lang="pl-PL" sz="2400" b="1" dirty="0"/>
              <a:t>Using </a:t>
            </a:r>
            <a:r>
              <a:rPr lang="pl-PL" sz="2400" b="1" dirty="0" err="1"/>
              <a:t>existing</a:t>
            </a:r>
            <a:r>
              <a:rPr lang="pl-PL" sz="2400" b="1" dirty="0"/>
              <a:t> </a:t>
            </a:r>
            <a:r>
              <a:rPr lang="pl-PL" sz="2400" b="1" dirty="0" err="1"/>
              <a:t>ideas</a:t>
            </a:r>
            <a:endParaRPr lang="pl-PL" sz="2400" dirty="0"/>
          </a:p>
          <a:p>
            <a:pPr marL="457200" indent="-457200">
              <a:lnSpc>
                <a:spcPct val="150000"/>
              </a:lnSpc>
              <a:buAutoNum type="arabicPeriod"/>
            </a:pPr>
            <a:r>
              <a:rPr lang="en-US" sz="2400" dirty="0"/>
              <a:t>Imitation </a:t>
            </a:r>
            <a:endParaRPr lang="pl-PL" sz="2400" dirty="0"/>
          </a:p>
          <a:p>
            <a:pPr marL="457200" indent="-457200">
              <a:lnSpc>
                <a:spcPct val="150000"/>
              </a:lnSpc>
              <a:buAutoNum type="arabicPeriod"/>
            </a:pPr>
            <a:r>
              <a:rPr lang="en-US" sz="2400" dirty="0"/>
              <a:t>Purchase of an existing business </a:t>
            </a:r>
            <a:endParaRPr lang="pl-PL" sz="2400" dirty="0"/>
          </a:p>
          <a:p>
            <a:pPr marL="457200" indent="-457200">
              <a:lnSpc>
                <a:spcPct val="150000"/>
              </a:lnSpc>
              <a:buAutoNum type="arabicPeriod"/>
            </a:pPr>
            <a:r>
              <a:rPr lang="en-US" sz="2400" dirty="0"/>
              <a:t>Continuation of family traditions </a:t>
            </a:r>
            <a:endParaRPr lang="pl-PL" sz="2400" dirty="0"/>
          </a:p>
          <a:p>
            <a:pPr marL="457200" indent="-457200">
              <a:lnSpc>
                <a:spcPct val="150000"/>
              </a:lnSpc>
              <a:buAutoNum type="arabicPeriod"/>
            </a:pPr>
            <a:r>
              <a:rPr lang="en-US" sz="2400" dirty="0"/>
              <a:t>Finding a partner with an idea for a new business </a:t>
            </a:r>
            <a:endParaRPr lang="pl-PL" sz="2400" dirty="0"/>
          </a:p>
          <a:p>
            <a:pPr marL="457200" indent="-457200">
              <a:lnSpc>
                <a:spcPct val="150000"/>
              </a:lnSpc>
              <a:buAutoNum type="arabicPeriod"/>
            </a:pPr>
            <a:r>
              <a:rPr lang="en-US" sz="2400" dirty="0"/>
              <a:t>Franchise</a:t>
            </a:r>
            <a:endParaRPr lang="pl-PL" sz="2400" dirty="0"/>
          </a:p>
          <a:p>
            <a:pPr algn="ctr">
              <a:lnSpc>
                <a:spcPct val="150000"/>
              </a:lnSpc>
            </a:pPr>
            <a:r>
              <a:rPr lang="en-US" sz="2400" b="1" dirty="0"/>
              <a:t>Three criteria for assessing opportunities</a:t>
            </a:r>
            <a:endParaRPr lang="pl-PL" sz="2400" b="1" dirty="0"/>
          </a:p>
          <a:p>
            <a:pPr marL="457200" indent="-457200">
              <a:lnSpc>
                <a:spcPct val="150000"/>
              </a:lnSpc>
              <a:buAutoNum type="arabicPeriod"/>
            </a:pPr>
            <a:r>
              <a:rPr lang="pl-PL" sz="2400" dirty="0"/>
              <a:t>Market </a:t>
            </a:r>
            <a:r>
              <a:rPr lang="pl-PL" sz="2400" dirty="0" err="1"/>
              <a:t>criteria</a:t>
            </a:r>
            <a:r>
              <a:rPr lang="pl-PL" sz="2400" dirty="0"/>
              <a:t> </a:t>
            </a:r>
          </a:p>
          <a:p>
            <a:pPr marL="457200" indent="-457200">
              <a:lnSpc>
                <a:spcPct val="150000"/>
              </a:lnSpc>
              <a:buAutoNum type="arabicPeriod"/>
            </a:pPr>
            <a:r>
              <a:rPr lang="pl-PL" sz="2400" dirty="0" err="1"/>
              <a:t>Feasibility</a:t>
            </a:r>
            <a:r>
              <a:rPr lang="pl-PL" sz="2400" dirty="0"/>
              <a:t> and </a:t>
            </a:r>
            <a:r>
              <a:rPr lang="pl-PL" sz="2400" dirty="0" err="1"/>
              <a:t>organizational</a:t>
            </a:r>
            <a:r>
              <a:rPr lang="pl-PL" sz="2400" dirty="0"/>
              <a:t> </a:t>
            </a:r>
            <a:r>
              <a:rPr lang="pl-PL" sz="2400" dirty="0" err="1"/>
              <a:t>criteria</a:t>
            </a:r>
            <a:endParaRPr lang="pl-PL" sz="2400" dirty="0"/>
          </a:p>
          <a:p>
            <a:pPr marL="457200" indent="-457200">
              <a:lnSpc>
                <a:spcPct val="150000"/>
              </a:lnSpc>
              <a:buAutoNum type="arabicPeriod"/>
            </a:pPr>
            <a:r>
              <a:rPr lang="pl-PL" sz="2400" dirty="0"/>
              <a:t> </a:t>
            </a:r>
            <a:r>
              <a:rPr lang="pl-PL" sz="2400" dirty="0" err="1"/>
              <a:t>Economic</a:t>
            </a:r>
            <a:r>
              <a:rPr lang="pl-PL" sz="2400" dirty="0"/>
              <a:t> </a:t>
            </a:r>
            <a:r>
              <a:rPr lang="pl-PL" sz="2400" dirty="0" err="1"/>
              <a:t>criteria</a:t>
            </a:r>
            <a:r>
              <a:rPr lang="pl-PL" sz="2400" dirty="0"/>
              <a:t>.</a:t>
            </a:r>
          </a:p>
          <a:p>
            <a:pPr algn="ctr"/>
            <a:endParaRPr lang="pl-PL" sz="2400" b="1" dirty="0"/>
          </a:p>
          <a:p>
            <a:pPr algn="ctr"/>
            <a:endParaRPr lang="pl-PL" sz="2400" dirty="0"/>
          </a:p>
          <a:p>
            <a:endParaRPr lang="pl-PL" sz="2800" dirty="0"/>
          </a:p>
          <a:p>
            <a:endParaRPr lang="pl-PL" sz="2800" dirty="0"/>
          </a:p>
          <a:p>
            <a:endParaRPr lang="pl-PL" sz="2800" dirty="0"/>
          </a:p>
          <a:p>
            <a:endParaRPr lang="pl-PL" sz="2800" dirty="0"/>
          </a:p>
          <a:p>
            <a:endParaRPr lang="pl-PL" dirty="0"/>
          </a:p>
        </p:txBody>
      </p:sp>
    </p:spTree>
    <p:extLst>
      <p:ext uri="{BB962C8B-B14F-4D97-AF65-F5344CB8AC3E}">
        <p14:creationId xmlns:p14="http://schemas.microsoft.com/office/powerpoint/2010/main" val="3714938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64442" y="1409701"/>
            <a:ext cx="15651957" cy="7612826"/>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lnSpc>
                <a:spcPct val="150000"/>
              </a:lnSpc>
            </a:pPr>
            <a:endParaRPr lang="en-US"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2" cstate="print"/>
            <a:stretch>
              <a:fillRect/>
            </a:stretch>
          </p:blipFill>
          <p:spPr>
            <a:xfrm>
              <a:off x="1028700" y="9435491"/>
              <a:ext cx="1571624" cy="752474"/>
            </a:xfrm>
            <a:prstGeom prst="rect">
              <a:avLst/>
            </a:prstGeom>
          </p:spPr>
        </p:pic>
        <p:pic>
          <p:nvPicPr>
            <p:cNvPr id="13" name="object 13"/>
            <p:cNvPicPr/>
            <p:nvPr/>
          </p:nvPicPr>
          <p:blipFill>
            <a:blip r:embed="rId3"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11">
            <a:extLst>
              <a:ext uri="{FF2B5EF4-FFF2-40B4-BE49-F238E27FC236}">
                <a16:creationId xmlns:a16="http://schemas.microsoft.com/office/drawing/2014/main" id="{E384C60B-BB73-4023-8C5E-FA4DC6AB9FBE}"/>
              </a:ext>
            </a:extLst>
          </p:cNvPr>
          <p:cNvSpPr txBox="1">
            <a:spLocks noGrp="1"/>
          </p:cNvSpPr>
          <p:nvPr>
            <p:ph type="ctrTitle"/>
          </p:nvPr>
        </p:nvSpPr>
        <p:spPr>
          <a:xfrm>
            <a:off x="1905001" y="311418"/>
            <a:ext cx="14249399" cy="443711"/>
          </a:xfrm>
          <a:prstGeom prst="rect">
            <a:avLst/>
          </a:prstGeom>
        </p:spPr>
        <p:txBody>
          <a:bodyPr vert="horz" wrap="square" lIns="0" tIns="12700" rIns="0" bIns="0" rtlCol="0">
            <a:spAutoFit/>
          </a:bodyPr>
          <a:lstStyle/>
          <a:p>
            <a:pPr marL="12700">
              <a:lnSpc>
                <a:spcPct val="100000"/>
              </a:lnSpc>
              <a:spcBef>
                <a:spcPts val="100"/>
              </a:spcBef>
            </a:pPr>
            <a:r>
              <a:rPr lang="en-US" spc="-35" dirty="0"/>
              <a:t>The learner is expected to identify and seize opportunities to create value</a:t>
            </a:r>
            <a:endParaRPr spc="60" dirty="0"/>
          </a:p>
        </p:txBody>
      </p:sp>
      <p:sp>
        <p:nvSpPr>
          <p:cNvPr id="2" name="Prostokąt 1">
            <a:extLst>
              <a:ext uri="{FF2B5EF4-FFF2-40B4-BE49-F238E27FC236}">
                <a16:creationId xmlns:a16="http://schemas.microsoft.com/office/drawing/2014/main" id="{533B70BC-B90F-411B-A817-BE7FFE53ADE0}"/>
              </a:ext>
            </a:extLst>
          </p:cNvPr>
          <p:cNvSpPr/>
          <p:nvPr/>
        </p:nvSpPr>
        <p:spPr>
          <a:xfrm>
            <a:off x="1676400" y="1764350"/>
            <a:ext cx="15011400" cy="3785652"/>
          </a:xfrm>
          <a:prstGeom prst="rect">
            <a:avLst/>
          </a:prstGeom>
        </p:spPr>
        <p:txBody>
          <a:bodyPr wrap="square">
            <a:spAutoFit/>
          </a:bodyPr>
          <a:lstStyle/>
          <a:p>
            <a:pPr algn="ctr"/>
            <a:endParaRPr lang="pl-PL" sz="2400" b="1" dirty="0"/>
          </a:p>
          <a:p>
            <a:pPr algn="ctr"/>
            <a:r>
              <a:rPr lang="en-US" sz="2400" b="1" dirty="0"/>
              <a:t>Market criteria </a:t>
            </a:r>
            <a:endParaRPr lang="pl-PL" sz="2400" b="1" dirty="0"/>
          </a:p>
          <a:p>
            <a:pPr algn="ctr"/>
            <a:endParaRPr lang="pl-PL" sz="2400" b="1" dirty="0"/>
          </a:p>
          <a:p>
            <a:r>
              <a:rPr lang="pl-PL" sz="2400" dirty="0"/>
              <a:t>- </a:t>
            </a:r>
            <a:r>
              <a:rPr lang="en-US" sz="2400" dirty="0"/>
              <a:t>Customers </a:t>
            </a:r>
            <a:endParaRPr lang="pl-PL" sz="2400" dirty="0"/>
          </a:p>
          <a:p>
            <a:endParaRPr lang="pl-PL" sz="2400" dirty="0"/>
          </a:p>
          <a:p>
            <a:r>
              <a:rPr lang="pl-PL" sz="2400" dirty="0"/>
              <a:t>- </a:t>
            </a:r>
            <a:r>
              <a:rPr lang="en-US" sz="2400" dirty="0"/>
              <a:t>Market growth dynamics </a:t>
            </a:r>
            <a:endParaRPr lang="pl-PL" sz="2400" dirty="0"/>
          </a:p>
          <a:p>
            <a:endParaRPr lang="pl-PL" sz="2400" dirty="0"/>
          </a:p>
          <a:p>
            <a:r>
              <a:rPr lang="pl-PL" sz="2400" dirty="0"/>
              <a:t>- </a:t>
            </a:r>
            <a:r>
              <a:rPr lang="en-US" sz="2400" dirty="0"/>
              <a:t>Competitors </a:t>
            </a:r>
            <a:endParaRPr lang="pl-PL" sz="2400" dirty="0"/>
          </a:p>
          <a:p>
            <a:endParaRPr lang="pl-PL" sz="2400" dirty="0"/>
          </a:p>
          <a:p>
            <a:r>
              <a:rPr lang="pl-PL" sz="2400" dirty="0"/>
              <a:t>- </a:t>
            </a:r>
            <a:r>
              <a:rPr lang="en-US" sz="2400" dirty="0"/>
              <a:t>Type of competitive advantage</a:t>
            </a:r>
            <a:endParaRPr lang="pl-PL" sz="2400" dirty="0"/>
          </a:p>
        </p:txBody>
      </p:sp>
    </p:spTree>
    <p:extLst>
      <p:ext uri="{BB962C8B-B14F-4D97-AF65-F5344CB8AC3E}">
        <p14:creationId xmlns:p14="http://schemas.microsoft.com/office/powerpoint/2010/main" val="3877094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TotalTime>
  <Words>1273</Words>
  <Application>Microsoft Office PowerPoint</Application>
  <PresentationFormat>Niestandardowy</PresentationFormat>
  <Paragraphs>138</Paragraphs>
  <Slides>12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12</vt:i4>
      </vt:variant>
    </vt:vector>
  </HeadingPairs>
  <TitlesOfParts>
    <vt:vector size="17" baseType="lpstr">
      <vt:lpstr>Arial</vt:lpstr>
      <vt:lpstr>Calibri</vt:lpstr>
      <vt:lpstr>Roboto</vt:lpstr>
      <vt:lpstr>Tahoma</vt:lpstr>
      <vt:lpstr>Office Theme</vt:lpstr>
      <vt:lpstr>Prezentacja programu PowerPoint</vt:lpstr>
      <vt:lpstr>The learner is expected to identify and seize opportunities to create value</vt:lpstr>
      <vt:lpstr>The learner is expected to identify and seize opportunities to create value</vt:lpstr>
      <vt:lpstr>The learner is expected to identify and seize opportunities to create value</vt:lpstr>
      <vt:lpstr>The learner is expected to identify and seize opportunities to create value</vt:lpstr>
      <vt:lpstr>The learner is expected to identify and seize opportunities to create value</vt:lpstr>
      <vt:lpstr>The learner is expected to identify and seize opportunities to create value</vt:lpstr>
      <vt:lpstr>The learner is expected to identify and seize opportunities to create value</vt:lpstr>
      <vt:lpstr>The learner is expected to identify and seize opportunities to create value</vt:lpstr>
      <vt:lpstr>The learner is expected to identify and seize opportunities to create value</vt:lpstr>
      <vt:lpstr>The learner is expected to identify and seize opportunities to create value</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Krystian Frączak</cp:lastModifiedBy>
  <cp:revision>36</cp:revision>
  <dcterms:created xsi:type="dcterms:W3CDTF">2022-02-02T10:39:34Z</dcterms:created>
  <dcterms:modified xsi:type="dcterms:W3CDTF">2022-09-30T14:55:41Z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