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8" r:id="rId3"/>
    <p:sldId id="259" r:id="rId4"/>
    <p:sldId id="264" r:id="rId5"/>
    <p:sldId id="277" r:id="rId6"/>
    <p:sldId id="267" r:id="rId7"/>
    <p:sldId id="268" r:id="rId8"/>
    <p:sldId id="269" r:id="rId9"/>
    <p:sldId id="270" r:id="rId10"/>
    <p:sldId id="260" r:id="rId11"/>
    <p:sldId id="271" r:id="rId12"/>
    <p:sldId id="266" r:id="rId13"/>
    <p:sldId id="263" r:id="rId14"/>
    <p:sldId id="272" r:id="rId15"/>
    <p:sldId id="273" r:id="rId16"/>
    <p:sldId id="275" r:id="rId17"/>
    <p:sldId id="276" r:id="rId18"/>
    <p:sldId id="262" r:id="rId19"/>
  </p:sldIdLst>
  <p:sldSz cx="18288000" cy="10287000"/>
  <p:notesSz cx="9926638" cy="679767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30"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4301543" cy="340933"/>
          </a:xfrm>
          <a:prstGeom prst="rect">
            <a:avLst/>
          </a:prstGeom>
        </p:spPr>
        <p:txBody>
          <a:bodyPr vert="horz" lIns="53511" tIns="26755" rIns="53511" bIns="26755" rtlCol="0"/>
          <a:lstStyle>
            <a:lvl1pPr algn="l">
              <a:defRPr sz="700"/>
            </a:lvl1pPr>
          </a:lstStyle>
          <a:p>
            <a:endParaRPr lang="it-IT"/>
          </a:p>
        </p:txBody>
      </p:sp>
      <p:sp>
        <p:nvSpPr>
          <p:cNvPr id="3" name="Segnaposto data 2"/>
          <p:cNvSpPr>
            <a:spLocks noGrp="1"/>
          </p:cNvSpPr>
          <p:nvPr>
            <p:ph type="dt" idx="1"/>
          </p:nvPr>
        </p:nvSpPr>
        <p:spPr>
          <a:xfrm>
            <a:off x="5622510" y="0"/>
            <a:ext cx="4301543" cy="340933"/>
          </a:xfrm>
          <a:prstGeom prst="rect">
            <a:avLst/>
          </a:prstGeom>
        </p:spPr>
        <p:txBody>
          <a:bodyPr vert="horz" lIns="53511" tIns="26755" rIns="53511" bIns="26755" rtlCol="0"/>
          <a:lstStyle>
            <a:lvl1pPr algn="r">
              <a:defRPr sz="700"/>
            </a:lvl1pPr>
          </a:lstStyle>
          <a:p>
            <a:fld id="{45E30FFF-50C8-49AE-A383-19D5E75BC836}" type="datetimeFigureOut">
              <a:rPr lang="it-IT" smtClean="0"/>
              <a:t>09/10/2022</a:t>
            </a:fld>
            <a:endParaRPr lang="it-IT"/>
          </a:p>
        </p:txBody>
      </p:sp>
      <p:sp>
        <p:nvSpPr>
          <p:cNvPr id="4" name="Segnaposto immagine diapositiva 3"/>
          <p:cNvSpPr>
            <a:spLocks noGrp="1" noRot="1" noChangeAspect="1"/>
          </p:cNvSpPr>
          <p:nvPr>
            <p:ph type="sldImg" idx="2"/>
          </p:nvPr>
        </p:nvSpPr>
        <p:spPr>
          <a:xfrm>
            <a:off x="2925763" y="849313"/>
            <a:ext cx="4075112" cy="2293937"/>
          </a:xfrm>
          <a:prstGeom prst="rect">
            <a:avLst/>
          </a:prstGeom>
          <a:noFill/>
          <a:ln w="12700">
            <a:solidFill>
              <a:prstClr val="black"/>
            </a:solidFill>
          </a:ln>
        </p:spPr>
        <p:txBody>
          <a:bodyPr vert="horz" lIns="53511" tIns="26755" rIns="53511" bIns="26755" rtlCol="0" anchor="ctr"/>
          <a:lstStyle/>
          <a:p>
            <a:endParaRPr lang="it-IT"/>
          </a:p>
        </p:txBody>
      </p:sp>
      <p:sp>
        <p:nvSpPr>
          <p:cNvPr id="5" name="Segnaposto note 4"/>
          <p:cNvSpPr>
            <a:spLocks noGrp="1"/>
          </p:cNvSpPr>
          <p:nvPr>
            <p:ph type="body" sz="quarter" idx="3"/>
          </p:nvPr>
        </p:nvSpPr>
        <p:spPr>
          <a:xfrm>
            <a:off x="992664" y="3271906"/>
            <a:ext cx="7941310" cy="2676060"/>
          </a:xfrm>
          <a:prstGeom prst="rect">
            <a:avLst/>
          </a:prstGeom>
        </p:spPr>
        <p:txBody>
          <a:bodyPr vert="horz" lIns="53511" tIns="26755" rIns="53511" bIns="26755"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6456743"/>
            <a:ext cx="4301543" cy="340932"/>
          </a:xfrm>
          <a:prstGeom prst="rect">
            <a:avLst/>
          </a:prstGeom>
        </p:spPr>
        <p:txBody>
          <a:bodyPr vert="horz" lIns="53511" tIns="26755" rIns="53511" bIns="26755" rtlCol="0" anchor="b"/>
          <a:lstStyle>
            <a:lvl1pPr algn="l">
              <a:defRPr sz="700"/>
            </a:lvl1pPr>
          </a:lstStyle>
          <a:p>
            <a:endParaRPr lang="it-IT"/>
          </a:p>
        </p:txBody>
      </p:sp>
      <p:sp>
        <p:nvSpPr>
          <p:cNvPr id="7" name="Segnaposto numero diapositiva 6"/>
          <p:cNvSpPr>
            <a:spLocks noGrp="1"/>
          </p:cNvSpPr>
          <p:nvPr>
            <p:ph type="sldNum" sz="quarter" idx="5"/>
          </p:nvPr>
        </p:nvSpPr>
        <p:spPr>
          <a:xfrm>
            <a:off x="5622510" y="6456743"/>
            <a:ext cx="4301543" cy="340932"/>
          </a:xfrm>
          <a:prstGeom prst="rect">
            <a:avLst/>
          </a:prstGeom>
        </p:spPr>
        <p:txBody>
          <a:bodyPr vert="horz" lIns="53511" tIns="26755" rIns="53511" bIns="26755" rtlCol="0" anchor="b"/>
          <a:lstStyle>
            <a:lvl1pPr algn="r">
              <a:defRPr sz="700"/>
            </a:lvl1pPr>
          </a:lstStyle>
          <a:p>
            <a:fld id="{37ED3FEB-02BE-40E3-8055-A805A298AD12}" type="slidenum">
              <a:rPr lang="it-IT" smtClean="0"/>
              <a:t>‹N›</a:t>
            </a:fld>
            <a:endParaRPr lang="it-IT"/>
          </a:p>
        </p:txBody>
      </p:sp>
    </p:spTree>
    <p:extLst>
      <p:ext uri="{BB962C8B-B14F-4D97-AF65-F5344CB8AC3E}">
        <p14:creationId xmlns:p14="http://schemas.microsoft.com/office/powerpoint/2010/main" val="4251233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ED3FEB-02BE-40E3-8055-A805A298AD12}" type="slidenum">
              <a:rPr lang="it-IT" smtClean="0"/>
              <a:t>4</a:t>
            </a:fld>
            <a:endParaRPr lang="it-IT"/>
          </a:p>
        </p:txBody>
      </p:sp>
    </p:spTree>
    <p:extLst>
      <p:ext uri="{BB962C8B-B14F-4D97-AF65-F5344CB8AC3E}">
        <p14:creationId xmlns:p14="http://schemas.microsoft.com/office/powerpoint/2010/main" val="117667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
        <p:nvSpPr>
          <p:cNvPr id="13" name="Rettangolo 12"/>
          <p:cNvSpPr/>
          <p:nvPr/>
        </p:nvSpPr>
        <p:spPr>
          <a:xfrm>
            <a:off x="5410200" y="3547695"/>
            <a:ext cx="11025647" cy="1569660"/>
          </a:xfrm>
          <a:prstGeom prst="rect">
            <a:avLst/>
          </a:prstGeom>
        </p:spPr>
        <p:txBody>
          <a:bodyPr wrap="none">
            <a:spAutoFit/>
          </a:bodyPr>
          <a:lstStyle/>
          <a:p>
            <a:r>
              <a:rPr lang="en-US" sz="4800" b="1" dirty="0"/>
              <a:t>The student is expected to be able to </a:t>
            </a:r>
            <a:r>
              <a:rPr lang="en-US" sz="4800" b="1" dirty="0" smtClean="0"/>
              <a:t>build</a:t>
            </a:r>
          </a:p>
          <a:p>
            <a:r>
              <a:rPr lang="en-US" sz="4800" b="1" dirty="0" smtClean="0"/>
              <a:t>an </a:t>
            </a:r>
            <a:r>
              <a:rPr lang="en-US" sz="4800" b="1" dirty="0"/>
              <a:t>organization capable of creating value</a:t>
            </a:r>
            <a:endParaRPr lang="it-IT"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1752600" y="3848100"/>
            <a:ext cx="15163799" cy="5016758"/>
          </a:xfrm>
          <a:prstGeom prst="rect">
            <a:avLst/>
          </a:prstGeom>
        </p:spPr>
        <p:txBody>
          <a:bodyPr wrap="square">
            <a:spAutoFit/>
          </a:bodyPr>
          <a:lstStyle/>
          <a:p>
            <a:r>
              <a:rPr lang="en-US" sz="3200" dirty="0">
                <a:latin typeface="+mj-lt"/>
              </a:rPr>
              <a:t>The PBMC is a very powerful but also a complex tool. You can have multiple level (team, personnel and entire company). This could lead to confusion in reading the canvas until you have sufficient mastery. Make it clear by linking together with lines of different colors or by writing directly in different colors the value propositions and connections with the various rooms of the PBMC. </a:t>
            </a:r>
            <a:r>
              <a:rPr lang="en-US" sz="3200" dirty="0" smtClean="0">
                <a:latin typeface="+mj-lt"/>
              </a:rPr>
              <a:t>It </a:t>
            </a:r>
            <a:r>
              <a:rPr lang="en-US" sz="3200" dirty="0">
                <a:latin typeface="+mj-lt"/>
              </a:rPr>
              <a:t>is a visual technique and it is very important to work with order and </a:t>
            </a:r>
            <a:r>
              <a:rPr lang="en-US" sz="3200" dirty="0" smtClean="0">
                <a:latin typeface="+mj-lt"/>
              </a:rPr>
              <a:t>clarity.</a:t>
            </a:r>
          </a:p>
          <a:p>
            <a:r>
              <a:rPr lang="en-US" sz="3200" dirty="0" smtClean="0">
                <a:latin typeface="+mj-lt"/>
              </a:rPr>
              <a:t>THE </a:t>
            </a:r>
            <a:r>
              <a:rPr lang="en-US" sz="3200" dirty="0">
                <a:latin typeface="+mj-lt"/>
              </a:rPr>
              <a:t>PBMC </a:t>
            </a:r>
            <a:r>
              <a:rPr lang="en-US" sz="3200" dirty="0" smtClean="0">
                <a:latin typeface="+mj-lt"/>
              </a:rPr>
              <a:t>IS </a:t>
            </a:r>
            <a:r>
              <a:rPr lang="en-US" sz="3200" dirty="0">
                <a:latin typeface="+mj-lt"/>
              </a:rPr>
              <a:t>ALSO A FLEXIBLE TOOL. TO BUILD YOUR ORGANIZATION, YOU CAN CHOOSE THE ROUTE MOST APPROPRIATE FOR YOU AND START FROM THE ROOM OF VALUE OR FROM THAT OF THE "INTERNAL CUSTOMER" TO FIND OUT EXACTLY WHAT YOU NEED (JOB TO BE DONE)</a:t>
            </a:r>
            <a:endParaRPr lang="it-IT" sz="32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1447800" y="3677489"/>
            <a:ext cx="15087600" cy="5149102"/>
          </a:xfrm>
          <a:prstGeom prst="rect">
            <a:avLst/>
          </a:prstGeom>
        </p:spPr>
        <p:txBody>
          <a:bodyPr wrap="square">
            <a:spAutoFit/>
          </a:bodyPr>
          <a:lstStyle/>
          <a:p>
            <a:pPr algn="just">
              <a:lnSpc>
                <a:spcPct val="115000"/>
              </a:lnSpc>
              <a:spcBef>
                <a:spcPts val="600"/>
              </a:spcBef>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a:t>
            </a:r>
            <a:r>
              <a:rPr lang="en-US"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1</a:t>
            </a:r>
            <a:endParaRPr lang="en-US" sz="24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0"/>
              </a:spcAft>
            </a:pPr>
            <a:r>
              <a:rPr lang="en-US" sz="24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Step 1:  </a:t>
            </a:r>
            <a:r>
              <a:rPr lang="en-US" sz="2400" b="1" dirty="0" smtClean="0">
                <a:latin typeface="Calibri" panose="020F0502020204030204" pitchFamily="34" charset="0"/>
                <a:ea typeface="Calibri" panose="020F0502020204030204" pitchFamily="34" charset="0"/>
                <a:cs typeface="Times New Roman" panose="02020603050405020304" pitchFamily="18" charset="0"/>
              </a:rPr>
              <a:t>who help you</a:t>
            </a:r>
            <a:r>
              <a:rPr lang="en-US" sz="2400" b="1"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Bef>
                <a:spcPts val="600"/>
              </a:spcBef>
              <a:spcAft>
                <a:spcPts val="0"/>
              </a:spcAft>
            </a:pPr>
            <a:r>
              <a:rPr lang="en-US" sz="2400" b="1" dirty="0" smtClean="0">
                <a:latin typeface="Calibri" panose="020F0502020204030204" pitchFamily="34" charset="0"/>
                <a:ea typeface="Calibri" panose="020F0502020204030204" pitchFamily="34" charset="0"/>
                <a:cs typeface="Times New Roman" panose="02020603050405020304" pitchFamily="18" charset="0"/>
              </a:rPr>
              <a:t>Room 1 </a:t>
            </a:r>
            <a:r>
              <a:rPr lang="en-US" sz="2400" b="1" dirty="0">
                <a:latin typeface="Calibri" panose="020F0502020204030204" pitchFamily="34" charset="0"/>
                <a:ea typeface="Calibri" panose="020F0502020204030204" pitchFamily="34" charset="0"/>
                <a:cs typeface="Times New Roman" panose="02020603050405020304" pitchFamily="18" charset="0"/>
              </a:rPr>
              <a:t>CUSTOMERS</a:t>
            </a:r>
            <a:r>
              <a:rPr lang="en-US" sz="2400" dirty="0">
                <a:latin typeface="Calibri" panose="020F0502020204030204" pitchFamily="34" charset="0"/>
                <a:ea typeface="Calibri" panose="020F0502020204030204" pitchFamily="34" charset="0"/>
                <a:cs typeface="Times New Roman" panose="02020603050405020304" pitchFamily="18" charset="0"/>
              </a:rPr>
              <a:t> (Who are you useful to)</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Who do you create value for? Who are your most important customers? Who depends on you to do their job? TYPES:-	People- Companies- Employers, managers, colleagues, users, etc</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endParaRPr lang="en-US" sz="2400" b="1"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pPr>
            <a:r>
              <a:rPr lang="en-US" sz="2400" b="1" dirty="0" smtClean="0">
                <a:latin typeface="Calibri" panose="020F0502020204030204" pitchFamily="34" charset="0"/>
                <a:ea typeface="Calibri" panose="020F0502020204030204" pitchFamily="34" charset="0"/>
                <a:cs typeface="Times New Roman" panose="02020603050405020304" pitchFamily="18" charset="0"/>
              </a:rPr>
              <a:t>Room 2 </a:t>
            </a:r>
            <a:r>
              <a:rPr lang="en-US" sz="2400" b="1" dirty="0">
                <a:latin typeface="Calibri" panose="020F0502020204030204" pitchFamily="34" charset="0"/>
                <a:ea typeface="Calibri" panose="020F0502020204030204" pitchFamily="34" charset="0"/>
                <a:cs typeface="Times New Roman" panose="02020603050405020304" pitchFamily="18" charset="0"/>
              </a:rPr>
              <a:t>PROPOSAL OF VALUE</a:t>
            </a:r>
            <a:r>
              <a:rPr lang="en-US" sz="2400" dirty="0">
                <a:latin typeface="Calibri" panose="020F0502020204030204" pitchFamily="34" charset="0"/>
                <a:ea typeface="Calibri" panose="020F0502020204030204" pitchFamily="34" charset="0"/>
                <a:cs typeface="Times New Roman" panose="02020603050405020304" pitchFamily="18" charset="0"/>
              </a:rPr>
              <a:t> (What he/they need)</a:t>
            </a:r>
          </a:p>
          <a:p>
            <a:pPr algn="just">
              <a:lnSpc>
                <a:spcPct val="115000"/>
              </a:lnSpc>
              <a:spcBef>
                <a:spcPts val="60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How do you make yourself useful)What value do you provide to customers? What problem do you solve or need satisfied? In what important task do you help your customers? Describe the specific bene ﬁ </a:t>
            </a:r>
            <a:r>
              <a:rPr lang="en-US" sz="2400" dirty="0" err="1">
                <a:latin typeface="Calibri" panose="020F0502020204030204" pitchFamily="34" charset="0"/>
                <a:ea typeface="Calibri" panose="020F0502020204030204" pitchFamily="34" charset="0"/>
                <a:cs typeface="Times New Roman" panose="02020603050405020304" pitchFamily="18" charset="0"/>
              </a:rPr>
              <a:t>ts</a:t>
            </a:r>
            <a:r>
              <a:rPr lang="en-US" sz="2400" dirty="0">
                <a:latin typeface="Calibri" panose="020F0502020204030204" pitchFamily="34" charset="0"/>
                <a:ea typeface="Calibri" panose="020F0502020204030204" pitchFamily="34" charset="0"/>
                <a:cs typeface="Times New Roman" panose="02020603050405020304" pitchFamily="18" charset="0"/>
              </a:rPr>
              <a:t> that Clients get as a result of your work. CONSIDER IF WHAT YOU PROPOSE:- Reduces the risk- Decreases costs- Increase convenience or usability- Improve performance- Increase pleasure or satisfy basic needs- Satisfy a social need (brand, status, recognition, etc.)- Satisfy an emotional need Etc</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15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95400" y="36195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1981200" y="3914150"/>
            <a:ext cx="13827109" cy="4632037"/>
          </a:xfrm>
          <a:prstGeom prst="rect">
            <a:avLst/>
          </a:prstGeom>
        </p:spPr>
        <p:txBody>
          <a:bodyPr wrap="square">
            <a:spAutoFit/>
          </a:bodyPr>
          <a:lstStyle/>
          <a:p>
            <a:pPr>
              <a:spcBef>
                <a:spcPts val="600"/>
              </a:spcBef>
              <a:spcAft>
                <a:spcPts val="600"/>
              </a:spcAft>
            </a:pPr>
            <a:r>
              <a:rPr lang="en-US" sz="28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Step </a:t>
            </a:r>
            <a:r>
              <a:rPr lang="en-US" sz="2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2: </a:t>
            </a:r>
            <a:r>
              <a:rPr lang="en-US" sz="2800" dirty="0">
                <a:latin typeface="Calibri" panose="020F0502020204030204" pitchFamily="34" charset="0"/>
                <a:ea typeface="Calibri" panose="020F0502020204030204" pitchFamily="34" charset="0"/>
                <a:cs typeface="Times New Roman" panose="02020603050405020304" pitchFamily="18" charset="0"/>
              </a:rPr>
              <a:t>Who </a:t>
            </a:r>
            <a:r>
              <a:rPr lang="en-US" sz="2800" dirty="0" smtClean="0">
                <a:latin typeface="Calibri" panose="020F0502020204030204" pitchFamily="34" charset="0"/>
                <a:ea typeface="Calibri" panose="020F0502020204030204" pitchFamily="34" charset="0"/>
                <a:cs typeface="Times New Roman" panose="02020603050405020304" pitchFamily="18" charset="0"/>
              </a:rPr>
              <a:t>we are </a:t>
            </a:r>
            <a:r>
              <a:rPr lang="en-US" sz="2800" dirty="0">
                <a:latin typeface="Calibri" panose="020F0502020204030204" pitchFamily="34" charset="0"/>
                <a:ea typeface="Calibri" panose="020F0502020204030204" pitchFamily="34" charset="0"/>
                <a:cs typeface="Times New Roman" panose="02020603050405020304" pitchFamily="18" charset="0"/>
              </a:rPr>
              <a:t>and what do </a:t>
            </a:r>
            <a:r>
              <a:rPr lang="en-US" sz="2800" dirty="0" smtClean="0">
                <a:latin typeface="Calibri" panose="020F0502020204030204" pitchFamily="34" charset="0"/>
                <a:ea typeface="Calibri" panose="020F0502020204030204" pitchFamily="34" charset="0"/>
                <a:cs typeface="Times New Roman" panose="02020603050405020304" pitchFamily="18" charset="0"/>
              </a:rPr>
              <a:t>we have </a:t>
            </a:r>
            <a:r>
              <a:rPr lang="en-US" sz="2800" dirty="0">
                <a:latin typeface="Calibri" panose="020F0502020204030204" pitchFamily="34" charset="0"/>
                <a:ea typeface="Calibri" panose="020F0502020204030204" pitchFamily="34" charset="0"/>
                <a:cs typeface="Times New Roman" panose="02020603050405020304" pitchFamily="18" charset="0"/>
              </a:rPr>
              <a:t>(key assets</a:t>
            </a:r>
            <a:r>
              <a:rPr lang="en-US" sz="2800" dirty="0" smtClean="0">
                <a:latin typeface="Calibri" panose="020F0502020204030204" pitchFamily="34" charset="0"/>
                <a:ea typeface="Calibri" panose="020F0502020204030204" pitchFamily="34" charset="0"/>
                <a:cs typeface="Times New Roman" panose="02020603050405020304" pitchFamily="18" charset="0"/>
              </a:rPr>
              <a:t>) KEY ACTIVITIES (</a:t>
            </a:r>
            <a:r>
              <a:rPr lang="en-US" sz="2800" dirty="0">
                <a:latin typeface="Calibri" panose="020F0502020204030204" pitchFamily="34" charset="0"/>
                <a:ea typeface="Calibri" panose="020F0502020204030204" pitchFamily="34" charset="0"/>
                <a:cs typeface="Times New Roman" panose="02020603050405020304" pitchFamily="18" charset="0"/>
              </a:rPr>
              <a:t>What are you doing)</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en-US" sz="2800" b="1" dirty="0">
                <a:latin typeface="Calibri" panose="020F0502020204030204" pitchFamily="34" charset="0"/>
                <a:ea typeface="Calibri" panose="020F0502020204030204" pitchFamily="34" charset="0"/>
                <a:cs typeface="Times New Roman" panose="02020603050405020304" pitchFamily="18" charset="0"/>
              </a:rPr>
              <a:t>Room </a:t>
            </a:r>
            <a:r>
              <a:rPr lang="en-US" sz="2800" b="1" dirty="0" smtClean="0">
                <a:latin typeface="Calibri" panose="020F0502020204030204" pitchFamily="34" charset="0"/>
                <a:ea typeface="Calibri" panose="020F0502020204030204" pitchFamily="34" charset="0"/>
                <a:cs typeface="Times New Roman" panose="02020603050405020304" pitchFamily="18" charset="0"/>
              </a:rPr>
              <a:t>3 what you do</a:t>
            </a:r>
            <a:endParaRPr lang="it-IT" sz="2800" b="1"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List </a:t>
            </a:r>
            <a:r>
              <a:rPr lang="en-US" sz="2800" dirty="0">
                <a:latin typeface="Calibri" panose="020F0502020204030204" pitchFamily="34" charset="0"/>
                <a:ea typeface="Calibri" panose="020F0502020204030204" pitchFamily="34" charset="0"/>
                <a:cs typeface="Times New Roman" panose="02020603050405020304" pitchFamily="18" charset="0"/>
              </a:rPr>
              <a:t>the most important activities that need to be performed </a:t>
            </a:r>
            <a:r>
              <a:rPr lang="en-US" sz="2800" dirty="0" smtClean="0">
                <a:latin typeface="Calibri" panose="020F0502020204030204" pitchFamily="34" charset="0"/>
                <a:ea typeface="Calibri" panose="020F0502020204030204" pitchFamily="34" charset="0"/>
                <a:cs typeface="Times New Roman" panose="02020603050405020304" pitchFamily="18" charset="0"/>
              </a:rPr>
              <a:t>constantly at </a:t>
            </a:r>
            <a:r>
              <a:rPr lang="en-US" sz="2800" dirty="0">
                <a:latin typeface="Calibri" panose="020F0502020204030204" pitchFamily="34" charset="0"/>
                <a:ea typeface="Calibri" panose="020F0502020204030204" pitchFamily="34" charset="0"/>
                <a:cs typeface="Times New Roman" panose="02020603050405020304" pitchFamily="18" charset="0"/>
              </a:rPr>
              <a:t>work and that characterize the professions compared to others</a:t>
            </a:r>
            <a:r>
              <a:rPr lang="en-US" sz="2800" dirty="0" smtClean="0">
                <a:latin typeface="Calibri" panose="020F0502020204030204" pitchFamily="34" charset="0"/>
                <a:ea typeface="Calibri" panose="020F0502020204030204" pitchFamily="34" charset="0"/>
                <a:cs typeface="Times New Roman" panose="02020603050405020304" pitchFamily="18" charset="0"/>
              </a:rPr>
              <a:t>. Which </a:t>
            </a:r>
            <a:r>
              <a:rPr lang="en-US" sz="2800" dirty="0">
                <a:latin typeface="Calibri" panose="020F0502020204030204" pitchFamily="34" charset="0"/>
                <a:ea typeface="Calibri" panose="020F0502020204030204" pitchFamily="34" charset="0"/>
                <a:cs typeface="Times New Roman" panose="02020603050405020304" pitchFamily="18" charset="0"/>
              </a:rPr>
              <a:t>of these activities is necessary for the Value Proposition</a:t>
            </a:r>
            <a:r>
              <a:rPr lang="en-US" sz="2800" dirty="0" smtClean="0">
                <a:latin typeface="Calibri" panose="020F0502020204030204" pitchFamily="34" charset="0"/>
                <a:ea typeface="Calibri" panose="020F0502020204030204" pitchFamily="34" charset="0"/>
                <a:cs typeface="Times New Roman" panose="02020603050405020304" pitchFamily="18" charset="0"/>
              </a:rPr>
              <a:t>? What </a:t>
            </a:r>
            <a:r>
              <a:rPr lang="en-US" sz="2800" dirty="0">
                <a:latin typeface="Calibri" panose="020F0502020204030204" pitchFamily="34" charset="0"/>
                <a:ea typeface="Calibri" panose="020F0502020204030204" pitchFamily="34" charset="0"/>
                <a:cs typeface="Times New Roman" panose="02020603050405020304" pitchFamily="18" charset="0"/>
              </a:rPr>
              <a:t>activities to carry out to implement the Channels and / or promote Relations with Customers</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p>
          <a:p>
            <a:pPr algn="just">
              <a:spcAft>
                <a:spcPts val="0"/>
              </a:spcAft>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CONSIDER </a:t>
            </a:r>
            <a:r>
              <a:rPr lang="en-US" sz="2800" dirty="0">
                <a:latin typeface="Calibri" panose="020F0502020204030204" pitchFamily="34" charset="0"/>
                <a:ea typeface="Calibri" panose="020F0502020204030204" pitchFamily="34" charset="0"/>
                <a:cs typeface="Times New Roman" panose="02020603050405020304" pitchFamily="18" charset="0"/>
              </a:rPr>
              <a:t>THE ACTIVITIES THAT FALL IN THE FOLLOWING AREAS:- Making (building, designing, creating, solving</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r>
              <a:rPr lang="en-US" sz="2800" dirty="0">
                <a:latin typeface="Calibri" panose="020F0502020204030204" pitchFamily="34" charset="0"/>
                <a:ea typeface="Calibri" panose="020F0502020204030204" pitchFamily="34" charset="0"/>
                <a:cs typeface="Times New Roman" panose="02020603050405020304" pitchFamily="18" charset="0"/>
              </a:rPr>
              <a:t>etc.)- Selling (inform, persuade, teach, etc.)- Support (administer, calculate, organize, etc.)</a:t>
            </a:r>
            <a:endParaRPr lang="it-IT"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454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599053" y="3695700"/>
            <a:ext cx="13707747" cy="4873129"/>
          </a:xfrm>
          <a:prstGeom prst="rect">
            <a:avLst/>
          </a:prstGeom>
        </p:spPr>
        <p:txBody>
          <a:bodyPr wrap="square">
            <a:spAutoFit/>
          </a:bodyPr>
          <a:lstStyle/>
          <a:p>
            <a:pPr algn="just">
              <a:spcBef>
                <a:spcPts val="600"/>
              </a:spcBef>
            </a:pPr>
            <a:r>
              <a:rPr lang="en-US" sz="24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a:t>
            </a:r>
            <a:r>
              <a:rPr lang="en-US" sz="24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2</a:t>
            </a:r>
            <a:endParaRPr lang="it-IT" sz="2400" b="1"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en-US" sz="2400" b="1"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Step 3:</a:t>
            </a:r>
            <a:endParaRPr lang="it-IT" sz="2400" b="1"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000"/>
              </a:spcAft>
            </a:pPr>
            <a:r>
              <a:rPr lang="en-US" sz="2400" b="1" dirty="0">
                <a:latin typeface="Calibri" panose="020F0502020204030204" pitchFamily="34" charset="0"/>
                <a:ea typeface="Calibri" panose="020F0502020204030204" pitchFamily="34" charset="0"/>
                <a:cs typeface="Times New Roman" panose="02020603050405020304" pitchFamily="18" charset="0"/>
              </a:rPr>
              <a:t>Room </a:t>
            </a:r>
            <a:r>
              <a:rPr lang="en-US" sz="2400" b="1" dirty="0">
                <a:latin typeface="Calibri" panose="020F0502020204030204" pitchFamily="34" charset="0"/>
                <a:ea typeface="Calibri" panose="020F0502020204030204" pitchFamily="34" charset="0"/>
                <a:cs typeface="Times New Roman" panose="02020603050405020304" pitchFamily="18" charset="0"/>
              </a:rPr>
              <a:t>4 Who are you and what do you have (key assets)</a:t>
            </a:r>
            <a:endParaRPr lang="it-IT" sz="2400" b="1"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List </a:t>
            </a:r>
            <a:r>
              <a:rPr lang="en-US" sz="2400" dirty="0">
                <a:latin typeface="Calibri" panose="020F0502020204030204" pitchFamily="34" charset="0"/>
                <a:ea typeface="Calibri" panose="020F0502020204030204" pitchFamily="34" charset="0"/>
                <a:cs typeface="Times New Roman" panose="02020603050405020304" pitchFamily="18" charset="0"/>
              </a:rPr>
              <a:t>the main personal elements you bring into play in your profession. That that needs to be present in the </a:t>
            </a:r>
            <a:r>
              <a:rPr lang="en-US" sz="2400" dirty="0" smtClean="0">
                <a:latin typeface="Calibri" panose="020F0502020204030204" pitchFamily="34" charset="0"/>
                <a:ea typeface="Calibri" panose="020F0502020204030204" pitchFamily="34" charset="0"/>
                <a:cs typeface="Times New Roman" panose="02020603050405020304" pitchFamily="18" charset="0"/>
              </a:rPr>
              <a:t>organization Describe </a:t>
            </a:r>
            <a:r>
              <a:rPr lang="en-US" sz="2400" dirty="0">
                <a:latin typeface="Calibri" panose="020F0502020204030204" pitchFamily="34" charset="0"/>
                <a:ea typeface="Calibri" panose="020F0502020204030204" pitchFamily="34" charset="0"/>
                <a:cs typeface="Times New Roman" panose="02020603050405020304" pitchFamily="18" charset="0"/>
              </a:rPr>
              <a:t>what excites you the most about your job</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spcBef>
                <a:spcPts val="600"/>
              </a:spcBef>
              <a:spcAft>
                <a:spcPts val="0"/>
              </a:spcAft>
              <a:buAutoNum type="arabicParenR"/>
            </a:pPr>
            <a:r>
              <a:rPr lang="en-US" sz="2400" dirty="0" smtClean="0">
                <a:latin typeface="Calibri" panose="020F0502020204030204" pitchFamily="34" charset="0"/>
                <a:ea typeface="Calibri" panose="020F0502020204030204" pitchFamily="34" charset="0"/>
                <a:cs typeface="Times New Roman" panose="02020603050405020304" pitchFamily="18" charset="0"/>
              </a:rPr>
              <a:t>interact </a:t>
            </a:r>
            <a:r>
              <a:rPr lang="en-US" sz="2400" dirty="0">
                <a:latin typeface="Calibri" panose="020F0502020204030204" pitchFamily="34" charset="0"/>
                <a:ea typeface="Calibri" panose="020F0502020204030204" pitchFamily="34" charset="0"/>
                <a:cs typeface="Times New Roman" panose="02020603050405020304" pitchFamily="18" charset="0"/>
              </a:rPr>
              <a:t>with people</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marL="457200" indent="-457200" algn="just">
              <a:spcBef>
                <a:spcPts val="600"/>
              </a:spcBef>
              <a:spcAft>
                <a:spcPts val="0"/>
              </a:spcAft>
              <a:buAutoNum type="arabicParenR"/>
            </a:pPr>
            <a:r>
              <a:rPr lang="en-US" sz="2400" dirty="0" smtClean="0">
                <a:latin typeface="Calibri" panose="020F0502020204030204" pitchFamily="34" charset="0"/>
                <a:ea typeface="Calibri" panose="020F0502020204030204" pitchFamily="34" charset="0"/>
                <a:cs typeface="Times New Roman" panose="02020603050405020304" pitchFamily="18" charset="0"/>
              </a:rPr>
              <a:t>deal </a:t>
            </a:r>
            <a:r>
              <a:rPr lang="en-US" sz="2400" dirty="0">
                <a:latin typeface="Calibri" panose="020F0502020204030204" pitchFamily="34" charset="0"/>
                <a:ea typeface="Calibri" panose="020F0502020204030204" pitchFamily="34" charset="0"/>
                <a:cs typeface="Times New Roman" panose="02020603050405020304" pitchFamily="18" charset="0"/>
              </a:rPr>
              <a:t>with </a:t>
            </a:r>
            <a:r>
              <a:rPr lang="en-US" sz="2400" dirty="0" smtClean="0">
                <a:latin typeface="Calibri" panose="020F0502020204030204" pitchFamily="34" charset="0"/>
                <a:ea typeface="Calibri" panose="020F0502020204030204" pitchFamily="34" charset="0"/>
                <a:cs typeface="Times New Roman" panose="02020603050405020304" pitchFamily="18" charset="0"/>
              </a:rPr>
              <a:t>information/ideas</a:t>
            </a:r>
          </a:p>
          <a:p>
            <a:pPr marL="457200" indent="-457200" algn="just">
              <a:spcBef>
                <a:spcPts val="600"/>
              </a:spcBef>
              <a:spcAft>
                <a:spcPts val="0"/>
              </a:spcAft>
              <a:buAutoNum type="arabicParenR"/>
            </a:pPr>
            <a:r>
              <a:rPr lang="en-US" sz="2400" dirty="0" smtClean="0">
                <a:latin typeface="Calibri" panose="020F0502020204030204" pitchFamily="34" charset="0"/>
                <a:ea typeface="Calibri" panose="020F0502020204030204" pitchFamily="34" charset="0"/>
                <a:cs typeface="Times New Roman" panose="02020603050405020304" pitchFamily="18" charset="0"/>
              </a:rPr>
              <a:t>dealing </a:t>
            </a:r>
            <a:r>
              <a:rPr lang="en-US" sz="2400" dirty="0">
                <a:latin typeface="Calibri" panose="020F0502020204030204" pitchFamily="34" charset="0"/>
                <a:ea typeface="Calibri" panose="020F0502020204030204" pitchFamily="34" charset="0"/>
                <a:cs typeface="Times New Roman" panose="02020603050405020304" pitchFamily="18" charset="0"/>
              </a:rPr>
              <a:t>with things and objects, working outdoors</a:t>
            </a:r>
            <a:r>
              <a:rPr lang="en-US" sz="2400" dirty="0" smtClean="0">
                <a:latin typeface="Calibri" panose="020F0502020204030204" pitchFamily="34" charset="0"/>
                <a:ea typeface="Calibri" panose="020F0502020204030204" pitchFamily="34" charset="0"/>
                <a:cs typeface="Times New Roman" panose="02020603050405020304" pitchFamily="18" charset="0"/>
              </a:rPr>
              <a:t>. Also </a:t>
            </a:r>
            <a:r>
              <a:rPr lang="en-US" sz="2400" dirty="0">
                <a:latin typeface="Calibri" panose="020F0502020204030204" pitchFamily="34" charset="0"/>
                <a:ea typeface="Calibri" panose="020F0502020204030204" pitchFamily="34" charset="0"/>
                <a:cs typeface="Times New Roman" panose="02020603050405020304" pitchFamily="18" charset="0"/>
              </a:rPr>
              <a:t>describe talents (things you naturally do without effort) and skills (things you have learned to do).Finally, list some of the other resources you need: values, personal network, reputation, personal brand, industry experience, manual skills, material assets, tools,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420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527783" y="2747043"/>
            <a:ext cx="15651957" cy="632076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1621849" y="3009900"/>
            <a:ext cx="15469197" cy="5786199"/>
          </a:xfrm>
          <a:prstGeom prst="rect">
            <a:avLst/>
          </a:prstGeom>
        </p:spPr>
        <p:txBody>
          <a:bodyPr wrap="square">
            <a:spAutoFit/>
          </a:bodyPr>
          <a:lstStyle/>
          <a:p>
            <a:pPr algn="just">
              <a:spcBef>
                <a:spcPts val="600"/>
              </a:spcBef>
              <a:spcAft>
                <a:spcPts val="1000"/>
              </a:spcAft>
            </a:pPr>
            <a:r>
              <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4</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en-US" sz="20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4: </a:t>
            </a:r>
            <a:r>
              <a:rPr lang="en-US" sz="2000" b="1" dirty="0" smtClean="0">
                <a:latin typeface="Calibri" panose="020F0502020204030204" pitchFamily="34" charset="0"/>
                <a:ea typeface="Calibri" panose="020F0502020204030204" pitchFamily="34" charset="0"/>
                <a:cs typeface="Times New Roman" panose="02020603050405020304" pitchFamily="18" charset="0"/>
              </a:rPr>
              <a:t>identify </a:t>
            </a:r>
            <a:r>
              <a:rPr lang="en-US" sz="2000" b="1" dirty="0">
                <a:latin typeface="Calibri" panose="020F0502020204030204" pitchFamily="34" charset="0"/>
                <a:ea typeface="Calibri" panose="020F0502020204030204" pitchFamily="34" charset="0"/>
                <a:cs typeface="Times New Roman" panose="02020603050405020304" pitchFamily="18" charset="0"/>
              </a:rPr>
              <a:t>the internal and external resources indispensable for the production of value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1000"/>
              </a:spcAft>
            </a:pPr>
            <a:r>
              <a:rPr lang="en-US" sz="2000" b="1" dirty="0" smtClean="0">
                <a:latin typeface="Calibri" panose="020F0502020204030204" pitchFamily="34" charset="0"/>
                <a:ea typeface="Calibri" panose="020F0502020204030204" pitchFamily="34" charset="0"/>
                <a:cs typeface="Times New Roman" panose="02020603050405020304" pitchFamily="18" charset="0"/>
              </a:rPr>
              <a:t>Room 5 </a:t>
            </a:r>
            <a:r>
              <a:rPr lang="en-US" sz="2000" b="1" dirty="0" smtClean="0">
                <a:latin typeface="Calibri" panose="020F0502020204030204" pitchFamily="34" charset="0"/>
                <a:ea typeface="Calibri" panose="020F0502020204030204" pitchFamily="34" charset="0"/>
                <a:cs typeface="Times New Roman" panose="02020603050405020304" pitchFamily="18" charset="0"/>
              </a:rPr>
              <a:t>CHANNELS </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r>
              <a:rPr lang="en-US" sz="2000" dirty="0" smtClean="0">
                <a:latin typeface="Calibri" panose="020F0502020204030204" pitchFamily="34" charset="0"/>
                <a:ea typeface="Calibri" panose="020F0502020204030204" pitchFamily="34" charset="0"/>
                <a:cs typeface="Times New Roman" panose="02020603050405020304" pitchFamily="18" charset="0"/>
              </a:rPr>
              <a:t>How </a:t>
            </a:r>
            <a:r>
              <a:rPr lang="en-US" sz="2000" dirty="0">
                <a:latin typeface="Calibri" panose="020F0502020204030204" pitchFamily="34" charset="0"/>
                <a:ea typeface="Calibri" panose="020F0502020204030204" pitchFamily="34" charset="0"/>
                <a:cs typeface="Times New Roman" panose="02020603050405020304" pitchFamily="18" charset="0"/>
              </a:rPr>
              <a:t>do you make yourself known and how do you bring value</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spcBef>
                <a:spcPts val="600"/>
              </a:spcBef>
              <a:spcAft>
                <a:spcPts val="1000"/>
              </a:spcAft>
            </a:pPr>
            <a:r>
              <a:rPr lang="en-US" sz="2000" dirty="0" smtClean="0">
                <a:latin typeface="Calibri" panose="020F0502020204030204" pitchFamily="34" charset="0"/>
                <a:ea typeface="Calibri" panose="020F0502020204030204" pitchFamily="34" charset="0"/>
                <a:cs typeface="Times New Roman" panose="02020603050405020304" pitchFamily="18" charset="0"/>
              </a:rPr>
              <a:t>How </a:t>
            </a:r>
            <a:r>
              <a:rPr lang="en-US" sz="2000" dirty="0">
                <a:latin typeface="Calibri" panose="020F0502020204030204" pitchFamily="34" charset="0"/>
                <a:ea typeface="Calibri" panose="020F0502020204030204" pitchFamily="34" charset="0"/>
                <a:cs typeface="Times New Roman" panose="02020603050405020304" pitchFamily="18" charset="0"/>
              </a:rPr>
              <a:t>do you make yourself known to your potential customers? How do they know you are useful to them</a:t>
            </a:r>
            <a:r>
              <a:rPr lang="en-US" sz="2000" dirty="0" smtClean="0">
                <a:latin typeface="Calibri" panose="020F0502020204030204" pitchFamily="34" charset="0"/>
                <a:ea typeface="Calibri" panose="020F0502020204030204" pitchFamily="34" charset="0"/>
                <a:cs typeface="Times New Roman" panose="02020603050405020304" pitchFamily="18" charset="0"/>
              </a:rPr>
              <a:t>? How </a:t>
            </a:r>
            <a:r>
              <a:rPr lang="en-US" sz="2000" dirty="0">
                <a:latin typeface="Calibri" panose="020F0502020204030204" pitchFamily="34" charset="0"/>
                <a:ea typeface="Calibri" panose="020F0502020204030204" pitchFamily="34" charset="0"/>
                <a:cs typeface="Times New Roman" panose="02020603050405020304" pitchFamily="18" charset="0"/>
              </a:rPr>
              <a:t>do you get them to buy what you do for </a:t>
            </a:r>
            <a:r>
              <a:rPr lang="en-US" sz="2000" dirty="0" err="1">
                <a:latin typeface="Calibri" panose="020F0502020204030204" pitchFamily="34" charset="0"/>
                <a:ea typeface="Calibri" panose="020F0502020204030204" pitchFamily="34" charset="0"/>
                <a:cs typeface="Times New Roman" panose="02020603050405020304" pitchFamily="18" charset="0"/>
              </a:rPr>
              <a:t>them?How</a:t>
            </a:r>
            <a:r>
              <a:rPr lang="en-US" sz="2000" dirty="0">
                <a:latin typeface="Calibri" panose="020F0502020204030204" pitchFamily="34" charset="0"/>
                <a:ea typeface="Calibri" panose="020F0502020204030204" pitchFamily="34" charset="0"/>
                <a:cs typeface="Times New Roman" panose="02020603050405020304" pitchFamily="18" charset="0"/>
              </a:rPr>
              <a:t> do you transfer your Value Proposition to Customers</a:t>
            </a:r>
            <a:r>
              <a:rPr lang="en-US" sz="2000" dirty="0" smtClean="0">
                <a:latin typeface="Calibri" panose="020F0502020204030204" pitchFamily="34" charset="0"/>
                <a:ea typeface="Calibri" panose="020F0502020204030204" pitchFamily="34" charset="0"/>
                <a:cs typeface="Times New Roman" panose="02020603050405020304" pitchFamily="18" charset="0"/>
              </a:rPr>
              <a:t>? With </a:t>
            </a:r>
            <a:r>
              <a:rPr lang="en-US" sz="2000" dirty="0">
                <a:latin typeface="Calibri" panose="020F0502020204030204" pitchFamily="34" charset="0"/>
                <a:ea typeface="Calibri" panose="020F0502020204030204" pitchFamily="34" charset="0"/>
                <a:cs typeface="Times New Roman" panose="02020603050405020304" pitchFamily="18" charset="0"/>
              </a:rPr>
              <a:t>what tools do you support your customers and make sure they are satisfied</a:t>
            </a:r>
            <a:r>
              <a:rPr lang="en-US" sz="2000" dirty="0" smtClean="0">
                <a:latin typeface="Calibri" panose="020F0502020204030204" pitchFamily="34" charset="0"/>
                <a:ea typeface="Calibri" panose="020F0502020204030204" pitchFamily="34" charset="0"/>
                <a:cs typeface="Times New Roman" panose="02020603050405020304" pitchFamily="18" charset="0"/>
              </a:rPr>
              <a:t>? </a:t>
            </a:r>
          </a:p>
          <a:p>
            <a:pPr algn="just">
              <a:spcBef>
                <a:spcPts val="600"/>
              </a:spcBef>
            </a:pPr>
            <a:r>
              <a:rPr lang="en-US" sz="2000" b="1" dirty="0" smtClean="0">
                <a:latin typeface="Calibri" panose="020F0502020204030204" pitchFamily="34" charset="0"/>
                <a:ea typeface="Calibri" panose="020F0502020204030204" pitchFamily="34" charset="0"/>
                <a:cs typeface="Times New Roman" panose="02020603050405020304" pitchFamily="18" charset="0"/>
              </a:rPr>
              <a:t>Room </a:t>
            </a:r>
            <a:r>
              <a:rPr lang="en-US" sz="2000" b="1" dirty="0">
                <a:latin typeface="Calibri" panose="020F0502020204030204" pitchFamily="34" charset="0"/>
                <a:ea typeface="Calibri" panose="020F0502020204030204" pitchFamily="34" charset="0"/>
                <a:cs typeface="Times New Roman" panose="02020603050405020304" pitchFamily="18" charset="0"/>
              </a:rPr>
              <a:t>6 RELATIONS WITH </a:t>
            </a:r>
            <a:r>
              <a:rPr lang="en-US" sz="2000" b="1" dirty="0" smtClean="0">
                <a:latin typeface="Calibri" panose="020F0502020204030204" pitchFamily="34" charset="0"/>
                <a:ea typeface="Calibri" panose="020F0502020204030204" pitchFamily="34" charset="0"/>
                <a:cs typeface="Times New Roman" panose="02020603050405020304" pitchFamily="18" charset="0"/>
              </a:rPr>
              <a:t>CUSTOMERS </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r>
              <a:rPr lang="en-US" sz="2000" dirty="0">
                <a:latin typeface="Calibri" panose="020F0502020204030204" pitchFamily="34" charset="0"/>
                <a:ea typeface="Calibri" panose="020F0502020204030204" pitchFamily="34" charset="0"/>
                <a:cs typeface="Times New Roman" panose="02020603050405020304" pitchFamily="18" charset="0"/>
              </a:rPr>
              <a:t>How do you interact</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spcBef>
                <a:spcPts val="600"/>
              </a:spcBef>
            </a:pPr>
            <a:r>
              <a:rPr lang="en-US" sz="2000" dirty="0" smtClean="0">
                <a:latin typeface="Calibri" panose="020F0502020204030204" pitchFamily="34" charset="0"/>
                <a:ea typeface="Calibri" panose="020F0502020204030204" pitchFamily="34" charset="0"/>
                <a:cs typeface="Times New Roman" panose="02020603050405020304" pitchFamily="18" charset="0"/>
              </a:rPr>
              <a:t>What </a:t>
            </a:r>
            <a:r>
              <a:rPr lang="en-US" sz="2000" dirty="0">
                <a:latin typeface="Calibri" panose="020F0502020204030204" pitchFamily="34" charset="0"/>
                <a:ea typeface="Calibri" panose="020F0502020204030204" pitchFamily="34" charset="0"/>
                <a:cs typeface="Times New Roman" panose="02020603050405020304" pitchFamily="18" charset="0"/>
              </a:rPr>
              <a:t>style of relationship do you establish and maintain with your customers? List the modalities you develop with the aim of</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p>
          <a:p>
            <a:pPr marL="342900" indent="-342900" algn="just">
              <a:spcBef>
                <a:spcPts val="600"/>
              </a:spcBef>
              <a:buAutoNum type="arabicParenR"/>
            </a:pPr>
            <a:r>
              <a:rPr lang="en-US" sz="2000" dirty="0" smtClean="0">
                <a:latin typeface="Calibri" panose="020F0502020204030204" pitchFamily="34" charset="0"/>
                <a:ea typeface="Calibri" panose="020F0502020204030204" pitchFamily="34" charset="0"/>
                <a:cs typeface="Times New Roman" panose="02020603050405020304" pitchFamily="18" charset="0"/>
              </a:rPr>
              <a:t>convince </a:t>
            </a:r>
            <a:r>
              <a:rPr lang="en-US" sz="2000" dirty="0">
                <a:latin typeface="Calibri" panose="020F0502020204030204" pitchFamily="34" charset="0"/>
                <a:ea typeface="Calibri" panose="020F0502020204030204" pitchFamily="34" charset="0"/>
                <a:cs typeface="Times New Roman" panose="02020603050405020304" pitchFamily="18" charset="0"/>
              </a:rPr>
              <a:t>potential customers to become </a:t>
            </a:r>
            <a:r>
              <a:rPr lang="en-US" sz="2000" dirty="0" smtClean="0">
                <a:latin typeface="Calibri" panose="020F0502020204030204" pitchFamily="34" charset="0"/>
                <a:ea typeface="Calibri" panose="020F0502020204030204" pitchFamily="34" charset="0"/>
                <a:cs typeface="Times New Roman" panose="02020603050405020304" pitchFamily="18" charset="0"/>
              </a:rPr>
              <a:t>one</a:t>
            </a:r>
          </a:p>
          <a:p>
            <a:pPr marL="342900" indent="-342900" algn="just">
              <a:spcBef>
                <a:spcPts val="600"/>
              </a:spcBef>
              <a:buAutoNum type="arabicParenR"/>
            </a:pPr>
            <a:r>
              <a:rPr lang="en-US" sz="2000" dirty="0" smtClean="0">
                <a:latin typeface="Calibri" panose="020F0502020204030204" pitchFamily="34" charset="0"/>
                <a:ea typeface="Calibri" panose="020F0502020204030204" pitchFamily="34" charset="0"/>
                <a:cs typeface="Times New Roman" panose="02020603050405020304" pitchFamily="18" charset="0"/>
              </a:rPr>
              <a:t>2</a:t>
            </a:r>
            <a:r>
              <a:rPr lang="en-US" sz="2000" dirty="0">
                <a:latin typeface="Calibri" panose="020F0502020204030204" pitchFamily="34" charset="0"/>
                <a:ea typeface="Calibri" panose="020F0502020204030204" pitchFamily="34" charset="0"/>
                <a:cs typeface="Times New Roman" panose="02020603050405020304" pitchFamily="18" charset="0"/>
              </a:rPr>
              <a:t>) persuade current customers to remain </a:t>
            </a:r>
            <a:r>
              <a:rPr lang="en-US" sz="2000" dirty="0" smtClean="0">
                <a:latin typeface="Calibri" panose="020F0502020204030204" pitchFamily="34" charset="0"/>
                <a:ea typeface="Calibri" panose="020F0502020204030204" pitchFamily="34" charset="0"/>
                <a:cs typeface="Times New Roman" panose="02020603050405020304" pitchFamily="18" charset="0"/>
              </a:rPr>
              <a:t>so</a:t>
            </a:r>
          </a:p>
          <a:p>
            <a:pPr marL="342900" indent="-342900" algn="just">
              <a:spcBef>
                <a:spcPts val="600"/>
              </a:spcBef>
              <a:buAutoNum type="arabicParenR"/>
            </a:pPr>
            <a:r>
              <a:rPr lang="en-US" sz="2000" dirty="0" smtClean="0">
                <a:latin typeface="Calibri" panose="020F0502020204030204" pitchFamily="34" charset="0"/>
                <a:ea typeface="Calibri" panose="020F0502020204030204" pitchFamily="34" charset="0"/>
                <a:cs typeface="Times New Roman" panose="02020603050405020304" pitchFamily="18" charset="0"/>
              </a:rPr>
              <a:t>3</a:t>
            </a:r>
            <a:r>
              <a:rPr lang="en-US" sz="2000" dirty="0">
                <a:latin typeface="Calibri" panose="020F0502020204030204" pitchFamily="34" charset="0"/>
                <a:ea typeface="Calibri" panose="020F0502020204030204" pitchFamily="34" charset="0"/>
                <a:cs typeface="Times New Roman" panose="02020603050405020304" pitchFamily="18" charset="0"/>
              </a:rPr>
              <a:t>) make them buy more or something else</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p>
          <a:p>
            <a:pPr algn="just">
              <a:spcBef>
                <a:spcPts val="600"/>
              </a:spcBef>
            </a:pPr>
            <a:r>
              <a:rPr lang="en-US" sz="2000" dirty="0" smtClean="0">
                <a:latin typeface="Calibri" panose="020F0502020204030204" pitchFamily="34" charset="0"/>
                <a:ea typeface="Calibri" panose="020F0502020204030204" pitchFamily="34" charset="0"/>
                <a:cs typeface="Times New Roman" panose="02020603050405020304" pitchFamily="18" charset="0"/>
              </a:rPr>
              <a:t>SOME </a:t>
            </a:r>
            <a:r>
              <a:rPr lang="en-US" sz="2000" dirty="0">
                <a:latin typeface="Calibri" panose="020F0502020204030204" pitchFamily="34" charset="0"/>
                <a:ea typeface="Calibri" panose="020F0502020204030204" pitchFamily="34" charset="0"/>
                <a:cs typeface="Times New Roman" panose="02020603050405020304" pitchFamily="18" charset="0"/>
              </a:rPr>
              <a:t>EXAMPLES COULD INCLUDE:- Personal assistance, dedicated personal assistance- Automated services, self service (e.g. publication of online guides, etc.)- Remote assistance, support community- Leadership vs. co-creation- Continuous vs. occasional (e.g. on a project basis)- Live vs. indirect (through other people)- Proactive vs. reactive- Customer specific know-how, customization- Type of contract (fixed-term, restricted, etc.)- Recurring sales, at the customer's choice, discounts, offers, promotions, etc.</a:t>
            </a: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8907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057400" y="3638519"/>
            <a:ext cx="14554200" cy="4547912"/>
          </a:xfrm>
          <a:prstGeom prst="rect">
            <a:avLst/>
          </a:prstGeom>
        </p:spPr>
        <p:txBody>
          <a:bodyPr wrap="square">
            <a:spAutoFit/>
          </a:bodyPr>
          <a:lstStyle/>
          <a:p>
            <a:pPr algn="just">
              <a:lnSpc>
                <a:spcPct val="115000"/>
              </a:lnSpc>
              <a:spcAft>
                <a:spcPts val="1000"/>
              </a:spcAft>
            </a:pPr>
            <a:r>
              <a:rPr lang="en-US"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5</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4: </a:t>
            </a:r>
            <a:r>
              <a:rPr lang="en-US" sz="2800" b="1" dirty="0">
                <a:latin typeface="Calibri" panose="020F0502020204030204" pitchFamily="34" charset="0"/>
                <a:ea typeface="Calibri" panose="020F0502020204030204" pitchFamily="34" charset="0"/>
                <a:cs typeface="Times New Roman" panose="02020603050405020304" pitchFamily="18" charset="0"/>
              </a:rPr>
              <a:t>identify the internal and external resources indispensable for the production of value</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en-US" sz="2800" b="1" dirty="0" smtClean="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sz="2800" b="1" dirty="0" smtClean="0">
                <a:latin typeface="Calibri" panose="020F0502020204030204" pitchFamily="34" charset="0"/>
                <a:ea typeface="Calibri" panose="020F0502020204030204" pitchFamily="34" charset="0"/>
                <a:cs typeface="Times New Roman" panose="02020603050405020304" pitchFamily="18" charset="0"/>
              </a:rPr>
              <a:t>Room </a:t>
            </a:r>
            <a:r>
              <a:rPr lang="en-US" sz="2800" b="1" dirty="0">
                <a:latin typeface="Calibri" panose="020F0502020204030204" pitchFamily="34" charset="0"/>
                <a:ea typeface="Calibri" panose="020F0502020204030204" pitchFamily="34" charset="0"/>
                <a:cs typeface="Times New Roman" panose="02020603050405020304" pitchFamily="18" charset="0"/>
              </a:rPr>
              <a:t>7KEY </a:t>
            </a:r>
            <a:r>
              <a:rPr lang="en-US" sz="2800" b="1" dirty="0" smtClean="0">
                <a:latin typeface="Calibri" panose="020F0502020204030204" pitchFamily="34" charset="0"/>
                <a:ea typeface="Calibri" panose="020F0502020204030204" pitchFamily="34" charset="0"/>
                <a:cs typeface="Times New Roman" panose="02020603050405020304" pitchFamily="18" charset="0"/>
              </a:rPr>
              <a:t>PARTNER </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Who helps you</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p>
          <a:p>
            <a:pPr algn="just">
              <a:spcBef>
                <a:spcPts val="600"/>
              </a:spcBef>
              <a:spcAft>
                <a:spcPts val="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Who </a:t>
            </a:r>
            <a:r>
              <a:rPr lang="en-US" sz="2800" dirty="0">
                <a:latin typeface="Calibri" panose="020F0502020204030204" pitchFamily="34" charset="0"/>
                <a:ea typeface="Calibri" panose="020F0502020204030204" pitchFamily="34" charset="0"/>
                <a:cs typeface="Times New Roman" panose="02020603050405020304" pitchFamily="18" charset="0"/>
              </a:rPr>
              <a:t>helps you create and deliver </a:t>
            </a:r>
            <a:r>
              <a:rPr lang="en-US" sz="2800" dirty="0" smtClean="0">
                <a:latin typeface="Calibri" panose="020F0502020204030204" pitchFamily="34" charset="0"/>
                <a:ea typeface="Calibri" panose="020F0502020204030204" pitchFamily="34" charset="0"/>
                <a:cs typeface="Times New Roman" panose="02020603050405020304" pitchFamily="18" charset="0"/>
              </a:rPr>
              <a:t>value</a:t>
            </a:r>
          </a:p>
          <a:p>
            <a:pPr algn="just">
              <a:spcBef>
                <a:spcPts val="600"/>
              </a:spcBef>
              <a:spcAft>
                <a:spcPts val="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to </a:t>
            </a:r>
            <a:r>
              <a:rPr lang="en-US" sz="2800" dirty="0" smtClean="0">
                <a:latin typeface="Calibri" panose="020F0502020204030204" pitchFamily="34" charset="0"/>
                <a:ea typeface="Calibri" panose="020F0502020204030204" pitchFamily="34" charset="0"/>
                <a:cs typeface="Times New Roman" panose="02020603050405020304" pitchFamily="18" charset="0"/>
              </a:rPr>
              <a:t>customers?</a:t>
            </a:r>
          </a:p>
          <a:p>
            <a:pPr algn="just">
              <a:spcBef>
                <a:spcPts val="600"/>
              </a:spcBef>
              <a:spcAft>
                <a:spcPts val="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Who </a:t>
            </a:r>
            <a:r>
              <a:rPr lang="en-US" sz="2800" dirty="0">
                <a:latin typeface="Calibri" panose="020F0502020204030204" pitchFamily="34" charset="0"/>
                <a:ea typeface="Calibri" panose="020F0502020204030204" pitchFamily="34" charset="0"/>
                <a:cs typeface="Times New Roman" panose="02020603050405020304" pitchFamily="18" charset="0"/>
              </a:rPr>
              <a:t>supports you in other ways and </a:t>
            </a:r>
            <a:r>
              <a:rPr lang="en-US" sz="2800" dirty="0" smtClean="0">
                <a:latin typeface="Calibri" panose="020F0502020204030204" pitchFamily="34" charset="0"/>
                <a:ea typeface="Calibri" panose="020F0502020204030204" pitchFamily="34" charset="0"/>
                <a:cs typeface="Times New Roman" panose="02020603050405020304" pitchFamily="18" charset="0"/>
              </a:rPr>
              <a:t>how</a:t>
            </a:r>
          </a:p>
          <a:p>
            <a:pPr algn="just">
              <a:spcBef>
                <a:spcPts val="600"/>
              </a:spcBef>
              <a:spcAft>
                <a:spcPts val="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Do </a:t>
            </a:r>
            <a:r>
              <a:rPr lang="en-US" sz="2800" dirty="0">
                <a:latin typeface="Calibri" panose="020F0502020204030204" pitchFamily="34" charset="0"/>
                <a:ea typeface="Calibri" panose="020F0502020204030204" pitchFamily="34" charset="0"/>
                <a:cs typeface="Times New Roman" panose="02020603050405020304" pitchFamily="18" charset="0"/>
              </a:rPr>
              <a:t>you have partners who provide Key </a:t>
            </a:r>
            <a:r>
              <a:rPr lang="en-US" sz="2800" dirty="0" smtClean="0">
                <a:latin typeface="Calibri" panose="020F0502020204030204" pitchFamily="34" charset="0"/>
                <a:ea typeface="Calibri" panose="020F0502020204030204" pitchFamily="34" charset="0"/>
                <a:cs typeface="Times New Roman" panose="02020603050405020304" pitchFamily="18" charset="0"/>
              </a:rPr>
              <a:t>Resources</a:t>
            </a:r>
          </a:p>
          <a:p>
            <a:pPr algn="just">
              <a:spcBef>
                <a:spcPts val="600"/>
              </a:spcBef>
              <a:spcAft>
                <a:spcPts val="0"/>
              </a:spcAft>
            </a:pPr>
            <a:r>
              <a:rPr lang="en-US" sz="2800" dirty="0" smtClean="0">
                <a:latin typeface="Calibri" panose="020F0502020204030204" pitchFamily="34" charset="0"/>
                <a:ea typeface="Calibri" panose="020F0502020204030204" pitchFamily="34" charset="0"/>
                <a:cs typeface="Times New Roman" panose="02020603050405020304" pitchFamily="18" charset="0"/>
              </a:rPr>
              <a:t>or </a:t>
            </a:r>
            <a:r>
              <a:rPr lang="en-US" sz="2800" dirty="0">
                <a:latin typeface="Calibri" panose="020F0502020204030204" pitchFamily="34" charset="0"/>
                <a:ea typeface="Calibri" panose="020F0502020204030204" pitchFamily="34" charset="0"/>
                <a:cs typeface="Times New Roman" panose="02020603050405020304" pitchFamily="18" charset="0"/>
              </a:rPr>
              <a:t>perform Key Activities for you</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5" name="CasellaDiTesto 4"/>
          <p:cNvSpPr txBox="1"/>
          <p:nvPr/>
        </p:nvSpPr>
        <p:spPr>
          <a:xfrm>
            <a:off x="10439400" y="4914900"/>
            <a:ext cx="5791200" cy="3539430"/>
          </a:xfrm>
          <a:prstGeom prst="rect">
            <a:avLst/>
          </a:prstGeom>
          <a:noFill/>
        </p:spPr>
        <p:txBody>
          <a:bodyPr wrap="square" rtlCol="0">
            <a:spAutoFit/>
          </a:bodyPr>
          <a:lstStyle/>
          <a:p>
            <a:pPr algn="just">
              <a:spcBef>
                <a:spcPts val="60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KEY PARTNERS MAY INCLUDE:</a:t>
            </a:r>
          </a:p>
          <a:p>
            <a:pPr marL="342900" indent="-342900" algn="just">
              <a:spcAft>
                <a:spcPts val="0"/>
              </a:spcAft>
              <a:buFontTx/>
              <a:buChar char="-"/>
            </a:pPr>
            <a:r>
              <a:rPr lang="en-US" sz="2800" dirty="0">
                <a:latin typeface="Calibri" panose="020F0502020204030204" pitchFamily="34" charset="0"/>
                <a:ea typeface="Calibri" panose="020F0502020204030204" pitchFamily="34" charset="0"/>
                <a:cs typeface="Times New Roman" panose="02020603050405020304" pitchFamily="18" charset="0"/>
              </a:rPr>
              <a:t>Friends</a:t>
            </a:r>
          </a:p>
          <a:p>
            <a:pPr marL="342900" indent="-342900" algn="just">
              <a:spcAft>
                <a:spcPts val="0"/>
              </a:spcAft>
              <a:buFontTx/>
              <a:buChar char="-"/>
            </a:pPr>
            <a:r>
              <a:rPr lang="en-US" sz="2800" dirty="0">
                <a:latin typeface="Calibri" panose="020F0502020204030204" pitchFamily="34" charset="0"/>
                <a:ea typeface="Calibri" panose="020F0502020204030204" pitchFamily="34" charset="0"/>
                <a:cs typeface="Times New Roman" panose="02020603050405020304" pitchFamily="18" charset="0"/>
              </a:rPr>
              <a:t>Family members</a:t>
            </a:r>
          </a:p>
          <a:p>
            <a:pPr marL="342900" indent="-342900" algn="just">
              <a:spcAft>
                <a:spcPts val="0"/>
              </a:spcAft>
              <a:buFontTx/>
              <a:buChar char="-"/>
            </a:pPr>
            <a:r>
              <a:rPr lang="en-US" sz="2800" dirty="0">
                <a:latin typeface="Calibri" panose="020F0502020204030204" pitchFamily="34" charset="0"/>
                <a:ea typeface="Calibri" panose="020F0502020204030204" pitchFamily="34" charset="0"/>
                <a:cs typeface="Times New Roman" panose="02020603050405020304" pitchFamily="18" charset="0"/>
              </a:rPr>
              <a:t> Supervisors</a:t>
            </a:r>
          </a:p>
          <a:p>
            <a:pPr marL="342900" indent="-342900" algn="just">
              <a:spcAft>
                <a:spcPts val="0"/>
              </a:spcAft>
              <a:buFontTx/>
              <a:buChar char="-"/>
            </a:pPr>
            <a:r>
              <a:rPr lang="en-US" sz="2800" dirty="0">
                <a:latin typeface="Calibri" panose="020F0502020204030204" pitchFamily="34" charset="0"/>
                <a:ea typeface="Calibri" panose="020F0502020204030204" pitchFamily="34" charset="0"/>
                <a:cs typeface="Times New Roman" panose="02020603050405020304" pitchFamily="18" charset="0"/>
              </a:rPr>
              <a:t> Human resources personnel</a:t>
            </a:r>
          </a:p>
          <a:p>
            <a:pPr marL="342900" indent="-342900" algn="just">
              <a:spcAft>
                <a:spcPts val="0"/>
              </a:spcAft>
              <a:buFontTx/>
              <a:buChar char="-"/>
            </a:pPr>
            <a:r>
              <a:rPr lang="en-US" sz="2800" dirty="0">
                <a:latin typeface="Calibri" panose="020F0502020204030204" pitchFamily="34" charset="0"/>
                <a:ea typeface="Calibri" panose="020F0502020204030204" pitchFamily="34" charset="0"/>
                <a:cs typeface="Times New Roman" panose="02020603050405020304" pitchFamily="18" charset="0"/>
              </a:rPr>
              <a:t> Colleagues and collaborators-</a:t>
            </a:r>
          </a:p>
          <a:p>
            <a:pPr marL="342900" indent="-342900" algn="just">
              <a:spcAft>
                <a:spcPts val="0"/>
              </a:spcAft>
              <a:buFontTx/>
              <a:buChar char="-"/>
            </a:pPr>
            <a:r>
              <a:rPr lang="en-US" sz="2800" dirty="0">
                <a:latin typeface="Calibri" panose="020F0502020204030204" pitchFamily="34" charset="0"/>
                <a:ea typeface="Calibri" panose="020F0502020204030204" pitchFamily="34" charset="0"/>
                <a:cs typeface="Times New Roman" panose="02020603050405020304" pitchFamily="18" charset="0"/>
              </a:rPr>
              <a:t>Providers; Professional associations; Mentors, consultants, etc.</a:t>
            </a:r>
            <a:endParaRPr lang="it-IT"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Freccia a destra 5"/>
          <p:cNvSpPr/>
          <p:nvPr/>
        </p:nvSpPr>
        <p:spPr>
          <a:xfrm>
            <a:off x="8305799" y="5753100"/>
            <a:ext cx="1828801" cy="1143000"/>
          </a:xfrm>
          <a:prstGeom prst="right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379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057400" y="3638519"/>
            <a:ext cx="14554200" cy="5482527"/>
          </a:xfrm>
          <a:prstGeom prst="rect">
            <a:avLst/>
          </a:prstGeom>
        </p:spPr>
        <p:txBody>
          <a:bodyPr wrap="square">
            <a:spAutoFit/>
          </a:bodyPr>
          <a:lstStyle/>
          <a:p>
            <a:pPr algn="just">
              <a:lnSpc>
                <a:spcPct val="115000"/>
              </a:lnSpc>
              <a:spcBef>
                <a:spcPts val="600"/>
              </a:spcBef>
              <a:spcAft>
                <a:spcPts val="100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a:t>
            </a:r>
            <a:r>
              <a:rPr lang="en-US"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6</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n: 5 </a:t>
            </a:r>
            <a:r>
              <a:rPr lang="en-US" sz="2400" b="1" dirty="0">
                <a:latin typeface="Calibri" panose="020F0502020204030204" pitchFamily="34" charset="0"/>
                <a:ea typeface="Calibri" panose="020F0502020204030204" pitchFamily="34" charset="0"/>
                <a:cs typeface="Times New Roman" panose="02020603050405020304" pitchFamily="18" charset="0"/>
              </a:rPr>
              <a:t>investigate how cost and revenue flows are created</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Room </a:t>
            </a:r>
            <a:r>
              <a:rPr lang="en-US" sz="2400" b="1" dirty="0" smtClean="0">
                <a:latin typeface="Calibri" panose="020F0502020204030204" pitchFamily="34" charset="0"/>
                <a:ea typeface="Calibri" panose="020F0502020204030204" pitchFamily="34" charset="0"/>
                <a:cs typeface="Times New Roman" panose="02020603050405020304" pitchFamily="18" charset="0"/>
              </a:rPr>
              <a:t>8 COSTS</a:t>
            </a:r>
          </a:p>
          <a:p>
            <a:pPr algn="just">
              <a:lnSpc>
                <a:spcPct val="115000"/>
              </a:lnSpc>
              <a:spcBef>
                <a:spcPts val="60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What do you give)What do you give to your work (time, energy, etc</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Bef>
                <a:spcPts val="60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What </a:t>
            </a:r>
            <a:r>
              <a:rPr lang="en-US" sz="2400" dirty="0">
                <a:latin typeface="Calibri" panose="020F0502020204030204" pitchFamily="34" charset="0"/>
                <a:ea typeface="Calibri" panose="020F0502020204030204" pitchFamily="34" charset="0"/>
                <a:cs typeface="Times New Roman" panose="02020603050405020304" pitchFamily="18" charset="0"/>
              </a:rPr>
              <a:t>do you give up for work (family or personal time, etc.)?Which Key Activities are the most "expensive" (draining, stressful, etc.)?Which Key Partners are the most demanding in terms of time, money or resources</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Bef>
                <a:spcPts val="60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LIST </a:t>
            </a:r>
            <a:r>
              <a:rPr lang="en-US" sz="2400" dirty="0">
                <a:latin typeface="Calibri" panose="020F0502020204030204" pitchFamily="34" charset="0"/>
                <a:ea typeface="Calibri" panose="020F0502020204030204" pitchFamily="34" charset="0"/>
                <a:cs typeface="Times New Roman" panose="02020603050405020304" pitchFamily="18" charset="0"/>
              </a:rPr>
              <a:t>THE COSTS ASSOCIATED WITH YOUR JOB</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Bef>
                <a:spcPts val="60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Material </a:t>
            </a:r>
            <a:r>
              <a:rPr lang="en-US" sz="2400" dirty="0">
                <a:latin typeface="Calibri" panose="020F0502020204030204" pitchFamily="34" charset="0"/>
                <a:ea typeface="Calibri" panose="020F0502020204030204" pitchFamily="34" charset="0"/>
                <a:cs typeface="Times New Roman" panose="02020603050405020304" pitchFamily="18" charset="0"/>
              </a:rPr>
              <a:t>costs:- Time, excessive travel commitments- Commuting, travel expenses not reimbursed- Self-financed training, education, equipment, materials, other costs- Suppliers, consultants, etc. </a:t>
            </a:r>
            <a:r>
              <a:rPr lang="en-US" sz="2400" dirty="0" err="1">
                <a:latin typeface="Calibri" panose="020F0502020204030204" pitchFamily="34" charset="0"/>
                <a:ea typeface="Calibri" panose="020F0502020204030204" pitchFamily="34" charset="0"/>
                <a:cs typeface="Times New Roman" panose="02020603050405020304" pitchFamily="18" charset="0"/>
              </a:rPr>
              <a:t>Etc.Intangible</a:t>
            </a:r>
            <a:r>
              <a:rPr lang="en-US" sz="2400" dirty="0">
                <a:latin typeface="Calibri" panose="020F0502020204030204" pitchFamily="34" charset="0"/>
                <a:ea typeface="Calibri" panose="020F0502020204030204" pitchFamily="34" charset="0"/>
                <a:cs typeface="Times New Roman" panose="02020603050405020304" pitchFamily="18" charset="0"/>
              </a:rPr>
              <a:t> costs:- Stress or dissatisfaction- Lack of opportunities for personal or professional growth- Low recognition or contribution to the community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0639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057400" y="3638519"/>
            <a:ext cx="14554200" cy="4479175"/>
          </a:xfrm>
          <a:prstGeom prst="rect">
            <a:avLst/>
          </a:prstGeom>
        </p:spPr>
        <p:txBody>
          <a:bodyPr wrap="square">
            <a:spAutoFit/>
          </a:bodyPr>
          <a:lstStyle/>
          <a:p>
            <a:pPr algn="just">
              <a:lnSpc>
                <a:spcPct val="115000"/>
              </a:lnSpc>
              <a:spcBef>
                <a:spcPts val="600"/>
              </a:spcBef>
              <a:spcAft>
                <a:spcPts val="1000"/>
              </a:spcAft>
            </a:pPr>
            <a:r>
              <a:rPr lang="en-US"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ACTIVITY </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1000"/>
              </a:spcAft>
            </a:pPr>
            <a:r>
              <a:rPr lang="en-US" sz="24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Step n: 5 </a:t>
            </a:r>
            <a:r>
              <a:rPr lang="en-US" sz="2400" b="1" dirty="0">
                <a:latin typeface="Calibri" panose="020F0502020204030204" pitchFamily="34" charset="0"/>
                <a:ea typeface="Calibri" panose="020F0502020204030204" pitchFamily="34" charset="0"/>
                <a:cs typeface="Times New Roman" panose="02020603050405020304" pitchFamily="18" charset="0"/>
              </a:rPr>
              <a:t>investigate how cost and revenue flows are created</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Room 9</a:t>
            </a:r>
            <a:r>
              <a:rPr lang="en-US" sz="2400" b="1" dirty="0" smtClean="0">
                <a:latin typeface="Calibri" panose="020F0502020204030204" pitchFamily="34" charset="0"/>
                <a:ea typeface="Calibri" panose="020F0502020204030204" pitchFamily="34" charset="0"/>
                <a:cs typeface="Times New Roman" panose="02020603050405020304" pitchFamily="18" charset="0"/>
              </a:rPr>
              <a:t> REVENUES </a:t>
            </a:r>
            <a:r>
              <a:rPr lang="en-US" sz="2400" b="1" dirty="0">
                <a:latin typeface="Calibri" panose="020F0502020204030204" pitchFamily="34" charset="0"/>
                <a:ea typeface="Calibri" panose="020F0502020204030204" pitchFamily="34" charset="0"/>
                <a:cs typeface="Times New Roman" panose="02020603050405020304" pitchFamily="18" charset="0"/>
              </a:rPr>
              <a:t>AND </a:t>
            </a:r>
            <a:r>
              <a:rPr lang="en-US" sz="2400" b="1" dirty="0" smtClean="0">
                <a:latin typeface="Calibri" panose="020F0502020204030204" pitchFamily="34" charset="0"/>
                <a:ea typeface="Calibri" panose="020F0502020204030204" pitchFamily="34" charset="0"/>
                <a:cs typeface="Times New Roman" panose="02020603050405020304" pitchFamily="18" charset="0"/>
              </a:rPr>
              <a:t>BENEFITS</a:t>
            </a:r>
            <a:r>
              <a:rPr lang="en-US"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What you get)What do you get from your job</a:t>
            </a:r>
            <a:r>
              <a:rPr lang="en-US" sz="2400" dirty="0" smtClean="0">
                <a:latin typeface="Calibri" panose="020F0502020204030204" pitchFamily="34" charset="0"/>
                <a:ea typeface="Calibri" panose="020F0502020204030204" pitchFamily="34" charset="0"/>
                <a:cs typeface="Times New Roman" panose="02020603050405020304" pitchFamily="18" charset="0"/>
              </a:rPr>
              <a:t>? What </a:t>
            </a:r>
            <a:r>
              <a:rPr lang="en-US" sz="2400" dirty="0">
                <a:latin typeface="Calibri" panose="020F0502020204030204" pitchFamily="34" charset="0"/>
                <a:ea typeface="Calibri" panose="020F0502020204030204" pitchFamily="34" charset="0"/>
                <a:cs typeface="Times New Roman" panose="02020603050405020304" pitchFamily="18" charset="0"/>
              </a:rPr>
              <a:t>do your customers compensate you for? In what ways do they do this</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Bef>
                <a:spcPts val="60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DESCRIBE </a:t>
            </a:r>
            <a:r>
              <a:rPr lang="en-US" sz="2400" dirty="0">
                <a:latin typeface="Calibri" panose="020F0502020204030204" pitchFamily="34" charset="0"/>
                <a:ea typeface="Calibri" panose="020F0502020204030204" pitchFamily="34" charset="0"/>
                <a:cs typeface="Times New Roman" panose="02020603050405020304" pitchFamily="18" charset="0"/>
              </a:rPr>
              <a:t>REVENUES AND BENEFITS</a:t>
            </a:r>
            <a:r>
              <a:rPr lang="en-US" sz="24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Bef>
                <a:spcPts val="600"/>
              </a:spcBef>
              <a:spcAft>
                <a:spcPts val="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Those </a:t>
            </a:r>
            <a:r>
              <a:rPr lang="en-US" sz="2400" dirty="0">
                <a:latin typeface="Calibri" panose="020F0502020204030204" pitchFamily="34" charset="0"/>
                <a:ea typeface="Calibri" panose="020F0502020204030204" pitchFamily="34" charset="0"/>
                <a:cs typeface="Times New Roman" panose="02020603050405020304" pitchFamily="18" charset="0"/>
              </a:rPr>
              <a:t>materials could include:- Wages, salaries, professional fees- Payments in kind, trade in goods or services- Health insurance, social security contributions- Stock option, profit sharing- Support to Etc</a:t>
            </a:r>
            <a:r>
              <a:rPr lang="en-US" sz="2400" dirty="0" smtClean="0">
                <a:latin typeface="Calibri" panose="020F0502020204030204" pitchFamily="34" charset="0"/>
                <a:ea typeface="Calibri" panose="020F0502020204030204" pitchFamily="34" charset="0"/>
                <a:cs typeface="Times New Roman" panose="02020603050405020304" pitchFamily="18" charset="0"/>
              </a:rPr>
              <a:t>. Intangible </a:t>
            </a:r>
            <a:r>
              <a:rPr lang="en-US" sz="2400" dirty="0">
                <a:latin typeface="Calibri" panose="020F0502020204030204" pitchFamily="34" charset="0"/>
                <a:ea typeface="Calibri" panose="020F0502020204030204" pitchFamily="34" charset="0"/>
                <a:cs typeface="Times New Roman" panose="02020603050405020304" pitchFamily="18" charset="0"/>
              </a:rPr>
              <a:t>ones could include:- Satisfaction, pleasure- Professional development-	Recognition- Contribution to society- Flexible schedules or conditions Etc.</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4195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endParaRPr sz="6000" b="1"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CasellaDiTesto 3"/>
          <p:cNvSpPr txBox="1"/>
          <p:nvPr/>
        </p:nvSpPr>
        <p:spPr>
          <a:xfrm>
            <a:off x="8305800" y="1562100"/>
            <a:ext cx="7848600" cy="6555641"/>
          </a:xfrm>
          <a:prstGeom prst="rect">
            <a:avLst/>
          </a:prstGeom>
          <a:noFill/>
        </p:spPr>
        <p:txBody>
          <a:bodyPr wrap="square" rtlCol="0">
            <a:spAutoFit/>
          </a:bodyPr>
          <a:lstStyle/>
          <a:p>
            <a:r>
              <a:rPr lang="en-US" sz="2800" b="1" dirty="0" smtClean="0"/>
              <a:t>The student is expected to be able to build an organization capable of creating value</a:t>
            </a:r>
          </a:p>
          <a:p>
            <a:pPr marL="514350" indent="-514350">
              <a:buFont typeface="+mj-lt"/>
              <a:buAutoNum type="arabicPeriod"/>
            </a:pPr>
            <a:r>
              <a:rPr lang="en-US" sz="2800" b="1" dirty="0" smtClean="0"/>
              <a:t>Analyze the company's production processes in response to the business model</a:t>
            </a:r>
          </a:p>
          <a:p>
            <a:pPr marL="514350" indent="-514350">
              <a:buFont typeface="+mj-lt"/>
              <a:buAutoNum type="arabicPeriod"/>
            </a:pPr>
            <a:r>
              <a:rPr lang="en-US" sz="2800" b="1" dirty="0" smtClean="0"/>
              <a:t>Evaluate, within the processes, what is the utility that teams and / or individuals must make available</a:t>
            </a:r>
          </a:p>
          <a:p>
            <a:pPr marL="514350" indent="-514350">
              <a:buFont typeface="+mj-lt"/>
              <a:buAutoNum type="arabicPeriod"/>
            </a:pPr>
            <a:r>
              <a:rPr lang="en-US" sz="2800" b="1" dirty="0" smtClean="0"/>
              <a:t>Understand the customer-supplier model for process analysis</a:t>
            </a:r>
          </a:p>
          <a:p>
            <a:pPr marL="514350" indent="-514350">
              <a:buFont typeface="+mj-lt"/>
              <a:buAutoNum type="arabicPeriod"/>
            </a:pPr>
            <a:r>
              <a:rPr lang="en-US" sz="2800" b="1" dirty="0" smtClean="0"/>
              <a:t>Understanding with whom to interact and to whom among colleagues to provide the utility produced (input - output)</a:t>
            </a:r>
          </a:p>
          <a:p>
            <a:pPr marL="514350" indent="-514350">
              <a:buFont typeface="+mj-lt"/>
              <a:buAutoNum type="arabicPeriod"/>
            </a:pPr>
            <a:r>
              <a:rPr lang="en-US" sz="2800" b="1" dirty="0" smtClean="0"/>
              <a:t>Identify the activities of groups and/or individuals and which competency resources they must possess.</a:t>
            </a:r>
            <a:endParaRPr lang="it-IT"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endParaRPr sz="54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sp>
        <p:nvSpPr>
          <p:cNvPr id="7" name="object 7"/>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CasellaDiTesto 11"/>
          <p:cNvSpPr txBox="1"/>
          <p:nvPr/>
        </p:nvSpPr>
        <p:spPr>
          <a:xfrm>
            <a:off x="9220200" y="1536085"/>
            <a:ext cx="7543800" cy="7417415"/>
          </a:xfrm>
          <a:prstGeom prst="rect">
            <a:avLst/>
          </a:prstGeom>
          <a:noFill/>
        </p:spPr>
        <p:txBody>
          <a:bodyPr wrap="square" rtlCol="0">
            <a:spAutoFit/>
          </a:bodyPr>
          <a:lstStyle/>
          <a:p>
            <a:r>
              <a:rPr lang="en-US" sz="2800" dirty="0"/>
              <a:t>The PBMC (Personal business model canvas) is a tool that can help managers build an efficient and effective organization. Its setting is similar to that of the BMC (Business model canvas) but starting from the definition of internal customer it is possible to reconstruct the value chain and therefore identify the activities and skills necessary for the creation of a quality product/service. The starting room is the key activity (room number two) that describes what needs to be done to produce utility in the production cycle. In practice, the first step must be done outside the canvas and it is therefore necessary to analyze the production processes to identify what must be done (job to be done) and how the utility is created for the one who comes after me or of the team in the production cycle</a:t>
            </a:r>
            <a:r>
              <a:rPr lang="en-US" sz="2800" dirty="0" smtClean="0"/>
              <a:t>.</a:t>
            </a:r>
            <a:endParaRPr lang="it-IT"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a:latin typeface="Tahoma"/>
              <a:cs typeface="Tahoma"/>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grpSp>
        <p:nvGrpSpPr>
          <p:cNvPr id="34" name="Gruppo 33"/>
          <p:cNvGrpSpPr/>
          <p:nvPr/>
        </p:nvGrpSpPr>
        <p:grpSpPr>
          <a:xfrm>
            <a:off x="7087999" y="2378672"/>
            <a:ext cx="9980801" cy="6270028"/>
            <a:chOff x="7087999" y="2378672"/>
            <a:chExt cx="9980801" cy="6270028"/>
          </a:xfrm>
        </p:grpSpPr>
        <p:sp>
          <p:nvSpPr>
            <p:cNvPr id="3" name="object 3"/>
            <p:cNvSpPr/>
            <p:nvPr/>
          </p:nvSpPr>
          <p:spPr>
            <a:xfrm>
              <a:off x="7087999" y="2378672"/>
              <a:ext cx="9980801" cy="627002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pic>
          <p:nvPicPr>
            <p:cNvPr id="24" name="Immagine 23"/>
            <p:cNvPicPr>
              <a:picLocks noChangeAspect="1"/>
            </p:cNvPicPr>
            <p:nvPr/>
          </p:nvPicPr>
          <p:blipFill>
            <a:blip r:embed="rId5"/>
            <a:stretch>
              <a:fillRect/>
            </a:stretch>
          </p:blipFill>
          <p:spPr>
            <a:xfrm>
              <a:off x="7451581" y="2857886"/>
              <a:ext cx="9198137" cy="5311600"/>
            </a:xfrm>
            <a:prstGeom prst="rect">
              <a:avLst/>
            </a:prstGeom>
          </p:spPr>
        </p:pic>
        <p:pic>
          <p:nvPicPr>
            <p:cNvPr id="25" name="Immagine 24"/>
            <p:cNvPicPr>
              <a:picLocks noChangeAspect="1"/>
            </p:cNvPicPr>
            <p:nvPr/>
          </p:nvPicPr>
          <p:blipFill>
            <a:blip r:embed="rId6"/>
            <a:stretch>
              <a:fillRect/>
            </a:stretch>
          </p:blipFill>
          <p:spPr>
            <a:xfrm>
              <a:off x="11485100" y="4136046"/>
              <a:ext cx="1047299" cy="1540854"/>
            </a:xfrm>
            <a:prstGeom prst="rect">
              <a:avLst/>
            </a:prstGeom>
          </p:spPr>
        </p:pic>
        <p:pic>
          <p:nvPicPr>
            <p:cNvPr id="26" name="Immagine 25"/>
            <p:cNvPicPr/>
            <p:nvPr/>
          </p:nvPicPr>
          <p:blipFill>
            <a:blip r:embed="rId7"/>
            <a:stretch>
              <a:fillRect/>
            </a:stretch>
          </p:blipFill>
          <p:spPr>
            <a:xfrm>
              <a:off x="15252434" y="4152900"/>
              <a:ext cx="743857" cy="1676400"/>
            </a:xfrm>
            <a:prstGeom prst="rect">
              <a:avLst/>
            </a:prstGeom>
          </p:spPr>
        </p:pic>
        <p:pic>
          <p:nvPicPr>
            <p:cNvPr id="27" name="Immagine 26"/>
            <p:cNvPicPr/>
            <p:nvPr/>
          </p:nvPicPr>
          <p:blipFill rotWithShape="1">
            <a:blip r:embed="rId8">
              <a:extLst>
                <a:ext uri="{28A0092B-C50C-407E-A947-70E740481C1C}">
                  <a14:useLocalDpi xmlns:a14="http://schemas.microsoft.com/office/drawing/2010/main" val="0"/>
                </a:ext>
              </a:extLst>
            </a:blip>
            <a:srcRect t="6967" r="7879" b="6874"/>
            <a:stretch/>
          </p:blipFill>
          <p:spPr bwMode="auto">
            <a:xfrm>
              <a:off x="9733305" y="3483582"/>
              <a:ext cx="872994" cy="1126518"/>
            </a:xfrm>
            <a:prstGeom prst="rect">
              <a:avLst/>
            </a:prstGeom>
            <a:ln>
              <a:noFill/>
            </a:ln>
            <a:extLst>
              <a:ext uri="{53640926-AAD7-44D8-BBD7-CCE9431645EC}">
                <a14:shadowObscured xmlns:a14="http://schemas.microsoft.com/office/drawing/2010/main"/>
              </a:ext>
            </a:extLst>
          </p:spPr>
        </p:pic>
        <p:pic>
          <p:nvPicPr>
            <p:cNvPr id="28" name="Immagine 27"/>
            <p:cNvPicPr/>
            <p:nvPr/>
          </p:nvPicPr>
          <p:blipFill>
            <a:blip r:embed="rId9"/>
            <a:stretch>
              <a:fillRect/>
            </a:stretch>
          </p:blipFill>
          <p:spPr>
            <a:xfrm>
              <a:off x="9885705" y="5176078"/>
              <a:ext cx="685800" cy="1219200"/>
            </a:xfrm>
            <a:prstGeom prst="rect">
              <a:avLst/>
            </a:prstGeom>
          </p:spPr>
        </p:pic>
        <p:pic>
          <p:nvPicPr>
            <p:cNvPr id="29" name="Immagine 28"/>
            <p:cNvPicPr/>
            <p:nvPr/>
          </p:nvPicPr>
          <p:blipFill>
            <a:blip r:embed="rId10"/>
            <a:stretch>
              <a:fillRect/>
            </a:stretch>
          </p:blipFill>
          <p:spPr>
            <a:xfrm>
              <a:off x="13445994" y="5230804"/>
              <a:ext cx="595462" cy="1283910"/>
            </a:xfrm>
            <a:prstGeom prst="rect">
              <a:avLst/>
            </a:prstGeom>
          </p:spPr>
        </p:pic>
        <p:pic>
          <p:nvPicPr>
            <p:cNvPr id="30" name="Immagine 29"/>
            <p:cNvPicPr/>
            <p:nvPr/>
          </p:nvPicPr>
          <p:blipFill rotWithShape="1">
            <a:blip r:embed="rId11"/>
            <a:srcRect l="-5460"/>
            <a:stretch/>
          </p:blipFill>
          <p:spPr>
            <a:xfrm>
              <a:off x="13411200" y="3617383"/>
              <a:ext cx="619928" cy="1068917"/>
            </a:xfrm>
            <a:prstGeom prst="rect">
              <a:avLst/>
            </a:prstGeom>
          </p:spPr>
        </p:pic>
        <p:pic>
          <p:nvPicPr>
            <p:cNvPr id="31" name="Immagine 30"/>
            <p:cNvPicPr/>
            <p:nvPr/>
          </p:nvPicPr>
          <p:blipFill>
            <a:blip r:embed="rId12"/>
            <a:stretch>
              <a:fillRect/>
            </a:stretch>
          </p:blipFill>
          <p:spPr>
            <a:xfrm>
              <a:off x="8155173" y="4157897"/>
              <a:ext cx="716022" cy="1072907"/>
            </a:xfrm>
            <a:prstGeom prst="rect">
              <a:avLst/>
            </a:prstGeom>
          </p:spPr>
        </p:pic>
        <p:pic>
          <p:nvPicPr>
            <p:cNvPr id="32" name="Immagine 31"/>
            <p:cNvPicPr/>
            <p:nvPr/>
          </p:nvPicPr>
          <p:blipFill>
            <a:blip r:embed="rId13"/>
            <a:stretch>
              <a:fillRect/>
            </a:stretch>
          </p:blipFill>
          <p:spPr>
            <a:xfrm>
              <a:off x="8686800" y="6743700"/>
              <a:ext cx="838200" cy="1053741"/>
            </a:xfrm>
            <a:prstGeom prst="rect">
              <a:avLst/>
            </a:prstGeom>
          </p:spPr>
        </p:pic>
        <p:pic>
          <p:nvPicPr>
            <p:cNvPr id="33" name="Immagine 32"/>
            <p:cNvPicPr/>
            <p:nvPr/>
          </p:nvPicPr>
          <p:blipFill>
            <a:blip r:embed="rId14"/>
            <a:stretch>
              <a:fillRect/>
            </a:stretch>
          </p:blipFill>
          <p:spPr>
            <a:xfrm>
              <a:off x="14399929" y="6743700"/>
              <a:ext cx="1099716" cy="1041029"/>
            </a:xfrm>
            <a:prstGeom prst="rect">
              <a:avLst/>
            </a:prstGeom>
          </p:spPr>
        </p:pic>
      </p:grpSp>
    </p:spTree>
    <p:extLst>
      <p:ext uri="{BB962C8B-B14F-4D97-AF65-F5344CB8AC3E}">
        <p14:creationId xmlns:p14="http://schemas.microsoft.com/office/powerpoint/2010/main" val="1336542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a:latin typeface="Tahoma"/>
              <a:cs typeface="Tahoma"/>
            </a:endParaRPr>
          </a:p>
        </p:txBody>
      </p:sp>
      <p:sp>
        <p:nvSpPr>
          <p:cNvPr id="3" name="object 3"/>
          <p:cNvSpPr/>
          <p:nvPr/>
        </p:nvSpPr>
        <p:spPr>
          <a:xfrm>
            <a:off x="7961501" y="1311872"/>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4" name="object 4"/>
          <p:cNvSpPr/>
          <p:nvPr/>
        </p:nvSpPr>
        <p:spPr>
          <a:xfrm>
            <a:off x="7961662" y="5281665"/>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a:blip r:embed="rId4"/>
          <a:stretch>
            <a:fillRect/>
          </a:stretch>
        </p:blipFill>
        <p:spPr>
          <a:xfrm>
            <a:off x="8587413" y="1928568"/>
            <a:ext cx="1593886" cy="2343369"/>
          </a:xfrm>
          <a:prstGeom prst="rect">
            <a:avLst/>
          </a:prstGeom>
        </p:spPr>
      </p:pic>
      <p:graphicFrame>
        <p:nvGraphicFramePr>
          <p:cNvPr id="14" name="Tabella 13"/>
          <p:cNvGraphicFramePr>
            <a:graphicFrameLocks noGrp="1"/>
          </p:cNvGraphicFramePr>
          <p:nvPr>
            <p:extLst>
              <p:ext uri="{D42A27DB-BD31-4B8C-83A1-F6EECF244321}">
                <p14:modId xmlns:p14="http://schemas.microsoft.com/office/powerpoint/2010/main" val="956603924"/>
              </p:ext>
            </p:extLst>
          </p:nvPr>
        </p:nvGraphicFramePr>
        <p:xfrm>
          <a:off x="10624596" y="5476858"/>
          <a:ext cx="6234524" cy="3218217"/>
        </p:xfrm>
        <a:graphic>
          <a:graphicData uri="http://schemas.openxmlformats.org/drawingml/2006/table">
            <a:tbl>
              <a:tblPr firstRow="1" firstCol="1" bandRow="1"/>
              <a:tblGrid>
                <a:gridCol w="6234524">
                  <a:extLst>
                    <a:ext uri="{9D8B030D-6E8A-4147-A177-3AD203B41FA5}">
                      <a16:colId xmlns:a16="http://schemas.microsoft.com/office/drawing/2014/main" val="3825759361"/>
                    </a:ext>
                  </a:extLst>
                </a:gridCol>
              </a:tblGrid>
              <a:tr h="3218217">
                <a:tc>
                  <a:txBody>
                    <a:bodyPr/>
                    <a:lstStyle/>
                    <a:p>
                      <a:r>
                        <a:rPr lang="it-IT" sz="2000" b="1" dirty="0" smtClean="0">
                          <a:solidFill>
                            <a:schemeClr val="tx1"/>
                          </a:solidFill>
                          <a:effectLst/>
                          <a:latin typeface="+mn-lt"/>
                          <a:ea typeface="+mn-ea"/>
                          <a:cs typeface="+mn-cs"/>
                        </a:rPr>
                        <a:t>AS AID (HOW YOU HELP - VALUE PROPOSALS)</a:t>
                      </a:r>
                      <a:endParaRPr lang="it-IT" sz="2000" dirty="0" smtClean="0">
                        <a:solidFill>
                          <a:schemeClr val="tx1"/>
                        </a:solidFill>
                        <a:effectLst/>
                        <a:latin typeface="+mn-lt"/>
                        <a:ea typeface="+mn-ea"/>
                        <a:cs typeface="+mn-cs"/>
                      </a:endParaRPr>
                    </a:p>
                    <a:p>
                      <a:r>
                        <a:rPr lang="it-IT" sz="2000" dirty="0" smtClean="0">
                          <a:solidFill>
                            <a:schemeClr val="tx1"/>
                          </a:solidFill>
                          <a:effectLst/>
                          <a:latin typeface="+mn-lt"/>
                          <a:ea typeface="+mn-ea"/>
                          <a:cs typeface="+mn-cs"/>
                        </a:rPr>
                        <a:t>In </a:t>
                      </a:r>
                      <a:r>
                        <a:rPr lang="it-IT" sz="2000" dirty="0" err="1" smtClean="0">
                          <a:solidFill>
                            <a:schemeClr val="tx1"/>
                          </a:solidFill>
                          <a:effectLst/>
                          <a:latin typeface="+mn-lt"/>
                          <a:ea typeface="+mn-ea"/>
                          <a:cs typeface="+mn-cs"/>
                        </a:rPr>
                        <a:t>this</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section</a:t>
                      </a:r>
                      <a:r>
                        <a:rPr lang="it-IT" sz="2000" dirty="0" smtClean="0">
                          <a:solidFill>
                            <a:schemeClr val="tx1"/>
                          </a:solidFill>
                          <a:effectLst/>
                          <a:latin typeface="+mn-lt"/>
                          <a:ea typeface="+mn-ea"/>
                          <a:cs typeface="+mn-cs"/>
                        </a:rPr>
                        <a:t> of the </a:t>
                      </a:r>
                      <a:r>
                        <a:rPr lang="it-IT" sz="2000" dirty="0" err="1" smtClean="0">
                          <a:solidFill>
                            <a:schemeClr val="tx1"/>
                          </a:solidFill>
                          <a:effectLst/>
                          <a:latin typeface="+mn-lt"/>
                          <a:ea typeface="+mn-ea"/>
                          <a:cs typeface="+mn-cs"/>
                        </a:rPr>
                        <a:t>canvas</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describe</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how</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you</a:t>
                      </a:r>
                      <a:r>
                        <a:rPr lang="it-IT" sz="2000" dirty="0" smtClean="0">
                          <a:solidFill>
                            <a:schemeClr val="tx1"/>
                          </a:solidFill>
                          <a:effectLst/>
                          <a:latin typeface="+mn-lt"/>
                          <a:ea typeface="+mn-ea"/>
                          <a:cs typeface="+mn-cs"/>
                        </a:rPr>
                        <a:t> help </a:t>
                      </a:r>
                      <a:r>
                        <a:rPr lang="it-IT" sz="2000" dirty="0" err="1" smtClean="0">
                          <a:solidFill>
                            <a:schemeClr val="tx1"/>
                          </a:solidFill>
                          <a:effectLst/>
                          <a:latin typeface="+mn-lt"/>
                          <a:ea typeface="+mn-ea"/>
                          <a:cs typeface="+mn-cs"/>
                        </a:rPr>
                        <a:t>people</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get</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their</a:t>
                      </a:r>
                      <a:r>
                        <a:rPr lang="it-IT" sz="2000" dirty="0" smtClean="0">
                          <a:solidFill>
                            <a:schemeClr val="tx1"/>
                          </a:solidFill>
                          <a:effectLst/>
                          <a:latin typeface="+mn-lt"/>
                          <a:ea typeface="+mn-ea"/>
                          <a:cs typeface="+mn-cs"/>
                        </a:rPr>
                        <a:t> work </a:t>
                      </a:r>
                      <a:r>
                        <a:rPr lang="it-IT" sz="2000" dirty="0" err="1" smtClean="0">
                          <a:solidFill>
                            <a:schemeClr val="tx1"/>
                          </a:solidFill>
                          <a:effectLst/>
                          <a:latin typeface="+mn-lt"/>
                          <a:ea typeface="+mn-ea"/>
                          <a:cs typeface="+mn-cs"/>
                        </a:rPr>
                        <a:t>done</a:t>
                      </a:r>
                      <a:r>
                        <a:rPr lang="it-IT" sz="2000" dirty="0" smtClean="0">
                          <a:solidFill>
                            <a:schemeClr val="tx1"/>
                          </a:solidFill>
                          <a:effectLst/>
                          <a:latin typeface="+mn-lt"/>
                          <a:ea typeface="+mn-ea"/>
                          <a:cs typeface="+mn-cs"/>
                        </a:rPr>
                        <a:t> and </a:t>
                      </a:r>
                      <a:r>
                        <a:rPr lang="it-IT" sz="2000" dirty="0" err="1" smtClean="0">
                          <a:solidFill>
                            <a:schemeClr val="tx1"/>
                          </a:solidFill>
                          <a:effectLst/>
                          <a:latin typeface="+mn-lt"/>
                          <a:ea typeface="+mn-ea"/>
                          <a:cs typeface="+mn-cs"/>
                        </a:rPr>
                        <a:t>what</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value</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it</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brings</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When</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you</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reflect</a:t>
                      </a:r>
                      <a:r>
                        <a:rPr lang="it-IT" sz="2000" dirty="0" smtClean="0">
                          <a:solidFill>
                            <a:schemeClr val="tx1"/>
                          </a:solidFill>
                          <a:effectLst/>
                          <a:latin typeface="+mn-lt"/>
                          <a:ea typeface="+mn-ea"/>
                          <a:cs typeface="+mn-cs"/>
                        </a:rPr>
                        <a:t> on </a:t>
                      </a:r>
                      <a:r>
                        <a:rPr lang="it-IT" sz="2000" dirty="0" err="1" smtClean="0">
                          <a:solidFill>
                            <a:schemeClr val="tx1"/>
                          </a:solidFill>
                          <a:effectLst/>
                          <a:latin typeface="+mn-lt"/>
                          <a:ea typeface="+mn-ea"/>
                          <a:cs typeface="+mn-cs"/>
                        </a:rPr>
                        <a:t>your</a:t>
                      </a:r>
                      <a:r>
                        <a:rPr lang="it-IT" sz="2000" dirty="0" smtClean="0">
                          <a:solidFill>
                            <a:schemeClr val="tx1"/>
                          </a:solidFill>
                          <a:effectLst/>
                          <a:latin typeface="+mn-lt"/>
                          <a:ea typeface="+mn-ea"/>
                          <a:cs typeface="+mn-cs"/>
                        </a:rPr>
                        <a:t> career, </a:t>
                      </a:r>
                      <a:r>
                        <a:rPr lang="it-IT" sz="2000" dirty="0" err="1" smtClean="0">
                          <a:solidFill>
                            <a:schemeClr val="tx1"/>
                          </a:solidFill>
                          <a:effectLst/>
                          <a:latin typeface="+mn-lt"/>
                          <a:ea typeface="+mn-ea"/>
                          <a:cs typeface="+mn-cs"/>
                        </a:rPr>
                        <a:t>this</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is</a:t>
                      </a:r>
                      <a:r>
                        <a:rPr lang="it-IT" sz="2000" dirty="0" smtClean="0">
                          <a:solidFill>
                            <a:schemeClr val="tx1"/>
                          </a:solidFill>
                          <a:effectLst/>
                          <a:latin typeface="+mn-lt"/>
                          <a:ea typeface="+mn-ea"/>
                          <a:cs typeface="+mn-cs"/>
                        </a:rPr>
                        <a:t> the </a:t>
                      </a:r>
                      <a:r>
                        <a:rPr lang="it-IT" sz="2000" dirty="0" err="1" smtClean="0">
                          <a:solidFill>
                            <a:schemeClr val="tx1"/>
                          </a:solidFill>
                          <a:effectLst/>
                          <a:latin typeface="+mn-lt"/>
                          <a:ea typeface="+mn-ea"/>
                          <a:cs typeface="+mn-cs"/>
                        </a:rPr>
                        <a:t>most</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important</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section</a:t>
                      </a:r>
                      <a:r>
                        <a:rPr lang="it-IT" sz="2000" dirty="0" smtClean="0">
                          <a:solidFill>
                            <a:schemeClr val="tx1"/>
                          </a:solidFill>
                          <a:effectLst/>
                          <a:latin typeface="+mn-lt"/>
                          <a:ea typeface="+mn-ea"/>
                          <a:cs typeface="+mn-cs"/>
                        </a:rPr>
                        <a:t> of the </a:t>
                      </a:r>
                      <a:r>
                        <a:rPr lang="it-IT" sz="2000" dirty="0" err="1" smtClean="0">
                          <a:solidFill>
                            <a:schemeClr val="tx1"/>
                          </a:solidFill>
                          <a:effectLst/>
                          <a:latin typeface="+mn-lt"/>
                          <a:ea typeface="+mn-ea"/>
                          <a:cs typeface="+mn-cs"/>
                        </a:rPr>
                        <a:t>canvas</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What</a:t>
                      </a:r>
                      <a:r>
                        <a:rPr lang="it-IT" sz="2000" dirty="0" smtClean="0">
                          <a:solidFill>
                            <a:schemeClr val="tx1"/>
                          </a:solidFill>
                          <a:effectLst/>
                          <a:latin typeface="+mn-lt"/>
                          <a:ea typeface="+mn-ea"/>
                          <a:cs typeface="+mn-cs"/>
                        </a:rPr>
                        <a:t> job are </a:t>
                      </a:r>
                      <a:r>
                        <a:rPr lang="it-IT" sz="2000" dirty="0" err="1" smtClean="0">
                          <a:solidFill>
                            <a:schemeClr val="tx1"/>
                          </a:solidFill>
                          <a:effectLst/>
                          <a:latin typeface="+mn-lt"/>
                          <a:ea typeface="+mn-ea"/>
                          <a:cs typeface="+mn-cs"/>
                        </a:rPr>
                        <a:t>you</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hired</a:t>
                      </a:r>
                      <a:r>
                        <a:rPr lang="it-IT" sz="2000" dirty="0" smtClean="0">
                          <a:solidFill>
                            <a:schemeClr val="tx1"/>
                          </a:solidFill>
                          <a:effectLst/>
                          <a:latin typeface="+mn-lt"/>
                          <a:ea typeface="+mn-ea"/>
                          <a:cs typeface="+mn-cs"/>
                        </a:rPr>
                        <a:t> for and </a:t>
                      </a:r>
                      <a:r>
                        <a:rPr lang="it-IT" sz="2000" dirty="0" err="1" smtClean="0">
                          <a:solidFill>
                            <a:schemeClr val="tx1"/>
                          </a:solidFill>
                          <a:effectLst/>
                          <a:latin typeface="+mn-lt"/>
                          <a:ea typeface="+mn-ea"/>
                          <a:cs typeface="+mn-cs"/>
                        </a:rPr>
                        <a:t>what</a:t>
                      </a:r>
                      <a:r>
                        <a:rPr lang="it-IT" sz="2000" dirty="0" smtClean="0">
                          <a:solidFill>
                            <a:schemeClr val="tx1"/>
                          </a:solidFill>
                          <a:effectLst/>
                          <a:latin typeface="+mn-lt"/>
                          <a:ea typeface="+mn-ea"/>
                          <a:cs typeface="+mn-cs"/>
                        </a:rPr>
                        <a:t> benefits do </a:t>
                      </a:r>
                      <a:r>
                        <a:rPr lang="it-IT" sz="2000" dirty="0" err="1" smtClean="0">
                          <a:solidFill>
                            <a:schemeClr val="tx1"/>
                          </a:solidFill>
                          <a:effectLst/>
                          <a:latin typeface="+mn-lt"/>
                          <a:ea typeface="+mn-ea"/>
                          <a:cs typeface="+mn-cs"/>
                        </a:rPr>
                        <a:t>customers</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get</a:t>
                      </a:r>
                      <a:r>
                        <a:rPr lang="it-IT" sz="2000" dirty="0" smtClean="0">
                          <a:solidFill>
                            <a:schemeClr val="tx1"/>
                          </a:solidFill>
                          <a:effectLst/>
                          <a:latin typeface="+mn-lt"/>
                          <a:ea typeface="+mn-ea"/>
                          <a:cs typeface="+mn-cs"/>
                        </a:rPr>
                        <a:t>?</a:t>
                      </a:r>
                    </a:p>
                    <a:p>
                      <a:r>
                        <a:rPr lang="it-IT" sz="2000" dirty="0" smtClean="0">
                          <a:solidFill>
                            <a:schemeClr val="tx1"/>
                          </a:solidFill>
                          <a:effectLst/>
                          <a:latin typeface="+mn-lt"/>
                          <a:ea typeface="+mn-ea"/>
                          <a:cs typeface="+mn-cs"/>
                        </a:rPr>
                        <a:t>To help </a:t>
                      </a:r>
                      <a:r>
                        <a:rPr lang="it-IT" sz="2000" dirty="0" err="1" smtClean="0">
                          <a:solidFill>
                            <a:schemeClr val="tx1"/>
                          </a:solidFill>
                          <a:effectLst/>
                          <a:latin typeface="+mn-lt"/>
                          <a:ea typeface="+mn-ea"/>
                          <a:cs typeface="+mn-cs"/>
                        </a:rPr>
                        <a:t>you</a:t>
                      </a:r>
                      <a:r>
                        <a:rPr lang="it-IT" sz="2000" dirty="0" smtClean="0">
                          <a:solidFill>
                            <a:schemeClr val="tx1"/>
                          </a:solidFill>
                          <a:effectLst/>
                          <a:latin typeface="+mn-lt"/>
                          <a:ea typeface="+mn-ea"/>
                          <a:cs typeface="+mn-cs"/>
                        </a:rPr>
                        <a:t> with </a:t>
                      </a:r>
                      <a:r>
                        <a:rPr lang="it-IT" sz="2000" dirty="0" err="1" smtClean="0">
                          <a:solidFill>
                            <a:schemeClr val="tx1"/>
                          </a:solidFill>
                          <a:effectLst/>
                          <a:latin typeface="+mn-lt"/>
                          <a:ea typeface="+mn-ea"/>
                          <a:cs typeface="+mn-cs"/>
                        </a:rPr>
                        <a:t>this</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reflection</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you</a:t>
                      </a:r>
                      <a:r>
                        <a:rPr lang="it-IT" sz="2000" dirty="0" smtClean="0">
                          <a:solidFill>
                            <a:schemeClr val="tx1"/>
                          </a:solidFill>
                          <a:effectLst/>
                          <a:latin typeface="+mn-lt"/>
                          <a:ea typeface="+mn-ea"/>
                          <a:cs typeface="+mn-cs"/>
                        </a:rPr>
                        <a:t> can </a:t>
                      </a:r>
                      <a:r>
                        <a:rPr lang="it-IT" sz="2000" dirty="0" err="1" smtClean="0">
                          <a:solidFill>
                            <a:schemeClr val="tx1"/>
                          </a:solidFill>
                          <a:effectLst/>
                          <a:latin typeface="+mn-lt"/>
                          <a:ea typeface="+mn-ea"/>
                          <a:cs typeface="+mn-cs"/>
                        </a:rPr>
                        <a:t>also</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think</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about</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your</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key</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activities</a:t>
                      </a:r>
                      <a:r>
                        <a:rPr lang="it-IT" sz="2000" dirty="0" smtClean="0">
                          <a:solidFill>
                            <a:schemeClr val="tx1"/>
                          </a:solidFill>
                          <a:effectLst/>
                          <a:latin typeface="+mn-lt"/>
                          <a:ea typeface="+mn-ea"/>
                          <a:cs typeface="+mn-cs"/>
                        </a:rPr>
                        <a:t> and </a:t>
                      </a:r>
                      <a:r>
                        <a:rPr lang="it-IT" sz="2000" dirty="0" err="1" smtClean="0">
                          <a:solidFill>
                            <a:schemeClr val="tx1"/>
                          </a:solidFill>
                          <a:effectLst/>
                          <a:latin typeface="+mn-lt"/>
                          <a:ea typeface="+mn-ea"/>
                          <a:cs typeface="+mn-cs"/>
                        </a:rPr>
                        <a:t>how</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they</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translate</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into</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value</a:t>
                      </a:r>
                      <a:r>
                        <a:rPr lang="it-IT" sz="2000" dirty="0" smtClean="0">
                          <a:solidFill>
                            <a:schemeClr val="tx1"/>
                          </a:solidFill>
                          <a:effectLst/>
                          <a:latin typeface="+mn-lt"/>
                          <a:ea typeface="+mn-ea"/>
                          <a:cs typeface="+mn-cs"/>
                        </a:rPr>
                        <a:t> for </a:t>
                      </a:r>
                      <a:r>
                        <a:rPr lang="it-IT" sz="2000" dirty="0" err="1" smtClean="0">
                          <a:solidFill>
                            <a:schemeClr val="tx1"/>
                          </a:solidFill>
                          <a:effectLst/>
                          <a:latin typeface="+mn-lt"/>
                          <a:ea typeface="+mn-ea"/>
                          <a:cs typeface="+mn-cs"/>
                        </a:rPr>
                        <a:t>your</a:t>
                      </a:r>
                      <a:r>
                        <a:rPr lang="it-IT" sz="2000" dirty="0" smtClean="0">
                          <a:solidFill>
                            <a:schemeClr val="tx1"/>
                          </a:solidFill>
                          <a:effectLst/>
                          <a:latin typeface="+mn-lt"/>
                          <a:ea typeface="+mn-ea"/>
                          <a:cs typeface="+mn-cs"/>
                        </a:rPr>
                        <a:t> </a:t>
                      </a:r>
                      <a:r>
                        <a:rPr lang="it-IT" sz="2000" dirty="0" err="1" smtClean="0">
                          <a:solidFill>
                            <a:schemeClr val="tx1"/>
                          </a:solidFill>
                          <a:effectLst/>
                          <a:latin typeface="+mn-lt"/>
                          <a:ea typeface="+mn-ea"/>
                          <a:cs typeface="+mn-cs"/>
                        </a:rPr>
                        <a:t>customers</a:t>
                      </a:r>
                      <a:r>
                        <a:rPr lang="it-IT" sz="2000" dirty="0" smtClean="0">
                          <a:solidFill>
                            <a:schemeClr val="tx1"/>
                          </a:solidFill>
                          <a:effectLst/>
                          <a:latin typeface="+mn-lt"/>
                          <a:ea typeface="+mn-ea"/>
                          <a:cs typeface="+mn-cs"/>
                        </a:rPr>
                        <a:t>.</a:t>
                      </a:r>
                    </a:p>
                    <a:p>
                      <a:r>
                        <a:rPr lang="it-IT" sz="2000" dirty="0" smtClean="0">
                          <a:solidFill>
                            <a:schemeClr val="tx1"/>
                          </a:solidFill>
                          <a:effectLst/>
                          <a:latin typeface="+mn-lt"/>
                          <a:ea typeface="+mn-ea"/>
                          <a:cs typeface="+mn-cs"/>
                        </a:rPr>
                        <a:t>.</a:t>
                      </a:r>
                      <a:endParaRPr lang="it-IT" sz="2000" dirty="0">
                        <a:solidFill>
                          <a:schemeClr val="tx1"/>
                        </a:solidFill>
                        <a:effectLst/>
                        <a:latin typeface="+mn-lt"/>
                        <a:ea typeface="+mn-ea"/>
                        <a:cs typeface="+mn-cs"/>
                      </a:endParaRPr>
                    </a:p>
                  </a:txBody>
                  <a:tcPr marL="68580" marR="71755" marT="0" marB="0">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FFFFFF"/>
                    </a:solidFill>
                  </a:tcPr>
                </a:tc>
                <a:extLst>
                  <a:ext uri="{0D108BD9-81ED-4DB2-BD59-A6C34878D82A}">
                    <a16:rowId xmlns:a16="http://schemas.microsoft.com/office/drawing/2014/main" val="420991565"/>
                  </a:ext>
                </a:extLst>
              </a:tr>
            </a:tbl>
          </a:graphicData>
        </a:graphic>
      </p:graphicFrame>
      <p:pic>
        <p:nvPicPr>
          <p:cNvPr id="15" name="Immagine 14"/>
          <p:cNvPicPr/>
          <p:nvPr/>
        </p:nvPicPr>
        <p:blipFill>
          <a:blip r:embed="rId5"/>
          <a:stretch>
            <a:fillRect/>
          </a:stretch>
        </p:blipFill>
        <p:spPr>
          <a:xfrm>
            <a:off x="8481386" y="5911573"/>
            <a:ext cx="1699913" cy="2545080"/>
          </a:xfrm>
          <a:prstGeom prst="rect">
            <a:avLst/>
          </a:prstGeom>
        </p:spPr>
      </p:pic>
      <p:graphicFrame>
        <p:nvGraphicFramePr>
          <p:cNvPr id="18" name="Tabella 17"/>
          <p:cNvGraphicFramePr>
            <a:graphicFrameLocks noGrp="1"/>
          </p:cNvGraphicFramePr>
          <p:nvPr>
            <p:extLst>
              <p:ext uri="{D42A27DB-BD31-4B8C-83A1-F6EECF244321}">
                <p14:modId xmlns:p14="http://schemas.microsoft.com/office/powerpoint/2010/main" val="610970729"/>
              </p:ext>
            </p:extLst>
          </p:nvPr>
        </p:nvGraphicFramePr>
        <p:xfrm>
          <a:off x="10676695" y="1901120"/>
          <a:ext cx="5852160" cy="2834640"/>
        </p:xfrm>
        <a:graphic>
          <a:graphicData uri="http://schemas.openxmlformats.org/drawingml/2006/table">
            <a:tbl>
              <a:tblPr firstRow="1" firstCol="1" bandRow="1"/>
              <a:tblGrid>
                <a:gridCol w="5852160">
                  <a:extLst>
                    <a:ext uri="{9D8B030D-6E8A-4147-A177-3AD203B41FA5}">
                      <a16:colId xmlns:a16="http://schemas.microsoft.com/office/drawing/2014/main" val="2775491956"/>
                    </a:ext>
                  </a:extLst>
                </a:gridCol>
              </a:tblGrid>
              <a:tr h="746651">
                <a:tc>
                  <a:txBody>
                    <a:bodyPr/>
                    <a:lstStyle/>
                    <a:p>
                      <a:r>
                        <a:rPr lang="it-IT" sz="2400" b="1" dirty="0" smtClean="0">
                          <a:solidFill>
                            <a:schemeClr val="tx1"/>
                          </a:solidFill>
                          <a:effectLst/>
                          <a:latin typeface="+mn-lt"/>
                          <a:ea typeface="+mn-ea"/>
                          <a:cs typeface="+mn-cs"/>
                        </a:rPr>
                        <a:t>WHO YOU HELP (TARGET CUSTOMER)</a:t>
                      </a:r>
                      <a:endParaRPr lang="it-IT" sz="1800" dirty="0" smtClean="0">
                        <a:solidFill>
                          <a:schemeClr val="tx1"/>
                        </a:solidFill>
                        <a:effectLst/>
                        <a:latin typeface="+mn-lt"/>
                        <a:ea typeface="+mn-ea"/>
                        <a:cs typeface="+mn-cs"/>
                      </a:endParaRPr>
                    </a:p>
                    <a:p>
                      <a:r>
                        <a:rPr lang="it-IT" sz="1800" dirty="0" smtClean="0">
                          <a:solidFill>
                            <a:schemeClr val="tx1"/>
                          </a:solidFill>
                          <a:effectLst/>
                          <a:latin typeface="+mn-lt"/>
                          <a:ea typeface="+mn-ea"/>
                          <a:cs typeface="+mn-cs"/>
                        </a:rPr>
                        <a:t>So, </a:t>
                      </a:r>
                      <a:r>
                        <a:rPr lang="it-IT" sz="1800" dirty="0" err="1" smtClean="0">
                          <a:solidFill>
                            <a:schemeClr val="tx1"/>
                          </a:solidFill>
                          <a:effectLst/>
                          <a:latin typeface="+mn-lt"/>
                          <a:ea typeface="+mn-ea"/>
                          <a:cs typeface="+mn-cs"/>
                        </a:rPr>
                        <a:t>think</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about</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who</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you</a:t>
                      </a:r>
                      <a:r>
                        <a:rPr lang="it-IT" sz="1800" dirty="0" smtClean="0">
                          <a:solidFill>
                            <a:schemeClr val="tx1"/>
                          </a:solidFill>
                          <a:effectLst/>
                          <a:latin typeface="+mn-lt"/>
                          <a:ea typeface="+mn-ea"/>
                          <a:cs typeface="+mn-cs"/>
                        </a:rPr>
                        <a:t> help. </a:t>
                      </a:r>
                      <a:r>
                        <a:rPr lang="it-IT" sz="1800" dirty="0" err="1" smtClean="0">
                          <a:solidFill>
                            <a:schemeClr val="tx1"/>
                          </a:solidFill>
                          <a:effectLst/>
                          <a:latin typeface="+mn-lt"/>
                          <a:ea typeface="+mn-ea"/>
                          <a:cs typeface="+mn-cs"/>
                        </a:rPr>
                        <a:t>These</a:t>
                      </a:r>
                      <a:r>
                        <a:rPr lang="it-IT" sz="1800" dirty="0" smtClean="0">
                          <a:solidFill>
                            <a:schemeClr val="tx1"/>
                          </a:solidFill>
                          <a:effectLst/>
                          <a:latin typeface="+mn-lt"/>
                          <a:ea typeface="+mn-ea"/>
                          <a:cs typeface="+mn-cs"/>
                        </a:rPr>
                        <a:t> are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Customers</a:t>
                      </a:r>
                      <a:r>
                        <a:rPr lang="it-IT" sz="1800" dirty="0" smtClean="0">
                          <a:solidFill>
                            <a:schemeClr val="tx1"/>
                          </a:solidFill>
                          <a:effectLst/>
                          <a:latin typeface="+mn-lt"/>
                          <a:ea typeface="+mn-ea"/>
                          <a:cs typeface="+mn-cs"/>
                        </a:rPr>
                        <a:t>" or "</a:t>
                      </a:r>
                      <a:r>
                        <a:rPr lang="it-IT" sz="1800" dirty="0" err="1" smtClean="0">
                          <a:solidFill>
                            <a:schemeClr val="tx1"/>
                          </a:solidFill>
                          <a:effectLst/>
                          <a:latin typeface="+mn-lt"/>
                          <a:ea typeface="+mn-ea"/>
                          <a:cs typeface="+mn-cs"/>
                        </a:rPr>
                        <a:t>Customer</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Groups</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These</a:t>
                      </a:r>
                      <a:r>
                        <a:rPr lang="it-IT" sz="1800" dirty="0" smtClean="0">
                          <a:solidFill>
                            <a:schemeClr val="tx1"/>
                          </a:solidFill>
                          <a:effectLst/>
                          <a:latin typeface="+mn-lt"/>
                          <a:ea typeface="+mn-ea"/>
                          <a:cs typeface="+mn-cs"/>
                        </a:rPr>
                        <a:t> include the </a:t>
                      </a:r>
                      <a:r>
                        <a:rPr lang="it-IT" sz="1800" dirty="0" err="1" smtClean="0">
                          <a:solidFill>
                            <a:schemeClr val="tx1"/>
                          </a:solidFill>
                          <a:effectLst/>
                          <a:latin typeface="+mn-lt"/>
                          <a:ea typeface="+mn-ea"/>
                          <a:cs typeface="+mn-cs"/>
                        </a:rPr>
                        <a:t>people</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within</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organization</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who</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depend</a:t>
                      </a:r>
                      <a:r>
                        <a:rPr lang="it-IT" sz="1800" dirty="0" smtClean="0">
                          <a:solidFill>
                            <a:schemeClr val="tx1"/>
                          </a:solidFill>
                          <a:effectLst/>
                          <a:latin typeface="+mn-lt"/>
                          <a:ea typeface="+mn-ea"/>
                          <a:cs typeface="+mn-cs"/>
                        </a:rPr>
                        <a:t> on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help to </a:t>
                      </a:r>
                      <a:r>
                        <a:rPr lang="it-IT" sz="1800" dirty="0" err="1" smtClean="0">
                          <a:solidFill>
                            <a:schemeClr val="tx1"/>
                          </a:solidFill>
                          <a:effectLst/>
                          <a:latin typeface="+mn-lt"/>
                          <a:ea typeface="+mn-ea"/>
                          <a:cs typeface="+mn-cs"/>
                        </a:rPr>
                        <a:t>get</a:t>
                      </a:r>
                      <a:r>
                        <a:rPr lang="it-IT" sz="1800" dirty="0" smtClean="0">
                          <a:solidFill>
                            <a:schemeClr val="tx1"/>
                          </a:solidFill>
                          <a:effectLst/>
                          <a:latin typeface="+mn-lt"/>
                          <a:ea typeface="+mn-ea"/>
                          <a:cs typeface="+mn-cs"/>
                        </a:rPr>
                        <a:t> the job </a:t>
                      </a:r>
                      <a:r>
                        <a:rPr lang="it-IT" sz="1800" dirty="0" err="1" smtClean="0">
                          <a:solidFill>
                            <a:schemeClr val="tx1"/>
                          </a:solidFill>
                          <a:effectLst/>
                          <a:latin typeface="+mn-lt"/>
                          <a:ea typeface="+mn-ea"/>
                          <a:cs typeface="+mn-cs"/>
                        </a:rPr>
                        <a:t>done</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This</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may</a:t>
                      </a:r>
                      <a:r>
                        <a:rPr lang="it-IT" sz="1800" dirty="0" smtClean="0">
                          <a:solidFill>
                            <a:schemeClr val="tx1"/>
                          </a:solidFill>
                          <a:effectLst/>
                          <a:latin typeface="+mn-lt"/>
                          <a:ea typeface="+mn-ea"/>
                          <a:cs typeface="+mn-cs"/>
                        </a:rPr>
                        <a:t> include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boss or supervisor, </a:t>
                      </a:r>
                      <a:r>
                        <a:rPr lang="it-IT" sz="1800" dirty="0" err="1" smtClean="0">
                          <a:solidFill>
                            <a:schemeClr val="tx1"/>
                          </a:solidFill>
                          <a:effectLst/>
                          <a:latin typeface="+mn-lt"/>
                          <a:ea typeface="+mn-ea"/>
                          <a:cs typeface="+mn-cs"/>
                        </a:rPr>
                        <a:t>but</a:t>
                      </a:r>
                      <a:r>
                        <a:rPr lang="it-IT" sz="1800" dirty="0" smtClean="0">
                          <a:solidFill>
                            <a:schemeClr val="tx1"/>
                          </a:solidFill>
                          <a:effectLst/>
                          <a:latin typeface="+mn-lt"/>
                          <a:ea typeface="+mn-ea"/>
                          <a:cs typeface="+mn-cs"/>
                        </a:rPr>
                        <a:t> in reality, </a:t>
                      </a:r>
                      <a:r>
                        <a:rPr lang="it-IT" sz="1800" dirty="0" err="1" smtClean="0">
                          <a:solidFill>
                            <a:schemeClr val="tx1"/>
                          </a:solidFill>
                          <a:effectLst/>
                          <a:latin typeface="+mn-lt"/>
                          <a:ea typeface="+mn-ea"/>
                          <a:cs typeface="+mn-cs"/>
                        </a:rPr>
                        <a:t>anyone</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who</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depends</a:t>
                      </a:r>
                      <a:r>
                        <a:rPr lang="it-IT" sz="1800" dirty="0" smtClean="0">
                          <a:solidFill>
                            <a:schemeClr val="tx1"/>
                          </a:solidFill>
                          <a:effectLst/>
                          <a:latin typeface="+mn-lt"/>
                          <a:ea typeface="+mn-ea"/>
                          <a:cs typeface="+mn-cs"/>
                        </a:rPr>
                        <a:t> on the benefits of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job </a:t>
                      </a:r>
                      <a:r>
                        <a:rPr lang="it-IT" sz="1800" dirty="0" err="1" smtClean="0">
                          <a:solidFill>
                            <a:schemeClr val="tx1"/>
                          </a:solidFill>
                          <a:effectLst/>
                          <a:latin typeface="+mn-lt"/>
                          <a:ea typeface="+mn-ea"/>
                          <a:cs typeface="+mn-cs"/>
                        </a:rPr>
                        <a:t>as</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well</a:t>
                      </a:r>
                      <a:r>
                        <a:rPr lang="it-IT" sz="1800" dirty="0" smtClean="0">
                          <a:solidFill>
                            <a:schemeClr val="tx1"/>
                          </a:solidFill>
                          <a:effectLst/>
                          <a:latin typeface="+mn-lt"/>
                          <a:ea typeface="+mn-ea"/>
                          <a:cs typeface="+mn-cs"/>
                        </a:rPr>
                        <a:t>.</a:t>
                      </a:r>
                    </a:p>
                    <a:p>
                      <a:r>
                        <a:rPr lang="it-IT" sz="1800" dirty="0" err="1" smtClean="0">
                          <a:solidFill>
                            <a:schemeClr val="tx1"/>
                          </a:solidFill>
                          <a:effectLst/>
                          <a:latin typeface="+mn-lt"/>
                          <a:ea typeface="+mn-ea"/>
                          <a:cs typeface="+mn-cs"/>
                        </a:rPr>
                        <a:t>You</a:t>
                      </a:r>
                      <a:r>
                        <a:rPr lang="it-IT" sz="1800" dirty="0" smtClean="0">
                          <a:solidFill>
                            <a:schemeClr val="tx1"/>
                          </a:solidFill>
                          <a:effectLst/>
                          <a:latin typeface="+mn-lt"/>
                          <a:ea typeface="+mn-ea"/>
                          <a:cs typeface="+mn-cs"/>
                        </a:rPr>
                        <a:t> can </a:t>
                      </a:r>
                      <a:r>
                        <a:rPr lang="it-IT" sz="1800" dirty="0" err="1" smtClean="0">
                          <a:solidFill>
                            <a:schemeClr val="tx1"/>
                          </a:solidFill>
                          <a:effectLst/>
                          <a:latin typeface="+mn-lt"/>
                          <a:ea typeface="+mn-ea"/>
                          <a:cs typeface="+mn-cs"/>
                        </a:rPr>
                        <a:t>also</a:t>
                      </a:r>
                      <a:r>
                        <a:rPr lang="it-IT" sz="1800" dirty="0" smtClean="0">
                          <a:solidFill>
                            <a:schemeClr val="tx1"/>
                          </a:solidFill>
                          <a:effectLst/>
                          <a:latin typeface="+mn-lt"/>
                          <a:ea typeface="+mn-ea"/>
                          <a:cs typeface="+mn-cs"/>
                        </a:rPr>
                        <a:t> include </a:t>
                      </a:r>
                      <a:r>
                        <a:rPr lang="it-IT" sz="1800" dirty="0" err="1" smtClean="0">
                          <a:solidFill>
                            <a:schemeClr val="tx1"/>
                          </a:solidFill>
                          <a:effectLst/>
                          <a:latin typeface="+mn-lt"/>
                          <a:ea typeface="+mn-ea"/>
                          <a:cs typeface="+mn-cs"/>
                        </a:rPr>
                        <a:t>customers</a:t>
                      </a:r>
                      <a:r>
                        <a:rPr lang="it-IT" sz="1800" dirty="0" smtClean="0">
                          <a:solidFill>
                            <a:schemeClr val="tx1"/>
                          </a:solidFill>
                          <a:effectLst/>
                          <a:latin typeface="+mn-lt"/>
                          <a:ea typeface="+mn-ea"/>
                          <a:cs typeface="+mn-cs"/>
                        </a:rPr>
                        <a:t> or businesses </a:t>
                      </a:r>
                      <a:r>
                        <a:rPr lang="it-IT" sz="1800" dirty="0" err="1" smtClean="0">
                          <a:solidFill>
                            <a:schemeClr val="tx1"/>
                          </a:solidFill>
                          <a:effectLst/>
                          <a:latin typeface="+mn-lt"/>
                          <a:ea typeface="+mn-ea"/>
                          <a:cs typeface="+mn-cs"/>
                        </a:rPr>
                        <a:t>purchasing</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organization's</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services</a:t>
                      </a:r>
                      <a:r>
                        <a:rPr lang="it-IT" sz="1800" dirty="0" smtClean="0">
                          <a:solidFill>
                            <a:schemeClr val="tx1"/>
                          </a:solidFill>
                          <a:effectLst/>
                          <a:latin typeface="+mn-lt"/>
                          <a:ea typeface="+mn-ea"/>
                          <a:cs typeface="+mn-cs"/>
                        </a:rPr>
                        <a:t> or </a:t>
                      </a:r>
                      <a:r>
                        <a:rPr lang="it-IT" sz="1800" dirty="0" err="1" smtClean="0">
                          <a:solidFill>
                            <a:schemeClr val="tx1"/>
                          </a:solidFill>
                          <a:effectLst/>
                          <a:latin typeface="+mn-lt"/>
                          <a:ea typeface="+mn-ea"/>
                          <a:cs typeface="+mn-cs"/>
                        </a:rPr>
                        <a:t>products</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organization's</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key</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partners</a:t>
                      </a:r>
                      <a:r>
                        <a:rPr lang="it-IT" sz="1800" dirty="0" smtClean="0">
                          <a:solidFill>
                            <a:schemeClr val="tx1"/>
                          </a:solidFill>
                          <a:effectLst/>
                          <a:latin typeface="+mn-lt"/>
                          <a:ea typeface="+mn-ea"/>
                          <a:cs typeface="+mn-cs"/>
                        </a:rPr>
                        <a:t>, or </a:t>
                      </a:r>
                      <a:r>
                        <a:rPr lang="it-IT" sz="1800" dirty="0" err="1" smtClean="0">
                          <a:solidFill>
                            <a:schemeClr val="tx1"/>
                          </a:solidFill>
                          <a:effectLst/>
                          <a:latin typeface="+mn-lt"/>
                          <a:ea typeface="+mn-ea"/>
                          <a:cs typeface="+mn-cs"/>
                        </a:rPr>
                        <a:t>even</a:t>
                      </a:r>
                      <a:r>
                        <a:rPr lang="it-IT" sz="1800" dirty="0" smtClean="0">
                          <a:solidFill>
                            <a:schemeClr val="tx1"/>
                          </a:solidFill>
                          <a:effectLst/>
                          <a:latin typeface="+mn-lt"/>
                          <a:ea typeface="+mn-ea"/>
                          <a:cs typeface="+mn-cs"/>
                        </a:rPr>
                        <a:t> the </a:t>
                      </a:r>
                      <a:r>
                        <a:rPr lang="it-IT" sz="1800" dirty="0" err="1" smtClean="0">
                          <a:solidFill>
                            <a:schemeClr val="tx1"/>
                          </a:solidFill>
                          <a:effectLst/>
                          <a:latin typeface="+mn-lt"/>
                          <a:ea typeface="+mn-ea"/>
                          <a:cs typeface="+mn-cs"/>
                        </a:rPr>
                        <a:t>larger</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communities</a:t>
                      </a:r>
                      <a:r>
                        <a:rPr lang="it-IT" sz="1800" dirty="0" smtClean="0">
                          <a:solidFill>
                            <a:schemeClr val="tx1"/>
                          </a:solidFill>
                          <a:effectLst/>
                          <a:latin typeface="+mn-lt"/>
                          <a:ea typeface="+mn-ea"/>
                          <a:cs typeface="+mn-cs"/>
                        </a:rPr>
                        <a:t> </a:t>
                      </a:r>
                      <a:r>
                        <a:rPr lang="it-IT" sz="1800" dirty="0" err="1" smtClean="0">
                          <a:solidFill>
                            <a:schemeClr val="tx1"/>
                          </a:solidFill>
                          <a:effectLst/>
                          <a:latin typeface="+mn-lt"/>
                          <a:ea typeface="+mn-ea"/>
                          <a:cs typeface="+mn-cs"/>
                        </a:rPr>
                        <a:t>your</a:t>
                      </a:r>
                      <a:r>
                        <a:rPr lang="it-IT" sz="1800" dirty="0" smtClean="0">
                          <a:solidFill>
                            <a:schemeClr val="tx1"/>
                          </a:solidFill>
                          <a:effectLst/>
                          <a:latin typeface="+mn-lt"/>
                          <a:ea typeface="+mn-ea"/>
                          <a:cs typeface="+mn-cs"/>
                        </a:rPr>
                        <a:t> work </a:t>
                      </a:r>
                      <a:r>
                        <a:rPr lang="it-IT" sz="1800" dirty="0" err="1" smtClean="0">
                          <a:solidFill>
                            <a:schemeClr val="tx1"/>
                          </a:solidFill>
                          <a:effectLst/>
                          <a:latin typeface="+mn-lt"/>
                          <a:ea typeface="+mn-ea"/>
                          <a:cs typeface="+mn-cs"/>
                        </a:rPr>
                        <a:t>serves</a:t>
                      </a:r>
                      <a:r>
                        <a:rPr lang="it-IT" sz="1800" dirty="0" smtClean="0">
                          <a:solidFill>
                            <a:schemeClr val="tx1"/>
                          </a:solidFill>
                          <a:effectLst/>
                          <a:latin typeface="+mn-lt"/>
                          <a:ea typeface="+mn-ea"/>
                          <a:cs typeface="+mn-cs"/>
                        </a:rPr>
                        <a:t>.</a:t>
                      </a:r>
                    </a:p>
                  </a:txBody>
                  <a:tcPr marL="68580" marR="71755" marT="0" marB="0">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FFFFFF"/>
                    </a:solidFill>
                  </a:tcPr>
                </a:tc>
                <a:extLst>
                  <a:ext uri="{0D108BD9-81ED-4DB2-BD59-A6C34878D82A}">
                    <a16:rowId xmlns:a16="http://schemas.microsoft.com/office/drawing/2014/main" val="3937076609"/>
                  </a:ext>
                </a:extLst>
              </a:tr>
            </a:tbl>
          </a:graphicData>
        </a:graphic>
      </p:graphicFrame>
    </p:spTree>
    <p:extLst>
      <p:ext uri="{BB962C8B-B14F-4D97-AF65-F5344CB8AC3E}">
        <p14:creationId xmlns:p14="http://schemas.microsoft.com/office/powerpoint/2010/main" val="2022645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dirty="0">
              <a:latin typeface="Tahoma"/>
              <a:cs typeface="Tahoma"/>
            </a:endParaRPr>
          </a:p>
        </p:txBody>
      </p:sp>
      <p:sp>
        <p:nvSpPr>
          <p:cNvPr id="3" name="object 3"/>
          <p:cNvSpPr/>
          <p:nvPr/>
        </p:nvSpPr>
        <p:spPr>
          <a:xfrm>
            <a:off x="7935104" y="1447800"/>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4" name="object 4"/>
          <p:cNvSpPr/>
          <p:nvPr/>
        </p:nvSpPr>
        <p:spPr>
          <a:xfrm>
            <a:off x="7961662" y="5281665"/>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rotWithShape="1">
          <a:blip r:embed="rId4">
            <a:extLst>
              <a:ext uri="{28A0092B-C50C-407E-A947-70E740481C1C}">
                <a14:useLocalDpi xmlns:a14="http://schemas.microsoft.com/office/drawing/2010/main" val="0"/>
              </a:ext>
            </a:extLst>
          </a:blip>
          <a:srcRect t="6967" r="7879" b="6874"/>
          <a:stretch/>
        </p:blipFill>
        <p:spPr bwMode="auto">
          <a:xfrm>
            <a:off x="8534400" y="2171700"/>
            <a:ext cx="1752600" cy="2057400"/>
          </a:xfrm>
          <a:prstGeom prst="rect">
            <a:avLst/>
          </a:prstGeom>
          <a:ln>
            <a:noFill/>
          </a:ln>
          <a:extLst>
            <a:ext uri="{53640926-AAD7-44D8-BBD7-CCE9431645EC}">
              <a14:shadowObscured xmlns:a14="http://schemas.microsoft.com/office/drawing/2010/main"/>
            </a:ext>
          </a:extLst>
        </p:spPr>
      </p:pic>
      <p:pic>
        <p:nvPicPr>
          <p:cNvPr id="15" name="Immagine 14"/>
          <p:cNvPicPr/>
          <p:nvPr/>
        </p:nvPicPr>
        <p:blipFill>
          <a:blip r:embed="rId5"/>
          <a:stretch>
            <a:fillRect/>
          </a:stretch>
        </p:blipFill>
        <p:spPr>
          <a:xfrm>
            <a:off x="8458200" y="5676900"/>
            <a:ext cx="1752600" cy="2209800"/>
          </a:xfrm>
          <a:prstGeom prst="rect">
            <a:avLst/>
          </a:prstGeom>
        </p:spPr>
      </p:pic>
      <p:sp>
        <p:nvSpPr>
          <p:cNvPr id="14" name="Rettangolo 13"/>
          <p:cNvSpPr/>
          <p:nvPr/>
        </p:nvSpPr>
        <p:spPr>
          <a:xfrm>
            <a:off x="10538793" y="5617845"/>
            <a:ext cx="6048375" cy="2954655"/>
          </a:xfrm>
          <a:prstGeom prst="rect">
            <a:avLst/>
          </a:prstGeom>
          <a:solidFill>
            <a:schemeClr val="bg1"/>
          </a:solidFill>
        </p:spPr>
        <p:txBody>
          <a:bodyPr wrap="square">
            <a:spAutoFit/>
          </a:bodyPr>
          <a:lstStyle/>
          <a:p>
            <a:pPr lvl="0"/>
            <a:r>
              <a:rPr lang="it-IT" b="1" kern="0" dirty="0">
                <a:solidFill>
                  <a:prstClr val="black"/>
                </a:solidFill>
              </a:rPr>
              <a:t>WHO YOU ARE/WHAT YOU ARE (KEY RESOURCES)</a:t>
            </a:r>
            <a:endParaRPr lang="it-IT" kern="0" dirty="0">
              <a:solidFill>
                <a:prstClr val="black"/>
              </a:solidFill>
            </a:endParaRPr>
          </a:p>
          <a:p>
            <a:pPr lvl="0"/>
            <a:r>
              <a:rPr lang="it-IT" sz="2400" kern="0" dirty="0">
                <a:solidFill>
                  <a:prstClr val="black"/>
                </a:solidFill>
              </a:rPr>
              <a:t>The Personal </a:t>
            </a:r>
            <a:r>
              <a:rPr lang="it-IT" sz="2400" kern="0" dirty="0" err="1">
                <a:solidFill>
                  <a:prstClr val="black"/>
                </a:solidFill>
              </a:rPr>
              <a:t>Key</a:t>
            </a:r>
            <a:r>
              <a:rPr lang="it-IT" sz="2400" kern="0" dirty="0">
                <a:solidFill>
                  <a:prstClr val="black"/>
                </a:solidFill>
              </a:rPr>
              <a:t> </a:t>
            </a:r>
            <a:r>
              <a:rPr lang="it-IT" sz="2400" kern="0" dirty="0" err="1">
                <a:solidFill>
                  <a:prstClr val="black"/>
                </a:solidFill>
              </a:rPr>
              <a:t>Resources</a:t>
            </a:r>
            <a:r>
              <a:rPr lang="it-IT" sz="2400" kern="0" dirty="0">
                <a:solidFill>
                  <a:prstClr val="black"/>
                </a:solidFill>
              </a:rPr>
              <a:t> </a:t>
            </a:r>
            <a:r>
              <a:rPr lang="it-IT" sz="2400" kern="0" dirty="0" err="1">
                <a:solidFill>
                  <a:prstClr val="black"/>
                </a:solidFill>
              </a:rPr>
              <a:t>block</a:t>
            </a:r>
            <a:r>
              <a:rPr lang="it-IT" sz="2400" kern="0" dirty="0">
                <a:solidFill>
                  <a:prstClr val="black"/>
                </a:solidFill>
              </a:rPr>
              <a:t> </a:t>
            </a:r>
            <a:r>
              <a:rPr lang="it-IT" sz="2400" kern="0" dirty="0" err="1">
                <a:solidFill>
                  <a:prstClr val="black"/>
                </a:solidFill>
              </a:rPr>
              <a:t>includes</a:t>
            </a:r>
            <a:r>
              <a:rPr lang="it-IT" sz="2400" kern="0" dirty="0">
                <a:solidFill>
                  <a:prstClr val="black"/>
                </a:solidFill>
              </a:rPr>
              <a:t> </a:t>
            </a:r>
            <a:r>
              <a:rPr lang="it-IT" sz="2400" kern="0" dirty="0" err="1">
                <a:solidFill>
                  <a:prstClr val="black"/>
                </a:solidFill>
              </a:rPr>
              <a:t>who</a:t>
            </a:r>
            <a:r>
              <a:rPr lang="it-IT" sz="2400" kern="0" dirty="0">
                <a:solidFill>
                  <a:prstClr val="black"/>
                </a:solidFill>
              </a:rPr>
              <a:t> </a:t>
            </a:r>
            <a:r>
              <a:rPr lang="it-IT" sz="2400" kern="0" dirty="0" err="1">
                <a:solidFill>
                  <a:prstClr val="black"/>
                </a:solidFill>
              </a:rPr>
              <a:t>you</a:t>
            </a:r>
            <a:r>
              <a:rPr lang="it-IT" sz="2400" kern="0" dirty="0">
                <a:solidFill>
                  <a:prstClr val="black"/>
                </a:solidFill>
              </a:rPr>
              <a:t> are:</a:t>
            </a:r>
          </a:p>
          <a:p>
            <a:pPr lvl="0"/>
            <a:r>
              <a:rPr lang="it-IT" sz="2400" kern="0" dirty="0">
                <a:solidFill>
                  <a:prstClr val="black"/>
                </a:solidFill>
              </a:rPr>
              <a:t>(1) </a:t>
            </a:r>
            <a:r>
              <a:rPr lang="it-IT" sz="2400" kern="0" dirty="0" err="1">
                <a:solidFill>
                  <a:prstClr val="black"/>
                </a:solidFill>
              </a:rPr>
              <a:t>your</a:t>
            </a:r>
            <a:r>
              <a:rPr lang="it-IT" sz="2400" kern="0" dirty="0">
                <a:solidFill>
                  <a:prstClr val="black"/>
                </a:solidFill>
              </a:rPr>
              <a:t> </a:t>
            </a:r>
            <a:r>
              <a:rPr lang="it-IT" sz="2400" kern="0" dirty="0" err="1">
                <a:solidFill>
                  <a:prstClr val="black"/>
                </a:solidFill>
              </a:rPr>
              <a:t>interests</a:t>
            </a:r>
            <a:r>
              <a:rPr lang="it-IT" sz="2400" kern="0" dirty="0">
                <a:solidFill>
                  <a:prstClr val="black"/>
                </a:solidFill>
              </a:rPr>
              <a:t>,</a:t>
            </a:r>
          </a:p>
          <a:p>
            <a:pPr lvl="0"/>
            <a:r>
              <a:rPr lang="it-IT" sz="2400" kern="0" dirty="0">
                <a:solidFill>
                  <a:prstClr val="black"/>
                </a:solidFill>
              </a:rPr>
              <a:t>(2) </a:t>
            </a:r>
            <a:r>
              <a:rPr lang="it-IT" sz="2400" kern="0" dirty="0" err="1">
                <a:solidFill>
                  <a:prstClr val="black"/>
                </a:solidFill>
              </a:rPr>
              <a:t>skills</a:t>
            </a:r>
            <a:r>
              <a:rPr lang="it-IT" sz="2400" kern="0" dirty="0">
                <a:solidFill>
                  <a:prstClr val="black"/>
                </a:solidFill>
              </a:rPr>
              <a:t> and </a:t>
            </a:r>
            <a:r>
              <a:rPr lang="it-IT" sz="2400" kern="0" dirty="0" err="1">
                <a:solidFill>
                  <a:prstClr val="black"/>
                </a:solidFill>
              </a:rPr>
              <a:t>abilities</a:t>
            </a:r>
            <a:r>
              <a:rPr lang="it-IT" sz="2400" kern="0" dirty="0">
                <a:solidFill>
                  <a:prstClr val="black"/>
                </a:solidFill>
              </a:rPr>
              <a:t>, and (3) </a:t>
            </a:r>
            <a:r>
              <a:rPr lang="it-IT" sz="2400" kern="0" dirty="0" err="1">
                <a:solidFill>
                  <a:prstClr val="black"/>
                </a:solidFill>
              </a:rPr>
              <a:t>personality</a:t>
            </a:r>
            <a:r>
              <a:rPr lang="it-IT" sz="2400" kern="0" dirty="0">
                <a:solidFill>
                  <a:prstClr val="black"/>
                </a:solidFill>
              </a:rPr>
              <a:t> and </a:t>
            </a:r>
            <a:r>
              <a:rPr lang="it-IT" sz="2400" kern="0" dirty="0" err="1">
                <a:solidFill>
                  <a:prstClr val="black"/>
                </a:solidFill>
              </a:rPr>
              <a:t>what</a:t>
            </a:r>
            <a:r>
              <a:rPr lang="it-IT" sz="2400" kern="0" dirty="0">
                <a:solidFill>
                  <a:prstClr val="black"/>
                </a:solidFill>
              </a:rPr>
              <a:t> </a:t>
            </a:r>
            <a:r>
              <a:rPr lang="it-IT" sz="2400" kern="0" dirty="0" err="1">
                <a:solidFill>
                  <a:prstClr val="black"/>
                </a:solidFill>
              </a:rPr>
              <a:t>you</a:t>
            </a:r>
            <a:r>
              <a:rPr lang="it-IT" sz="2400" kern="0" dirty="0">
                <a:solidFill>
                  <a:prstClr val="black"/>
                </a:solidFill>
              </a:rPr>
              <a:t> </a:t>
            </a:r>
            <a:r>
              <a:rPr lang="it-IT" sz="2400" kern="0" dirty="0" err="1">
                <a:solidFill>
                  <a:prstClr val="black"/>
                </a:solidFill>
              </a:rPr>
              <a:t>have</a:t>
            </a:r>
            <a:r>
              <a:rPr lang="it-IT" sz="2400" kern="0" dirty="0">
                <a:solidFill>
                  <a:prstClr val="black"/>
                </a:solidFill>
              </a:rPr>
              <a:t>: </a:t>
            </a:r>
            <a:r>
              <a:rPr lang="it-IT" sz="2400" kern="0" dirty="0" err="1">
                <a:solidFill>
                  <a:prstClr val="black"/>
                </a:solidFill>
              </a:rPr>
              <a:t>knowledge</a:t>
            </a:r>
            <a:r>
              <a:rPr lang="it-IT" sz="2400" kern="0" dirty="0">
                <a:solidFill>
                  <a:prstClr val="black"/>
                </a:solidFill>
              </a:rPr>
              <a:t>, </a:t>
            </a:r>
            <a:r>
              <a:rPr lang="it-IT" sz="2400" kern="0" dirty="0" err="1">
                <a:solidFill>
                  <a:prstClr val="black"/>
                </a:solidFill>
              </a:rPr>
              <a:t>experience</a:t>
            </a:r>
            <a:r>
              <a:rPr lang="it-IT" sz="2400" kern="0" dirty="0">
                <a:solidFill>
                  <a:prstClr val="black"/>
                </a:solidFill>
              </a:rPr>
              <a:t>, personal and </a:t>
            </a:r>
            <a:r>
              <a:rPr lang="it-IT" sz="2400" kern="0" dirty="0" err="1">
                <a:solidFill>
                  <a:prstClr val="black"/>
                </a:solidFill>
              </a:rPr>
              <a:t>professional</a:t>
            </a:r>
            <a:r>
              <a:rPr lang="it-IT" sz="2400" kern="0" dirty="0">
                <a:solidFill>
                  <a:prstClr val="black"/>
                </a:solidFill>
              </a:rPr>
              <a:t> </a:t>
            </a:r>
            <a:r>
              <a:rPr lang="it-IT" sz="2400" kern="0" dirty="0" err="1">
                <a:solidFill>
                  <a:prstClr val="black"/>
                </a:solidFill>
              </a:rPr>
              <a:t>contacts</a:t>
            </a:r>
            <a:r>
              <a:rPr lang="it-IT" sz="2400" kern="0" dirty="0">
                <a:solidFill>
                  <a:prstClr val="black"/>
                </a:solidFill>
              </a:rPr>
              <a:t>, and </a:t>
            </a:r>
            <a:r>
              <a:rPr lang="it-IT" sz="2400" kern="0" dirty="0" err="1">
                <a:solidFill>
                  <a:prstClr val="black"/>
                </a:solidFill>
              </a:rPr>
              <a:t>other</a:t>
            </a:r>
            <a:r>
              <a:rPr lang="it-IT" sz="2400" kern="0" dirty="0">
                <a:solidFill>
                  <a:prstClr val="black"/>
                </a:solidFill>
              </a:rPr>
              <a:t> </a:t>
            </a:r>
            <a:r>
              <a:rPr lang="it-IT" sz="2400" kern="0" dirty="0" err="1">
                <a:solidFill>
                  <a:prstClr val="black"/>
                </a:solidFill>
              </a:rPr>
              <a:t>tangible</a:t>
            </a:r>
            <a:r>
              <a:rPr lang="it-IT" sz="2400" kern="0" dirty="0">
                <a:solidFill>
                  <a:prstClr val="black"/>
                </a:solidFill>
              </a:rPr>
              <a:t> and </a:t>
            </a:r>
            <a:r>
              <a:rPr lang="it-IT" sz="2400" kern="0" dirty="0" err="1">
                <a:solidFill>
                  <a:prstClr val="black"/>
                </a:solidFill>
              </a:rPr>
              <a:t>intangible</a:t>
            </a:r>
            <a:r>
              <a:rPr lang="it-IT" sz="2400" kern="0" dirty="0">
                <a:solidFill>
                  <a:prstClr val="black"/>
                </a:solidFill>
              </a:rPr>
              <a:t> </a:t>
            </a:r>
            <a:r>
              <a:rPr lang="it-IT" sz="2400" kern="0" dirty="0" err="1">
                <a:solidFill>
                  <a:prstClr val="black"/>
                </a:solidFill>
              </a:rPr>
              <a:t>assets</a:t>
            </a:r>
            <a:r>
              <a:rPr lang="it-IT" sz="2400" kern="0" dirty="0">
                <a:solidFill>
                  <a:prstClr val="black"/>
                </a:solidFill>
              </a:rPr>
              <a:t> or </a:t>
            </a:r>
            <a:r>
              <a:rPr lang="it-IT" sz="2400" kern="0" dirty="0" err="1">
                <a:solidFill>
                  <a:prstClr val="black"/>
                </a:solidFill>
              </a:rPr>
              <a:t>resources</a:t>
            </a:r>
            <a:r>
              <a:rPr lang="it-IT" sz="2400" kern="0" dirty="0">
                <a:solidFill>
                  <a:prstClr val="black"/>
                </a:solidFill>
              </a:rPr>
              <a:t>.</a:t>
            </a:r>
          </a:p>
        </p:txBody>
      </p:sp>
      <p:sp>
        <p:nvSpPr>
          <p:cNvPr id="16" name="CasellaDiTesto 15"/>
          <p:cNvSpPr txBox="1"/>
          <p:nvPr/>
        </p:nvSpPr>
        <p:spPr>
          <a:xfrm>
            <a:off x="10538793" y="1562100"/>
            <a:ext cx="6048375" cy="2862322"/>
          </a:xfrm>
          <a:prstGeom prst="rect">
            <a:avLst/>
          </a:prstGeom>
          <a:solidFill>
            <a:schemeClr val="bg1"/>
          </a:solidFill>
        </p:spPr>
        <p:txBody>
          <a:bodyPr wrap="square" rtlCol="0">
            <a:spAutoFit/>
          </a:bodyPr>
          <a:lstStyle/>
          <a:p>
            <a:r>
              <a:rPr lang="it-IT" sz="2000" b="1" dirty="0"/>
              <a:t>WHAT YOU DO (KEY ACTIVITY)</a:t>
            </a:r>
            <a:endParaRPr lang="it-IT" sz="2000" dirty="0"/>
          </a:p>
          <a:p>
            <a:r>
              <a:rPr lang="it-IT" sz="2000" dirty="0"/>
              <a:t>To </a:t>
            </a:r>
            <a:r>
              <a:rPr lang="it-IT" sz="2000" dirty="0" err="1"/>
              <a:t>fill</a:t>
            </a:r>
            <a:r>
              <a:rPr lang="it-IT" sz="2000" dirty="0"/>
              <a:t> </a:t>
            </a:r>
            <a:r>
              <a:rPr lang="it-IT" sz="2000" dirty="0" err="1"/>
              <a:t>this</a:t>
            </a:r>
            <a:r>
              <a:rPr lang="it-IT" sz="2000" dirty="0"/>
              <a:t> building </a:t>
            </a:r>
            <a:r>
              <a:rPr lang="it-IT" sz="2000" dirty="0" err="1"/>
              <a:t>block</a:t>
            </a:r>
            <a:r>
              <a:rPr lang="it-IT" sz="2000" dirty="0"/>
              <a:t>, </a:t>
            </a:r>
            <a:r>
              <a:rPr lang="it-IT" sz="2000" dirty="0" err="1"/>
              <a:t>think</a:t>
            </a:r>
            <a:r>
              <a:rPr lang="it-IT" sz="2000" dirty="0"/>
              <a:t> </a:t>
            </a:r>
            <a:r>
              <a:rPr lang="it-IT" sz="2000" dirty="0" err="1"/>
              <a:t>about</a:t>
            </a:r>
            <a:r>
              <a:rPr lang="it-IT" sz="2000" dirty="0"/>
              <a:t> the </a:t>
            </a:r>
            <a:r>
              <a:rPr lang="it-IT" sz="2000" dirty="0" err="1"/>
              <a:t>critical</a:t>
            </a:r>
            <a:r>
              <a:rPr lang="it-IT" sz="2000" dirty="0"/>
              <a:t> </a:t>
            </a:r>
            <a:r>
              <a:rPr lang="it-IT" sz="2000" dirty="0" err="1"/>
              <a:t>tasks</a:t>
            </a:r>
            <a:r>
              <a:rPr lang="it-IT" sz="2000" dirty="0"/>
              <a:t> </a:t>
            </a:r>
            <a:r>
              <a:rPr lang="it-IT" sz="2000" dirty="0" err="1"/>
              <a:t>you</a:t>
            </a:r>
            <a:r>
              <a:rPr lang="it-IT" sz="2000" dirty="0"/>
              <a:t> </a:t>
            </a:r>
            <a:r>
              <a:rPr lang="it-IT" sz="2000" dirty="0" err="1"/>
              <a:t>regularly</a:t>
            </a:r>
            <a:r>
              <a:rPr lang="it-IT" sz="2000" dirty="0"/>
              <a:t> </a:t>
            </a:r>
            <a:r>
              <a:rPr lang="it-IT" sz="2000" dirty="0" err="1"/>
              <a:t>perform</a:t>
            </a:r>
            <a:r>
              <a:rPr lang="it-IT" sz="2000" dirty="0"/>
              <a:t> </a:t>
            </a:r>
            <a:r>
              <a:rPr lang="it-IT" sz="2000" dirty="0" err="1"/>
              <a:t>at</a:t>
            </a:r>
            <a:r>
              <a:rPr lang="it-IT" sz="2000" dirty="0"/>
              <a:t> work. Note </a:t>
            </a:r>
            <a:r>
              <a:rPr lang="it-IT" sz="2000" dirty="0" err="1"/>
              <a:t>only</a:t>
            </a:r>
            <a:r>
              <a:rPr lang="it-IT" sz="2000" dirty="0"/>
              <a:t> the </a:t>
            </a:r>
            <a:r>
              <a:rPr lang="it-IT" sz="2000" dirty="0" err="1"/>
              <a:t>key</a:t>
            </a:r>
            <a:r>
              <a:rPr lang="it-IT" sz="2000" dirty="0"/>
              <a:t> </a:t>
            </a:r>
            <a:r>
              <a:rPr lang="it-IT" sz="2000" dirty="0" err="1"/>
              <a:t>activities</a:t>
            </a:r>
            <a:r>
              <a:rPr lang="it-IT" sz="2000" dirty="0"/>
              <a:t> </a:t>
            </a:r>
            <a:r>
              <a:rPr lang="it-IT" sz="2000" dirty="0" err="1"/>
              <a:t>carried</a:t>
            </a:r>
            <a:r>
              <a:rPr lang="it-IT" sz="2000" dirty="0"/>
              <a:t> out for </a:t>
            </a:r>
            <a:r>
              <a:rPr lang="it-IT" sz="2000" dirty="0" err="1"/>
              <a:t>customers</a:t>
            </a:r>
            <a:r>
              <a:rPr lang="it-IT" sz="2000" dirty="0"/>
              <a:t> / </a:t>
            </a:r>
            <a:r>
              <a:rPr lang="it-IT" sz="2000" dirty="0" err="1"/>
              <a:t>partners</a:t>
            </a:r>
            <a:r>
              <a:rPr lang="it-IT" sz="2000" dirty="0"/>
              <a:t> / </a:t>
            </a:r>
            <a:r>
              <a:rPr lang="it-IT" sz="2000" dirty="0" err="1"/>
              <a:t>stakeholders</a:t>
            </a:r>
            <a:r>
              <a:rPr lang="it-IT" sz="2000" dirty="0"/>
              <a:t> and do </a:t>
            </a:r>
            <a:r>
              <a:rPr lang="it-IT" sz="2000" dirty="0" err="1"/>
              <a:t>not</a:t>
            </a:r>
            <a:r>
              <a:rPr lang="it-IT" sz="2000" dirty="0"/>
              <a:t> </a:t>
            </a:r>
            <a:r>
              <a:rPr lang="it-IT" sz="2000" dirty="0" err="1"/>
              <a:t>yet</a:t>
            </a:r>
            <a:r>
              <a:rPr lang="it-IT" sz="2000" dirty="0"/>
              <a:t> </a:t>
            </a:r>
            <a:r>
              <a:rPr lang="it-IT" sz="2000" dirty="0" err="1"/>
              <a:t>describe</a:t>
            </a:r>
            <a:r>
              <a:rPr lang="it-IT" sz="2000" dirty="0"/>
              <a:t> the </a:t>
            </a:r>
            <a:r>
              <a:rPr lang="it-IT" sz="2000" dirty="0" err="1"/>
              <a:t>resulting</a:t>
            </a:r>
            <a:r>
              <a:rPr lang="it-IT" sz="2000" dirty="0"/>
              <a:t> </a:t>
            </a:r>
            <a:r>
              <a:rPr lang="it-IT" sz="2000" dirty="0" err="1"/>
              <a:t>value</a:t>
            </a:r>
            <a:r>
              <a:rPr lang="it-IT" sz="2000" dirty="0"/>
              <a:t>.</a:t>
            </a:r>
          </a:p>
          <a:p>
            <a:r>
              <a:rPr lang="it-IT" sz="2000" dirty="0" err="1"/>
              <a:t>You</a:t>
            </a:r>
            <a:r>
              <a:rPr lang="it-IT" sz="2000" dirty="0"/>
              <a:t> </a:t>
            </a:r>
            <a:r>
              <a:rPr lang="it-IT" sz="2000" dirty="0" err="1"/>
              <a:t>may</a:t>
            </a:r>
            <a:r>
              <a:rPr lang="it-IT" sz="2000" dirty="0"/>
              <a:t> come up with a long list of </a:t>
            </a:r>
            <a:r>
              <a:rPr lang="it-IT" sz="2000" dirty="0" err="1"/>
              <a:t>tasks</a:t>
            </a:r>
            <a:r>
              <a:rPr lang="it-IT" sz="2000" dirty="0"/>
              <a:t>, </a:t>
            </a:r>
            <a:r>
              <a:rPr lang="it-IT" sz="2000" dirty="0" err="1"/>
              <a:t>but</a:t>
            </a:r>
            <a:r>
              <a:rPr lang="it-IT" sz="2000" dirty="0"/>
              <a:t> </a:t>
            </a:r>
            <a:r>
              <a:rPr lang="it-IT" sz="2000" dirty="0" err="1"/>
              <a:t>try</a:t>
            </a:r>
            <a:r>
              <a:rPr lang="it-IT" sz="2000" dirty="0"/>
              <a:t> to </a:t>
            </a:r>
            <a:r>
              <a:rPr lang="it-IT" sz="2000" dirty="0" err="1"/>
              <a:t>narrow</a:t>
            </a:r>
            <a:r>
              <a:rPr lang="it-IT" sz="2000" dirty="0"/>
              <a:t> </a:t>
            </a:r>
            <a:r>
              <a:rPr lang="it-IT" sz="2000" dirty="0" err="1"/>
              <a:t>that</a:t>
            </a:r>
            <a:r>
              <a:rPr lang="it-IT" sz="2000" dirty="0"/>
              <a:t> list down to </a:t>
            </a:r>
            <a:r>
              <a:rPr lang="it-IT" sz="2000" dirty="0" err="1"/>
              <a:t>keep</a:t>
            </a:r>
            <a:r>
              <a:rPr lang="it-IT" sz="2000" dirty="0"/>
              <a:t> the </a:t>
            </a:r>
            <a:r>
              <a:rPr lang="it-IT" sz="2000" dirty="0" err="1"/>
              <a:t>really</a:t>
            </a:r>
            <a:r>
              <a:rPr lang="it-IT" sz="2000" dirty="0"/>
              <a:t> </a:t>
            </a:r>
            <a:r>
              <a:rPr lang="it-IT" sz="2000" dirty="0" err="1"/>
              <a:t>important</a:t>
            </a:r>
            <a:r>
              <a:rPr lang="it-IT" sz="2000" dirty="0"/>
              <a:t> </a:t>
            </a:r>
            <a:r>
              <a:rPr lang="it-IT" sz="2000" dirty="0" err="1"/>
              <a:t>tasks</a:t>
            </a:r>
            <a:r>
              <a:rPr lang="it-IT" sz="2000" dirty="0"/>
              <a:t> on the </a:t>
            </a:r>
            <a:r>
              <a:rPr lang="it-IT" sz="2000" dirty="0" err="1"/>
              <a:t>canvas</a:t>
            </a:r>
            <a:r>
              <a:rPr lang="it-IT" sz="2000" dirty="0"/>
              <a:t>. </a:t>
            </a:r>
            <a:r>
              <a:rPr lang="it-IT" sz="2000" dirty="0" err="1"/>
              <a:t>Remember</a:t>
            </a:r>
            <a:r>
              <a:rPr lang="it-IT" sz="2000" dirty="0"/>
              <a:t> </a:t>
            </a:r>
            <a:r>
              <a:rPr lang="it-IT" sz="2000" dirty="0" err="1"/>
              <a:t>that</a:t>
            </a:r>
            <a:r>
              <a:rPr lang="it-IT" sz="2000" dirty="0"/>
              <a:t> </a:t>
            </a:r>
            <a:r>
              <a:rPr lang="it-IT" sz="2000" dirty="0" err="1"/>
              <a:t>key</a:t>
            </a:r>
            <a:r>
              <a:rPr lang="it-IT" sz="2000" dirty="0"/>
              <a:t> </a:t>
            </a:r>
            <a:r>
              <a:rPr lang="it-IT" sz="2000" dirty="0" err="1"/>
              <a:t>activities</a:t>
            </a:r>
            <a:r>
              <a:rPr lang="it-IT" sz="2000" dirty="0"/>
              <a:t> (</a:t>
            </a:r>
            <a:r>
              <a:rPr lang="it-IT" sz="2000" dirty="0" err="1"/>
              <a:t>what</a:t>
            </a:r>
            <a:r>
              <a:rPr lang="it-IT" sz="2000" dirty="0"/>
              <a:t> </a:t>
            </a:r>
            <a:r>
              <a:rPr lang="it-IT" sz="2000" dirty="0" err="1"/>
              <a:t>you</a:t>
            </a:r>
            <a:r>
              <a:rPr lang="it-IT" sz="2000" dirty="0"/>
              <a:t> do) evolve over time and </a:t>
            </a:r>
            <a:r>
              <a:rPr lang="it-IT" sz="2000" dirty="0" err="1"/>
              <a:t>also</a:t>
            </a:r>
            <a:r>
              <a:rPr lang="it-IT" sz="2000" dirty="0"/>
              <a:t> </a:t>
            </a:r>
            <a:r>
              <a:rPr lang="it-IT" sz="2000" dirty="0" err="1"/>
              <a:t>depend</a:t>
            </a:r>
            <a:r>
              <a:rPr lang="it-IT" sz="2000" dirty="0"/>
              <a:t> on </a:t>
            </a:r>
            <a:r>
              <a:rPr lang="it-IT" sz="2000" dirty="0" err="1"/>
              <a:t>who</a:t>
            </a:r>
            <a:r>
              <a:rPr lang="it-IT" sz="2000" dirty="0"/>
              <a:t> </a:t>
            </a:r>
            <a:r>
              <a:rPr lang="it-IT" sz="2000" dirty="0" err="1"/>
              <a:t>you</a:t>
            </a:r>
            <a:r>
              <a:rPr lang="it-IT" sz="2000" dirty="0"/>
              <a:t> are</a:t>
            </a:r>
          </a:p>
        </p:txBody>
      </p:sp>
    </p:spTree>
    <p:extLst>
      <p:ext uri="{BB962C8B-B14F-4D97-AF65-F5344CB8AC3E}">
        <p14:creationId xmlns:p14="http://schemas.microsoft.com/office/powerpoint/2010/main" val="2248006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dirty="0">
              <a:latin typeface="Tahoma"/>
              <a:cs typeface="Tahoma"/>
            </a:endParaRPr>
          </a:p>
        </p:txBody>
      </p:sp>
      <p:sp>
        <p:nvSpPr>
          <p:cNvPr id="3" name="object 3"/>
          <p:cNvSpPr/>
          <p:nvPr/>
        </p:nvSpPr>
        <p:spPr>
          <a:xfrm>
            <a:off x="7961501" y="1311872"/>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4" name="object 4"/>
          <p:cNvSpPr/>
          <p:nvPr/>
        </p:nvSpPr>
        <p:spPr>
          <a:xfrm>
            <a:off x="7696200" y="5468497"/>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a:blip r:embed="rId4"/>
          <a:stretch>
            <a:fillRect/>
          </a:stretch>
        </p:blipFill>
        <p:spPr>
          <a:xfrm>
            <a:off x="8458200" y="1790700"/>
            <a:ext cx="1322705" cy="2209800"/>
          </a:xfrm>
          <a:prstGeom prst="rect">
            <a:avLst/>
          </a:prstGeom>
        </p:spPr>
      </p:pic>
      <p:pic>
        <p:nvPicPr>
          <p:cNvPr id="14" name="Immagine 13"/>
          <p:cNvPicPr/>
          <p:nvPr/>
        </p:nvPicPr>
        <p:blipFill rotWithShape="1">
          <a:blip r:embed="rId5"/>
          <a:srcRect l="-5460"/>
          <a:stretch/>
        </p:blipFill>
        <p:spPr>
          <a:xfrm>
            <a:off x="8305800" y="6134099"/>
            <a:ext cx="1600200" cy="2133601"/>
          </a:xfrm>
          <a:prstGeom prst="rect">
            <a:avLst/>
          </a:prstGeom>
        </p:spPr>
      </p:pic>
      <p:sp>
        <p:nvSpPr>
          <p:cNvPr id="16" name="Rettangolo 15"/>
          <p:cNvSpPr/>
          <p:nvPr/>
        </p:nvSpPr>
        <p:spPr>
          <a:xfrm>
            <a:off x="10134600" y="6121399"/>
            <a:ext cx="5951182" cy="2616101"/>
          </a:xfrm>
          <a:prstGeom prst="rect">
            <a:avLst/>
          </a:prstGeom>
          <a:solidFill>
            <a:schemeClr val="bg1"/>
          </a:solidFill>
        </p:spPr>
        <p:txBody>
          <a:bodyPr wrap="square">
            <a:spAutoFit/>
          </a:bodyPr>
          <a:lstStyle/>
          <a:p>
            <a:r>
              <a:rPr lang="it-IT" sz="2400" b="1" dirty="0" smtClean="0"/>
              <a:t>HOW </a:t>
            </a:r>
            <a:r>
              <a:rPr lang="it-IT" sz="2400" b="1" dirty="0"/>
              <a:t>YOU INTERACT (CUSTOMER RELATIONS)</a:t>
            </a:r>
            <a:endParaRPr lang="it-IT" sz="2400" dirty="0"/>
          </a:p>
          <a:p>
            <a:r>
              <a:rPr lang="it-IT" sz="2000" dirty="0"/>
              <a:t>In </a:t>
            </a:r>
            <a:r>
              <a:rPr lang="it-IT" sz="2000" dirty="0" err="1"/>
              <a:t>this</a:t>
            </a:r>
            <a:r>
              <a:rPr lang="it-IT" sz="2000" dirty="0"/>
              <a:t> building </a:t>
            </a:r>
            <a:r>
              <a:rPr lang="it-IT" sz="2000" dirty="0" err="1"/>
              <a:t>block</a:t>
            </a:r>
            <a:r>
              <a:rPr lang="it-IT" sz="2000" dirty="0"/>
              <a:t>, can </a:t>
            </a:r>
            <a:r>
              <a:rPr lang="it-IT" sz="2000" dirty="0" err="1"/>
              <a:t>you</a:t>
            </a:r>
            <a:r>
              <a:rPr lang="it-IT" sz="2000" dirty="0"/>
              <a:t> </a:t>
            </a:r>
            <a:r>
              <a:rPr lang="it-IT" sz="2000" dirty="0" err="1"/>
              <a:t>describe</a:t>
            </a:r>
            <a:r>
              <a:rPr lang="it-IT" sz="2000" dirty="0"/>
              <a:t> </a:t>
            </a:r>
            <a:r>
              <a:rPr lang="it-IT" sz="2000" dirty="0" err="1"/>
              <a:t>how</a:t>
            </a:r>
            <a:r>
              <a:rPr lang="it-IT" sz="2000" dirty="0"/>
              <a:t> </a:t>
            </a:r>
            <a:r>
              <a:rPr lang="it-IT" sz="2000" dirty="0" err="1"/>
              <a:t>you</a:t>
            </a:r>
            <a:r>
              <a:rPr lang="it-IT" sz="2000" dirty="0"/>
              <a:t> </a:t>
            </a:r>
            <a:r>
              <a:rPr lang="it-IT" sz="2000" dirty="0" err="1"/>
              <a:t>interact</a:t>
            </a:r>
            <a:r>
              <a:rPr lang="it-IT" sz="2000" dirty="0"/>
              <a:t> with </a:t>
            </a:r>
            <a:r>
              <a:rPr lang="it-IT" sz="2000" dirty="0" err="1"/>
              <a:t>customers</a:t>
            </a:r>
            <a:r>
              <a:rPr lang="it-IT" sz="2000" dirty="0"/>
              <a:t>? (face-to-face, </a:t>
            </a:r>
            <a:r>
              <a:rPr lang="it-IT" sz="2000" dirty="0" err="1"/>
              <a:t>remotely</a:t>
            </a:r>
            <a:r>
              <a:rPr lang="it-IT" sz="2000" dirty="0"/>
              <a:t>, by email or </a:t>
            </a:r>
            <a:r>
              <a:rPr lang="it-IT" sz="2000" dirty="0" err="1"/>
              <a:t>otherwise</a:t>
            </a:r>
            <a:r>
              <a:rPr lang="it-IT" sz="2000" dirty="0"/>
              <a:t>) Are </a:t>
            </a:r>
            <a:r>
              <a:rPr lang="it-IT" sz="2000" dirty="0" err="1"/>
              <a:t>your</a:t>
            </a:r>
            <a:r>
              <a:rPr lang="it-IT" sz="2000" dirty="0"/>
              <a:t> </a:t>
            </a:r>
            <a:r>
              <a:rPr lang="it-IT" sz="2000" dirty="0" err="1"/>
              <a:t>relationships</a:t>
            </a:r>
            <a:r>
              <a:rPr lang="it-IT" sz="2000" dirty="0"/>
              <a:t> </a:t>
            </a:r>
            <a:r>
              <a:rPr lang="it-IT" sz="2000" dirty="0" err="1"/>
              <a:t>characterized</a:t>
            </a:r>
            <a:r>
              <a:rPr lang="it-IT" sz="2000" dirty="0"/>
              <a:t> by single </a:t>
            </a:r>
            <a:r>
              <a:rPr lang="it-IT" sz="2000" dirty="0" err="1"/>
              <a:t>transactions</a:t>
            </a:r>
            <a:r>
              <a:rPr lang="it-IT" sz="2000" dirty="0"/>
              <a:t> or </a:t>
            </a:r>
            <a:r>
              <a:rPr lang="it-IT" sz="2000" dirty="0" err="1"/>
              <a:t>ongoing</a:t>
            </a:r>
            <a:r>
              <a:rPr lang="it-IT" sz="2000" dirty="0"/>
              <a:t> </a:t>
            </a:r>
            <a:r>
              <a:rPr lang="it-IT" sz="2000" dirty="0" err="1"/>
              <a:t>services</a:t>
            </a:r>
            <a:r>
              <a:rPr lang="it-IT" sz="2000" dirty="0"/>
              <a:t>? Do </a:t>
            </a:r>
            <a:r>
              <a:rPr lang="it-IT" sz="2000" dirty="0" err="1"/>
              <a:t>you</a:t>
            </a:r>
            <a:r>
              <a:rPr lang="it-IT" sz="2000" dirty="0"/>
              <a:t> focus on </a:t>
            </a:r>
            <a:r>
              <a:rPr lang="it-IT" sz="2000" dirty="0" err="1"/>
              <a:t>growing</a:t>
            </a:r>
            <a:r>
              <a:rPr lang="it-IT" sz="2000" dirty="0"/>
              <a:t> </a:t>
            </a:r>
            <a:r>
              <a:rPr lang="it-IT" sz="2000" dirty="0" err="1"/>
              <a:t>your</a:t>
            </a:r>
            <a:r>
              <a:rPr lang="it-IT" sz="2000" dirty="0"/>
              <a:t> </a:t>
            </a:r>
            <a:r>
              <a:rPr lang="it-IT" sz="2000" dirty="0" err="1"/>
              <a:t>customer</a:t>
            </a:r>
            <a:r>
              <a:rPr lang="it-IT" sz="2000" dirty="0"/>
              <a:t> base (</a:t>
            </a:r>
            <a:r>
              <a:rPr lang="it-IT" sz="2000" dirty="0" err="1"/>
              <a:t>acquisition</a:t>
            </a:r>
            <a:r>
              <a:rPr lang="it-IT" sz="2000" dirty="0"/>
              <a:t>) or on </a:t>
            </a:r>
            <a:r>
              <a:rPr lang="it-IT" sz="2000" dirty="0" err="1"/>
              <a:t>satisfying</a:t>
            </a:r>
            <a:r>
              <a:rPr lang="it-IT" sz="2000" dirty="0"/>
              <a:t> </a:t>
            </a:r>
            <a:r>
              <a:rPr lang="it-IT" sz="2000" dirty="0" err="1"/>
              <a:t>existing</a:t>
            </a:r>
            <a:r>
              <a:rPr lang="it-IT" sz="2000" dirty="0"/>
              <a:t> </a:t>
            </a:r>
            <a:r>
              <a:rPr lang="it-IT" sz="2000" dirty="0" err="1"/>
              <a:t>customers</a:t>
            </a:r>
            <a:r>
              <a:rPr lang="it-IT" sz="2000" dirty="0"/>
              <a:t> (</a:t>
            </a:r>
            <a:r>
              <a:rPr lang="it-IT" sz="2000" dirty="0" err="1"/>
              <a:t>retention</a:t>
            </a:r>
            <a:r>
              <a:rPr lang="it-IT" dirty="0" smtClean="0"/>
              <a:t>)?</a:t>
            </a:r>
            <a:r>
              <a:rPr lang="en-GB" dirty="0" smtClean="0">
                <a:solidFill>
                  <a:srgbClr val="808080"/>
                </a:solidFill>
                <a:latin typeface="Arial" panose="020B0604020202020204" pitchFamily="34" charset="0"/>
                <a:ea typeface="MS Mincho"/>
                <a:cs typeface="Times New Roman" panose="02020603050405020304" pitchFamily="18" charset="0"/>
              </a:rPr>
              <a:t>l</a:t>
            </a:r>
            <a:endParaRPr lang="it-IT" dirty="0"/>
          </a:p>
        </p:txBody>
      </p:sp>
      <p:sp>
        <p:nvSpPr>
          <p:cNvPr id="18" name="Rettangolo 17"/>
          <p:cNvSpPr/>
          <p:nvPr/>
        </p:nvSpPr>
        <p:spPr>
          <a:xfrm>
            <a:off x="9897345" y="1485900"/>
            <a:ext cx="7019055" cy="3447098"/>
          </a:xfrm>
          <a:prstGeom prst="rect">
            <a:avLst/>
          </a:prstGeom>
          <a:solidFill>
            <a:schemeClr val="bg1"/>
          </a:solidFill>
        </p:spPr>
        <p:txBody>
          <a:bodyPr wrap="square">
            <a:spAutoFit/>
          </a:bodyPr>
          <a:lstStyle/>
          <a:p>
            <a:r>
              <a:rPr lang="it-IT" sz="2000" b="1" dirty="0" smtClean="0"/>
              <a:t>HOW </a:t>
            </a:r>
            <a:r>
              <a:rPr lang="it-IT" sz="2000" b="1" dirty="0"/>
              <a:t>DO THEY KNOW </a:t>
            </a:r>
            <a:r>
              <a:rPr lang="it-IT" sz="2000" b="1" dirty="0" smtClean="0"/>
              <a:t>YOU/HOW </a:t>
            </a:r>
            <a:r>
              <a:rPr lang="it-IT" sz="2000" b="1" dirty="0"/>
              <a:t>DELIVERIES (CHANNELS)</a:t>
            </a:r>
            <a:endParaRPr lang="it-IT" sz="2000" dirty="0"/>
          </a:p>
          <a:p>
            <a:r>
              <a:rPr lang="it-IT" dirty="0" err="1"/>
              <a:t>This</a:t>
            </a:r>
            <a:r>
              <a:rPr lang="it-IT" dirty="0"/>
              <a:t> </a:t>
            </a:r>
            <a:r>
              <a:rPr lang="it-IT" dirty="0" err="1"/>
              <a:t>block</a:t>
            </a:r>
            <a:r>
              <a:rPr lang="it-IT" dirty="0"/>
              <a:t> </a:t>
            </a:r>
            <a:r>
              <a:rPr lang="it-IT" dirty="0" err="1"/>
              <a:t>includes</a:t>
            </a:r>
            <a:r>
              <a:rPr lang="it-IT" dirty="0"/>
              <a:t> </a:t>
            </a:r>
            <a:r>
              <a:rPr lang="it-IT" dirty="0" err="1"/>
              <a:t>five</a:t>
            </a:r>
            <a:r>
              <a:rPr lang="it-IT" dirty="0"/>
              <a:t> </a:t>
            </a:r>
            <a:r>
              <a:rPr lang="it-IT" dirty="0" err="1"/>
              <a:t>key</a:t>
            </a:r>
            <a:r>
              <a:rPr lang="it-IT" dirty="0"/>
              <a:t> </a:t>
            </a:r>
            <a:r>
              <a:rPr lang="it-IT" dirty="0" err="1"/>
              <a:t>questions</a:t>
            </a:r>
            <a:r>
              <a:rPr lang="it-IT" dirty="0"/>
              <a:t> </a:t>
            </a:r>
            <a:r>
              <a:rPr lang="it-IT" dirty="0" err="1"/>
              <a:t>related</a:t>
            </a:r>
            <a:r>
              <a:rPr lang="it-IT" dirty="0"/>
              <a:t> to the </a:t>
            </a:r>
            <a:r>
              <a:rPr lang="it-IT" dirty="0" err="1"/>
              <a:t>main</a:t>
            </a:r>
            <a:r>
              <a:rPr lang="it-IT" dirty="0"/>
              <a:t> marketing </a:t>
            </a:r>
            <a:r>
              <a:rPr lang="it-IT" dirty="0" err="1"/>
              <a:t>phases</a:t>
            </a:r>
            <a:r>
              <a:rPr lang="it-IT" dirty="0"/>
              <a:t>: </a:t>
            </a:r>
            <a:r>
              <a:rPr lang="it-IT" dirty="0" err="1"/>
              <a:t>awareness</a:t>
            </a:r>
            <a:r>
              <a:rPr lang="it-IT" dirty="0"/>
              <a:t>, </a:t>
            </a:r>
            <a:r>
              <a:rPr lang="it-IT" dirty="0" err="1"/>
              <a:t>evaluation</a:t>
            </a:r>
            <a:r>
              <a:rPr lang="it-IT" dirty="0"/>
              <a:t>, </a:t>
            </a:r>
            <a:r>
              <a:rPr lang="it-IT" dirty="0" err="1"/>
              <a:t>purchase</a:t>
            </a:r>
            <a:r>
              <a:rPr lang="it-IT" dirty="0"/>
              <a:t>, delivery and </a:t>
            </a:r>
            <a:r>
              <a:rPr lang="it-IT" dirty="0" err="1"/>
              <a:t>after</a:t>
            </a:r>
            <a:r>
              <a:rPr lang="it-IT" dirty="0"/>
              <a:t> sales. The </a:t>
            </a:r>
            <a:r>
              <a:rPr lang="it-IT" dirty="0" err="1"/>
              <a:t>questions</a:t>
            </a:r>
            <a:r>
              <a:rPr lang="it-IT" dirty="0"/>
              <a:t> to be </a:t>
            </a:r>
            <a:r>
              <a:rPr lang="it-IT" dirty="0" err="1"/>
              <a:t>answered</a:t>
            </a:r>
            <a:r>
              <a:rPr lang="it-IT" dirty="0"/>
              <a:t> are:</a:t>
            </a:r>
          </a:p>
          <a:p>
            <a:r>
              <a:rPr lang="it-IT" dirty="0"/>
              <a:t>How do </a:t>
            </a:r>
            <a:r>
              <a:rPr lang="it-IT" dirty="0" err="1"/>
              <a:t>potential</a:t>
            </a:r>
            <a:r>
              <a:rPr lang="it-IT" dirty="0"/>
              <a:t> </a:t>
            </a:r>
            <a:r>
              <a:rPr lang="it-IT" dirty="0" err="1"/>
              <a:t>customers</a:t>
            </a:r>
            <a:r>
              <a:rPr lang="it-IT" dirty="0"/>
              <a:t> </a:t>
            </a:r>
            <a:r>
              <a:rPr lang="it-IT" dirty="0" err="1"/>
              <a:t>find</a:t>
            </a:r>
            <a:r>
              <a:rPr lang="it-IT" dirty="0"/>
              <a:t> out </a:t>
            </a:r>
            <a:r>
              <a:rPr lang="it-IT" dirty="0" err="1"/>
              <a:t>about</a:t>
            </a:r>
            <a:r>
              <a:rPr lang="it-IT" dirty="0"/>
              <a:t> </a:t>
            </a:r>
            <a:r>
              <a:rPr lang="it-IT" dirty="0" err="1"/>
              <a:t>you</a:t>
            </a:r>
            <a:r>
              <a:rPr lang="it-IT" dirty="0"/>
              <a:t>?</a:t>
            </a:r>
          </a:p>
          <a:p>
            <a:r>
              <a:rPr lang="it-IT" dirty="0"/>
              <a:t>How </a:t>
            </a:r>
            <a:r>
              <a:rPr lang="it-IT" dirty="0" err="1"/>
              <a:t>does</a:t>
            </a:r>
            <a:r>
              <a:rPr lang="it-IT" dirty="0"/>
              <a:t> </a:t>
            </a:r>
            <a:r>
              <a:rPr lang="it-IT" dirty="0" err="1"/>
              <a:t>your</a:t>
            </a:r>
            <a:r>
              <a:rPr lang="it-IT" dirty="0"/>
              <a:t> help </a:t>
            </a:r>
            <a:r>
              <a:rPr lang="it-IT" dirty="0" err="1"/>
              <a:t>customers</a:t>
            </a:r>
            <a:r>
              <a:rPr lang="it-IT" dirty="0"/>
              <a:t> </a:t>
            </a:r>
            <a:r>
              <a:rPr lang="it-IT" dirty="0" err="1"/>
              <a:t>evaluate</a:t>
            </a:r>
            <a:r>
              <a:rPr lang="it-IT" dirty="0"/>
              <a:t> </a:t>
            </a:r>
            <a:r>
              <a:rPr lang="it-IT" dirty="0" err="1"/>
              <a:t>your</a:t>
            </a:r>
            <a:r>
              <a:rPr lang="it-IT" dirty="0"/>
              <a:t> </a:t>
            </a:r>
            <a:r>
              <a:rPr lang="it-IT" dirty="0" err="1"/>
              <a:t>value</a:t>
            </a:r>
            <a:r>
              <a:rPr lang="it-IT" dirty="0"/>
              <a:t>?</a:t>
            </a:r>
          </a:p>
          <a:p>
            <a:r>
              <a:rPr lang="it-IT" dirty="0"/>
              <a:t>How do new </a:t>
            </a:r>
            <a:r>
              <a:rPr lang="it-IT" dirty="0" err="1"/>
              <a:t>customers</a:t>
            </a:r>
            <a:r>
              <a:rPr lang="it-IT" dirty="0"/>
              <a:t> </a:t>
            </a:r>
            <a:r>
              <a:rPr lang="it-IT" dirty="0" err="1"/>
              <a:t>hire</a:t>
            </a:r>
            <a:r>
              <a:rPr lang="it-IT" dirty="0"/>
              <a:t> </a:t>
            </a:r>
            <a:r>
              <a:rPr lang="it-IT" dirty="0" err="1"/>
              <a:t>you</a:t>
            </a:r>
            <a:r>
              <a:rPr lang="it-IT" dirty="0"/>
              <a:t> or </a:t>
            </a:r>
            <a:r>
              <a:rPr lang="it-IT" dirty="0" err="1"/>
              <a:t>purchase</a:t>
            </a:r>
            <a:r>
              <a:rPr lang="it-IT" dirty="0"/>
              <a:t> </a:t>
            </a:r>
            <a:r>
              <a:rPr lang="it-IT" dirty="0" err="1"/>
              <a:t>your</a:t>
            </a:r>
            <a:r>
              <a:rPr lang="it-IT" dirty="0"/>
              <a:t> </a:t>
            </a:r>
            <a:r>
              <a:rPr lang="it-IT" dirty="0" err="1"/>
              <a:t>services</a:t>
            </a:r>
            <a:r>
              <a:rPr lang="it-IT" dirty="0"/>
              <a:t>?</a:t>
            </a:r>
          </a:p>
          <a:p>
            <a:r>
              <a:rPr lang="it-IT" dirty="0"/>
              <a:t>How do </a:t>
            </a:r>
            <a:r>
              <a:rPr lang="it-IT" dirty="0" err="1"/>
              <a:t>you</a:t>
            </a:r>
            <a:r>
              <a:rPr lang="it-IT" dirty="0"/>
              <a:t> </a:t>
            </a:r>
            <a:r>
              <a:rPr lang="it-IT" dirty="0" err="1"/>
              <a:t>deliver</a:t>
            </a:r>
            <a:r>
              <a:rPr lang="it-IT" dirty="0"/>
              <a:t> </a:t>
            </a:r>
            <a:r>
              <a:rPr lang="it-IT" dirty="0" err="1"/>
              <a:t>value</a:t>
            </a:r>
            <a:r>
              <a:rPr lang="it-IT" dirty="0"/>
              <a:t> to </a:t>
            </a:r>
            <a:r>
              <a:rPr lang="it-IT" dirty="0" err="1"/>
              <a:t>customers</a:t>
            </a:r>
            <a:r>
              <a:rPr lang="it-IT" dirty="0"/>
              <a:t>?</a:t>
            </a:r>
          </a:p>
          <a:p>
            <a:r>
              <a:rPr lang="it-IT" dirty="0"/>
              <a:t>How do </a:t>
            </a:r>
            <a:r>
              <a:rPr lang="it-IT" dirty="0" err="1"/>
              <a:t>you</a:t>
            </a:r>
            <a:r>
              <a:rPr lang="it-IT" dirty="0"/>
              <a:t> continue to </a:t>
            </a:r>
            <a:r>
              <a:rPr lang="it-IT" dirty="0" err="1"/>
              <a:t>support</a:t>
            </a:r>
            <a:r>
              <a:rPr lang="it-IT" dirty="0"/>
              <a:t> </a:t>
            </a:r>
            <a:r>
              <a:rPr lang="it-IT" dirty="0" err="1"/>
              <a:t>customers</a:t>
            </a:r>
            <a:r>
              <a:rPr lang="it-IT" dirty="0"/>
              <a:t> and </a:t>
            </a:r>
            <a:r>
              <a:rPr lang="it-IT" dirty="0" err="1"/>
              <a:t>make</a:t>
            </a:r>
            <a:r>
              <a:rPr lang="it-IT" dirty="0"/>
              <a:t> </a:t>
            </a:r>
            <a:r>
              <a:rPr lang="it-IT" dirty="0" err="1"/>
              <a:t>sure</a:t>
            </a:r>
            <a:r>
              <a:rPr lang="it-IT" dirty="0"/>
              <a:t> </a:t>
            </a:r>
            <a:r>
              <a:rPr lang="it-IT" dirty="0" err="1"/>
              <a:t>they</a:t>
            </a:r>
            <a:r>
              <a:rPr lang="it-IT" dirty="0"/>
              <a:t> are </a:t>
            </a:r>
            <a:r>
              <a:rPr lang="it-IT" dirty="0" err="1"/>
              <a:t>satisfied</a:t>
            </a:r>
            <a:r>
              <a:rPr lang="it-IT" dirty="0"/>
              <a:t>?</a:t>
            </a:r>
          </a:p>
          <a:p>
            <a:r>
              <a:rPr lang="it-IT" dirty="0"/>
              <a:t>To help </a:t>
            </a:r>
            <a:r>
              <a:rPr lang="it-IT" dirty="0" err="1"/>
              <a:t>you</a:t>
            </a:r>
            <a:r>
              <a:rPr lang="it-IT" dirty="0"/>
              <a:t> with </a:t>
            </a:r>
            <a:r>
              <a:rPr lang="it-IT" dirty="0" err="1"/>
              <a:t>this</a:t>
            </a:r>
            <a:r>
              <a:rPr lang="it-IT" dirty="0"/>
              <a:t> </a:t>
            </a:r>
            <a:r>
              <a:rPr lang="it-IT" dirty="0" err="1"/>
              <a:t>reflection</a:t>
            </a:r>
            <a:r>
              <a:rPr lang="it-IT" dirty="0"/>
              <a:t>, </a:t>
            </a:r>
            <a:r>
              <a:rPr lang="it-IT" dirty="0" err="1"/>
              <a:t>you</a:t>
            </a:r>
            <a:r>
              <a:rPr lang="it-IT" dirty="0"/>
              <a:t> can </a:t>
            </a:r>
            <a:r>
              <a:rPr lang="it-IT" dirty="0" err="1"/>
              <a:t>also</a:t>
            </a:r>
            <a:r>
              <a:rPr lang="it-IT" dirty="0"/>
              <a:t> </a:t>
            </a:r>
            <a:r>
              <a:rPr lang="it-IT" dirty="0" err="1"/>
              <a:t>think</a:t>
            </a:r>
            <a:r>
              <a:rPr lang="it-IT" dirty="0"/>
              <a:t> </a:t>
            </a:r>
            <a:r>
              <a:rPr lang="it-IT" dirty="0" err="1"/>
              <a:t>about</a:t>
            </a:r>
            <a:r>
              <a:rPr lang="it-IT" dirty="0"/>
              <a:t> </a:t>
            </a:r>
            <a:r>
              <a:rPr lang="it-IT" dirty="0" err="1"/>
              <a:t>your</a:t>
            </a:r>
            <a:r>
              <a:rPr lang="it-IT" dirty="0"/>
              <a:t> </a:t>
            </a:r>
            <a:r>
              <a:rPr lang="it-IT" dirty="0" err="1"/>
              <a:t>key</a:t>
            </a:r>
            <a:r>
              <a:rPr lang="it-IT" dirty="0"/>
              <a:t> </a:t>
            </a:r>
            <a:r>
              <a:rPr lang="it-IT" dirty="0" err="1"/>
              <a:t>activities</a:t>
            </a:r>
            <a:r>
              <a:rPr lang="it-IT" dirty="0"/>
              <a:t> and </a:t>
            </a:r>
            <a:r>
              <a:rPr lang="it-IT" dirty="0" err="1"/>
              <a:t>how</a:t>
            </a:r>
            <a:r>
              <a:rPr lang="it-IT" dirty="0"/>
              <a:t> </a:t>
            </a:r>
            <a:r>
              <a:rPr lang="it-IT" dirty="0" err="1"/>
              <a:t>they</a:t>
            </a:r>
            <a:r>
              <a:rPr lang="it-IT" dirty="0"/>
              <a:t> </a:t>
            </a:r>
            <a:r>
              <a:rPr lang="it-IT" dirty="0" err="1"/>
              <a:t>translate</a:t>
            </a:r>
            <a:r>
              <a:rPr lang="it-IT" dirty="0"/>
              <a:t> </a:t>
            </a:r>
            <a:r>
              <a:rPr lang="it-IT" dirty="0" err="1"/>
              <a:t>into</a:t>
            </a:r>
            <a:r>
              <a:rPr lang="it-IT" dirty="0"/>
              <a:t> </a:t>
            </a:r>
            <a:r>
              <a:rPr lang="it-IT" dirty="0" err="1"/>
              <a:t>value</a:t>
            </a:r>
            <a:r>
              <a:rPr lang="it-IT" dirty="0"/>
              <a:t> for </a:t>
            </a:r>
            <a:r>
              <a:rPr lang="it-IT" dirty="0" err="1"/>
              <a:t>your</a:t>
            </a:r>
            <a:r>
              <a:rPr lang="it-IT" dirty="0"/>
              <a:t> </a:t>
            </a:r>
            <a:r>
              <a:rPr lang="it-IT" dirty="0" err="1"/>
              <a:t>customers</a:t>
            </a:r>
            <a:r>
              <a:rPr lang="it-IT" dirty="0"/>
              <a:t>.</a:t>
            </a:r>
          </a:p>
        </p:txBody>
      </p:sp>
    </p:spTree>
    <p:extLst>
      <p:ext uri="{BB962C8B-B14F-4D97-AF65-F5344CB8AC3E}">
        <p14:creationId xmlns:p14="http://schemas.microsoft.com/office/powerpoint/2010/main" val="3199164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a:latin typeface="Tahoma"/>
              <a:cs typeface="Tahoma"/>
            </a:endParaRPr>
          </a:p>
        </p:txBody>
      </p:sp>
      <p:sp>
        <p:nvSpPr>
          <p:cNvPr id="3" name="object 3"/>
          <p:cNvSpPr/>
          <p:nvPr/>
        </p:nvSpPr>
        <p:spPr>
          <a:xfrm>
            <a:off x="7961501" y="1311872"/>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3" name="Immagine 12"/>
          <p:cNvPicPr/>
          <p:nvPr/>
        </p:nvPicPr>
        <p:blipFill>
          <a:blip r:embed="rId4"/>
          <a:stretch>
            <a:fillRect/>
          </a:stretch>
        </p:blipFill>
        <p:spPr>
          <a:xfrm>
            <a:off x="8534400" y="2169890"/>
            <a:ext cx="1436370" cy="1957387"/>
          </a:xfrm>
          <a:prstGeom prst="rect">
            <a:avLst/>
          </a:prstGeom>
        </p:spPr>
      </p:pic>
      <p:sp>
        <p:nvSpPr>
          <p:cNvPr id="15" name="Rettangolo 14"/>
          <p:cNvSpPr/>
          <p:nvPr/>
        </p:nvSpPr>
        <p:spPr>
          <a:xfrm>
            <a:off x="10543669" y="2161716"/>
            <a:ext cx="5867400" cy="2616101"/>
          </a:xfrm>
          <a:prstGeom prst="rect">
            <a:avLst/>
          </a:prstGeom>
          <a:solidFill>
            <a:schemeClr val="bg1"/>
          </a:solidFill>
        </p:spPr>
        <p:txBody>
          <a:bodyPr wrap="square">
            <a:spAutoFit/>
          </a:bodyPr>
          <a:lstStyle/>
          <a:p>
            <a:r>
              <a:rPr lang="it-IT" sz="2400" b="1" dirty="0" smtClean="0"/>
              <a:t>WHO </a:t>
            </a:r>
            <a:r>
              <a:rPr lang="it-IT" sz="2400" b="1" dirty="0"/>
              <a:t>HELPS YOU (KEY PARTNER)</a:t>
            </a:r>
            <a:endParaRPr lang="it-IT" sz="2400" dirty="0"/>
          </a:p>
          <a:p>
            <a:r>
              <a:rPr lang="it-IT" sz="2000" dirty="0"/>
              <a:t>List </a:t>
            </a:r>
            <a:r>
              <a:rPr lang="it-IT" sz="2000" dirty="0" err="1"/>
              <a:t>Key</a:t>
            </a:r>
            <a:r>
              <a:rPr lang="it-IT" sz="2000" dirty="0"/>
              <a:t> </a:t>
            </a:r>
            <a:r>
              <a:rPr lang="it-IT" sz="2000" dirty="0" err="1"/>
              <a:t>Partners</a:t>
            </a:r>
            <a:r>
              <a:rPr lang="it-IT" sz="2000" dirty="0"/>
              <a:t> </a:t>
            </a:r>
            <a:r>
              <a:rPr lang="it-IT" sz="2000" dirty="0" err="1"/>
              <a:t>here</a:t>
            </a:r>
            <a:r>
              <a:rPr lang="it-IT" sz="2000" dirty="0"/>
              <a:t> </a:t>
            </a:r>
            <a:r>
              <a:rPr lang="it-IT" sz="2000" dirty="0" err="1"/>
              <a:t>who</a:t>
            </a:r>
            <a:r>
              <a:rPr lang="it-IT" sz="2000" dirty="0"/>
              <a:t> </a:t>
            </a:r>
            <a:r>
              <a:rPr lang="it-IT" sz="2000" dirty="0" err="1"/>
              <a:t>support</a:t>
            </a:r>
            <a:r>
              <a:rPr lang="it-IT" sz="2000" dirty="0"/>
              <a:t> </a:t>
            </a:r>
            <a:r>
              <a:rPr lang="it-IT" sz="2000" dirty="0" err="1"/>
              <a:t>you</a:t>
            </a:r>
            <a:r>
              <a:rPr lang="it-IT" sz="2000" dirty="0"/>
              <a:t> </a:t>
            </a:r>
            <a:r>
              <a:rPr lang="it-IT" sz="2000" dirty="0" err="1"/>
              <a:t>as</a:t>
            </a:r>
            <a:r>
              <a:rPr lang="it-IT" sz="2000" dirty="0"/>
              <a:t> a </a:t>
            </a:r>
            <a:r>
              <a:rPr lang="it-IT" sz="2000" dirty="0" err="1"/>
              <a:t>professional</a:t>
            </a:r>
            <a:r>
              <a:rPr lang="it-IT" sz="2000" dirty="0"/>
              <a:t> or help </a:t>
            </a:r>
            <a:r>
              <a:rPr lang="it-IT" sz="2000" dirty="0" err="1"/>
              <a:t>you</a:t>
            </a:r>
            <a:r>
              <a:rPr lang="it-IT" sz="2000" dirty="0"/>
              <a:t> do </a:t>
            </a:r>
            <a:r>
              <a:rPr lang="it-IT" sz="2000" dirty="0" err="1"/>
              <a:t>your</a:t>
            </a:r>
            <a:r>
              <a:rPr lang="it-IT" sz="2000" dirty="0"/>
              <a:t> job </a:t>
            </a:r>
            <a:r>
              <a:rPr lang="it-IT" sz="2000" dirty="0" err="1"/>
              <a:t>successfully</a:t>
            </a:r>
            <a:r>
              <a:rPr lang="it-IT" sz="2000" dirty="0"/>
              <a:t>. </a:t>
            </a:r>
            <a:r>
              <a:rPr lang="it-IT" sz="2000" dirty="0" err="1"/>
              <a:t>They</a:t>
            </a:r>
            <a:r>
              <a:rPr lang="it-IT" sz="2000" dirty="0"/>
              <a:t> can </a:t>
            </a:r>
            <a:r>
              <a:rPr lang="it-IT" sz="2000" dirty="0" err="1"/>
              <a:t>provide</a:t>
            </a:r>
            <a:r>
              <a:rPr lang="it-IT" sz="2000" dirty="0"/>
              <a:t> </a:t>
            </a:r>
            <a:r>
              <a:rPr lang="it-IT" sz="2000" dirty="0" err="1"/>
              <a:t>you</a:t>
            </a:r>
            <a:r>
              <a:rPr lang="it-IT" sz="2000" dirty="0"/>
              <a:t> with </a:t>
            </a:r>
            <a:r>
              <a:rPr lang="it-IT" sz="2000" dirty="0" err="1"/>
              <a:t>motivation</a:t>
            </a:r>
            <a:r>
              <a:rPr lang="it-IT" sz="2000" dirty="0"/>
              <a:t>, </a:t>
            </a:r>
            <a:r>
              <a:rPr lang="it-IT" sz="2000" dirty="0" err="1"/>
              <a:t>advice</a:t>
            </a:r>
            <a:r>
              <a:rPr lang="it-IT" sz="2000" dirty="0"/>
              <a:t>, </a:t>
            </a:r>
            <a:r>
              <a:rPr lang="it-IT" sz="2000" dirty="0" err="1"/>
              <a:t>opportunities</a:t>
            </a:r>
            <a:r>
              <a:rPr lang="it-IT" sz="2000" dirty="0"/>
              <a:t>, or </a:t>
            </a:r>
            <a:r>
              <a:rPr lang="it-IT" sz="2000" dirty="0" err="1"/>
              <a:t>even</a:t>
            </a:r>
            <a:r>
              <a:rPr lang="it-IT" sz="2000" dirty="0"/>
              <a:t> </a:t>
            </a:r>
            <a:r>
              <a:rPr lang="it-IT" sz="2000" dirty="0" err="1"/>
              <a:t>resources</a:t>
            </a:r>
            <a:r>
              <a:rPr lang="it-IT" sz="2000" dirty="0"/>
              <a:t>.</a:t>
            </a:r>
          </a:p>
          <a:p>
            <a:r>
              <a:rPr lang="it-IT" sz="2000" dirty="0" err="1"/>
              <a:t>They</a:t>
            </a:r>
            <a:r>
              <a:rPr lang="it-IT" sz="2000" dirty="0"/>
              <a:t> </a:t>
            </a:r>
            <a:r>
              <a:rPr lang="it-IT" sz="2000" dirty="0" err="1"/>
              <a:t>could</a:t>
            </a:r>
            <a:r>
              <a:rPr lang="it-IT" sz="2000" dirty="0"/>
              <a:t> be </a:t>
            </a:r>
            <a:r>
              <a:rPr lang="it-IT" sz="2000" dirty="0" err="1"/>
              <a:t>colleagues</a:t>
            </a:r>
            <a:r>
              <a:rPr lang="it-IT" sz="2000" dirty="0"/>
              <a:t> or </a:t>
            </a:r>
            <a:r>
              <a:rPr lang="it-IT" sz="2000" dirty="0" err="1"/>
              <a:t>mentors</a:t>
            </a:r>
            <a:r>
              <a:rPr lang="it-IT" sz="2000" dirty="0"/>
              <a:t> </a:t>
            </a:r>
            <a:r>
              <a:rPr lang="it-IT" sz="2000" dirty="0" err="1"/>
              <a:t>at</a:t>
            </a:r>
            <a:r>
              <a:rPr lang="it-IT" sz="2000" dirty="0"/>
              <a:t> work, </a:t>
            </a:r>
            <a:r>
              <a:rPr lang="it-IT" sz="2000" dirty="0" err="1"/>
              <a:t>members</a:t>
            </a:r>
            <a:r>
              <a:rPr lang="it-IT" sz="2000" dirty="0"/>
              <a:t> of </a:t>
            </a:r>
            <a:r>
              <a:rPr lang="it-IT" sz="2000" dirty="0" err="1"/>
              <a:t>your</a:t>
            </a:r>
            <a:r>
              <a:rPr lang="it-IT" sz="2000" dirty="0"/>
              <a:t> </a:t>
            </a:r>
            <a:r>
              <a:rPr lang="it-IT" sz="2000" dirty="0" err="1"/>
              <a:t>professional</a:t>
            </a:r>
            <a:r>
              <a:rPr lang="it-IT" sz="2000" dirty="0"/>
              <a:t> network, family or friends, or </a:t>
            </a:r>
            <a:r>
              <a:rPr lang="it-IT" sz="2000" dirty="0" err="1"/>
              <a:t>professional</a:t>
            </a:r>
            <a:r>
              <a:rPr lang="it-IT" sz="2000" dirty="0"/>
              <a:t> </a:t>
            </a:r>
            <a:r>
              <a:rPr lang="it-IT" sz="2000" dirty="0" err="1"/>
              <a:t>counselors</a:t>
            </a:r>
            <a:r>
              <a:rPr lang="it-IT" sz="2000" dirty="0"/>
              <a:t>.</a:t>
            </a:r>
          </a:p>
        </p:txBody>
      </p:sp>
      <p:grpSp>
        <p:nvGrpSpPr>
          <p:cNvPr id="22" name="Gruppo 21"/>
          <p:cNvGrpSpPr/>
          <p:nvPr/>
        </p:nvGrpSpPr>
        <p:grpSpPr>
          <a:xfrm>
            <a:off x="7938733" y="5120837"/>
            <a:ext cx="9029700" cy="3969793"/>
            <a:chOff x="7961501" y="1311871"/>
            <a:chExt cx="9029700" cy="3969793"/>
          </a:xfrm>
        </p:grpSpPr>
        <p:sp>
          <p:nvSpPr>
            <p:cNvPr id="23" name="object 3"/>
            <p:cNvSpPr/>
            <p:nvPr/>
          </p:nvSpPr>
          <p:spPr>
            <a:xfrm>
              <a:off x="7961501" y="1311871"/>
              <a:ext cx="9029700" cy="3969793"/>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sz="3000" dirty="0"/>
            </a:p>
          </p:txBody>
        </p:sp>
        <p:sp>
          <p:nvSpPr>
            <p:cNvPr id="25" name="Rettangolo 24"/>
            <p:cNvSpPr/>
            <p:nvPr/>
          </p:nvSpPr>
          <p:spPr>
            <a:xfrm>
              <a:off x="10349265" y="1607046"/>
              <a:ext cx="6490935" cy="3231654"/>
            </a:xfrm>
            <a:prstGeom prst="rect">
              <a:avLst/>
            </a:prstGeom>
            <a:solidFill>
              <a:schemeClr val="bg1"/>
            </a:solidFill>
          </p:spPr>
          <p:txBody>
            <a:bodyPr wrap="square">
              <a:spAutoFit/>
            </a:bodyPr>
            <a:lstStyle/>
            <a:p>
              <a:r>
                <a:rPr lang="en-GB" sz="2400" b="1" dirty="0" smtClean="0">
                  <a:latin typeface="Arial" panose="020B0604020202020204" pitchFamily="34" charset="0"/>
                  <a:ea typeface="MS Mincho"/>
                  <a:cs typeface="Times New Roman" panose="02020603050405020304" pitchFamily="18" charset="0"/>
                </a:rPr>
                <a:t>COST STRUCTURE </a:t>
              </a:r>
              <a:r>
                <a:rPr lang="it-IT" sz="2400" b="1" dirty="0" smtClean="0"/>
                <a:t>WHAT YOU GIVE</a:t>
              </a:r>
            </a:p>
            <a:p>
              <a:r>
                <a:rPr lang="it-IT" sz="2000" dirty="0" err="1" smtClean="0"/>
                <a:t>Costs</a:t>
              </a:r>
              <a:r>
                <a:rPr lang="it-IT" sz="2000" dirty="0" smtClean="0"/>
                <a:t> </a:t>
              </a:r>
              <a:r>
                <a:rPr lang="it-IT" sz="2000" dirty="0"/>
                <a:t>are </a:t>
              </a:r>
              <a:r>
                <a:rPr lang="it-IT" sz="2000" dirty="0" err="1"/>
                <a:t>what</a:t>
              </a:r>
              <a:r>
                <a:rPr lang="it-IT" sz="2000" dirty="0"/>
                <a:t> </a:t>
              </a:r>
              <a:r>
                <a:rPr lang="it-IT" sz="2000" dirty="0" err="1"/>
                <a:t>you</a:t>
              </a:r>
              <a:r>
                <a:rPr lang="it-IT" sz="2000" dirty="0"/>
                <a:t> </a:t>
              </a:r>
              <a:r>
                <a:rPr lang="it-IT" sz="2000" dirty="0" err="1"/>
                <a:t>give</a:t>
              </a:r>
              <a:r>
                <a:rPr lang="it-IT" sz="2000" dirty="0"/>
                <a:t> and </a:t>
              </a:r>
              <a:r>
                <a:rPr lang="it-IT" sz="2000" dirty="0" err="1"/>
                <a:t>commit</a:t>
              </a:r>
              <a:r>
                <a:rPr lang="it-IT" sz="2000" dirty="0"/>
                <a:t> to </a:t>
              </a:r>
              <a:r>
                <a:rPr lang="it-IT" sz="2000" dirty="0" err="1"/>
                <a:t>your</a:t>
              </a:r>
              <a:r>
                <a:rPr lang="it-IT" sz="2000" dirty="0"/>
                <a:t> work: time, </a:t>
              </a:r>
              <a:r>
                <a:rPr lang="it-IT" sz="2000" dirty="0" err="1"/>
                <a:t>energy</a:t>
              </a:r>
              <a:r>
                <a:rPr lang="it-IT" sz="2000" dirty="0"/>
                <a:t> and </a:t>
              </a:r>
              <a:r>
                <a:rPr lang="it-IT" sz="2000" dirty="0" err="1"/>
                <a:t>money</a:t>
              </a:r>
              <a:r>
                <a:rPr lang="it-IT" sz="2000" dirty="0"/>
                <a:t>, </a:t>
              </a:r>
              <a:r>
                <a:rPr lang="it-IT" sz="2000" dirty="0" err="1"/>
                <a:t>mainly</a:t>
              </a:r>
              <a:r>
                <a:rPr lang="it-IT" sz="2000" dirty="0"/>
                <a:t>. List the soft and hard </a:t>
              </a:r>
              <a:r>
                <a:rPr lang="it-IT" sz="2000" dirty="0" err="1"/>
                <a:t>costs</a:t>
              </a:r>
              <a:r>
                <a:rPr lang="it-IT" sz="2000" dirty="0"/>
                <a:t> </a:t>
              </a:r>
              <a:r>
                <a:rPr lang="it-IT" sz="2000" dirty="0" err="1"/>
                <a:t>associated</a:t>
              </a:r>
              <a:r>
                <a:rPr lang="it-IT" sz="2000" dirty="0"/>
                <a:t> with </a:t>
              </a:r>
              <a:r>
                <a:rPr lang="it-IT" sz="2000" dirty="0" err="1"/>
                <a:t>your</a:t>
              </a:r>
              <a:r>
                <a:rPr lang="it-IT" sz="2000" dirty="0"/>
                <a:t> job.</a:t>
              </a:r>
            </a:p>
            <a:p>
              <a:r>
                <a:rPr lang="it-IT" sz="2000" dirty="0"/>
                <a:t>The soft </a:t>
              </a:r>
              <a:r>
                <a:rPr lang="it-IT" sz="2000" dirty="0" err="1"/>
                <a:t>cost</a:t>
              </a:r>
              <a:r>
                <a:rPr lang="it-IT" sz="2000" dirty="0"/>
                <a:t> can include: stress or </a:t>
              </a:r>
              <a:r>
                <a:rPr lang="it-IT" sz="2000" dirty="0" err="1"/>
                <a:t>dissatisfaction</a:t>
              </a:r>
              <a:r>
                <a:rPr lang="it-IT" sz="2000" dirty="0"/>
                <a:t>, </a:t>
              </a:r>
              <a:r>
                <a:rPr lang="it-IT" sz="2000" dirty="0" err="1"/>
                <a:t>lack</a:t>
              </a:r>
              <a:r>
                <a:rPr lang="it-IT" sz="2000" dirty="0"/>
                <a:t> of </a:t>
              </a:r>
              <a:r>
                <a:rPr lang="it-IT" sz="2000" dirty="0" err="1"/>
                <a:t>opportunities</a:t>
              </a:r>
              <a:r>
                <a:rPr lang="it-IT" sz="2000" dirty="0"/>
                <a:t> for personal or </a:t>
              </a:r>
              <a:r>
                <a:rPr lang="it-IT" sz="2000" dirty="0" err="1"/>
                <a:t>professional</a:t>
              </a:r>
              <a:r>
                <a:rPr lang="it-IT" sz="2000" dirty="0"/>
                <a:t> </a:t>
              </a:r>
              <a:r>
                <a:rPr lang="it-IT" sz="2000" dirty="0" err="1"/>
                <a:t>growth</a:t>
              </a:r>
              <a:r>
                <a:rPr lang="it-IT" sz="2000" dirty="0"/>
                <a:t>, </a:t>
              </a:r>
              <a:r>
                <a:rPr lang="it-IT" sz="2000" dirty="0" err="1"/>
                <a:t>little</a:t>
              </a:r>
              <a:r>
                <a:rPr lang="it-IT" sz="2000" dirty="0"/>
                <a:t> </a:t>
              </a:r>
              <a:r>
                <a:rPr lang="it-IT" sz="2000" dirty="0" err="1"/>
                <a:t>recognition</a:t>
              </a:r>
              <a:r>
                <a:rPr lang="it-IT" sz="2000" dirty="0"/>
                <a:t> or social </a:t>
              </a:r>
              <a:r>
                <a:rPr lang="it-IT" sz="2000" dirty="0" err="1"/>
                <a:t>contribution</a:t>
              </a:r>
              <a:r>
                <a:rPr lang="it-IT" sz="2000" dirty="0"/>
                <a:t>.</a:t>
              </a:r>
            </a:p>
            <a:p>
              <a:r>
                <a:rPr lang="it-IT" sz="2000" dirty="0" err="1"/>
                <a:t>Examples</a:t>
              </a:r>
              <a:r>
                <a:rPr lang="it-IT" sz="2000" dirty="0"/>
                <a:t> of high </a:t>
              </a:r>
              <a:r>
                <a:rPr lang="it-IT" sz="2000" dirty="0" err="1"/>
                <a:t>costs</a:t>
              </a:r>
              <a:r>
                <a:rPr lang="it-IT" sz="2000" dirty="0"/>
                <a:t> are: </a:t>
              </a:r>
              <a:r>
                <a:rPr lang="it-IT" sz="2000" dirty="0" err="1"/>
                <a:t>excessive</a:t>
              </a:r>
              <a:r>
                <a:rPr lang="it-IT" sz="2000" dirty="0"/>
                <a:t> </a:t>
              </a:r>
              <a:r>
                <a:rPr lang="it-IT" sz="2000" dirty="0" err="1"/>
                <a:t>travel</a:t>
              </a:r>
              <a:r>
                <a:rPr lang="it-IT" sz="2000" dirty="0"/>
                <a:t> time or </a:t>
              </a:r>
              <a:r>
                <a:rPr lang="it-IT" sz="2000" dirty="0" err="1"/>
                <a:t>commitments</a:t>
              </a:r>
              <a:r>
                <a:rPr lang="it-IT" sz="2000" dirty="0"/>
                <a:t>, </a:t>
              </a:r>
              <a:r>
                <a:rPr lang="it-IT" sz="2000" dirty="0" err="1"/>
                <a:t>unpaid</a:t>
              </a:r>
              <a:r>
                <a:rPr lang="it-IT" sz="2000" dirty="0"/>
                <a:t> </a:t>
              </a:r>
              <a:r>
                <a:rPr lang="it-IT" sz="2000" dirty="0" err="1"/>
                <a:t>commuting</a:t>
              </a:r>
              <a:r>
                <a:rPr lang="it-IT" sz="2000" dirty="0"/>
                <a:t>, </a:t>
              </a:r>
              <a:r>
                <a:rPr lang="it-IT" sz="2000" dirty="0" err="1"/>
                <a:t>travel</a:t>
              </a:r>
              <a:r>
                <a:rPr lang="it-IT" sz="2000" dirty="0"/>
                <a:t> </a:t>
              </a:r>
              <a:r>
                <a:rPr lang="it-IT" sz="2000" dirty="0" err="1"/>
                <a:t>expenses</a:t>
              </a:r>
              <a:r>
                <a:rPr lang="it-IT" sz="2000" dirty="0"/>
                <a:t>, training, </a:t>
              </a:r>
              <a:r>
                <a:rPr lang="it-IT" sz="2000" dirty="0" err="1"/>
                <a:t>education</a:t>
              </a:r>
              <a:r>
                <a:rPr lang="it-IT" sz="2000" dirty="0"/>
                <a:t>, </a:t>
              </a:r>
              <a:r>
                <a:rPr lang="it-IT" sz="2000" dirty="0" err="1"/>
                <a:t>tools</a:t>
              </a:r>
              <a:r>
                <a:rPr lang="it-IT" sz="2000" dirty="0"/>
                <a:t>, </a:t>
              </a:r>
              <a:r>
                <a:rPr lang="it-IT" sz="2000" dirty="0" err="1"/>
                <a:t>materials</a:t>
              </a:r>
              <a:r>
                <a:rPr lang="it-IT" sz="2000" dirty="0"/>
                <a:t>, or </a:t>
              </a:r>
              <a:r>
                <a:rPr lang="it-IT" sz="2000" dirty="0" err="1"/>
                <a:t>other</a:t>
              </a:r>
              <a:r>
                <a:rPr lang="it-IT" sz="2000" dirty="0"/>
                <a:t> </a:t>
              </a:r>
              <a:r>
                <a:rPr lang="it-IT" sz="2000" dirty="0" err="1"/>
                <a:t>costs</a:t>
              </a:r>
              <a:r>
                <a:rPr lang="it-IT" sz="2000" dirty="0"/>
                <a:t>.</a:t>
              </a:r>
            </a:p>
          </p:txBody>
        </p:sp>
      </p:grpSp>
      <p:pic>
        <p:nvPicPr>
          <p:cNvPr id="26" name="Immagine 25"/>
          <p:cNvPicPr/>
          <p:nvPr/>
        </p:nvPicPr>
        <p:blipFill>
          <a:blip r:embed="rId5"/>
          <a:stretch>
            <a:fillRect/>
          </a:stretch>
        </p:blipFill>
        <p:spPr>
          <a:xfrm>
            <a:off x="8534400" y="6107249"/>
            <a:ext cx="1447800" cy="1931851"/>
          </a:xfrm>
          <a:prstGeom prst="rect">
            <a:avLst/>
          </a:prstGeom>
        </p:spPr>
      </p:pic>
    </p:spTree>
    <p:extLst>
      <p:ext uri="{BB962C8B-B14F-4D97-AF65-F5344CB8AC3E}">
        <p14:creationId xmlns:p14="http://schemas.microsoft.com/office/powerpoint/2010/main" val="3051888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a:latin typeface="Tahoma"/>
              <a:cs typeface="Tahoma"/>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143000" y="9534526"/>
            <a:ext cx="2235465" cy="492134"/>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grpSp>
        <p:nvGrpSpPr>
          <p:cNvPr id="16" name="Gruppo 15"/>
          <p:cNvGrpSpPr/>
          <p:nvPr/>
        </p:nvGrpSpPr>
        <p:grpSpPr>
          <a:xfrm>
            <a:off x="7961662" y="1714500"/>
            <a:ext cx="9029700" cy="3695700"/>
            <a:chOff x="7961662" y="5281665"/>
            <a:chExt cx="9029700" cy="3695700"/>
          </a:xfrm>
        </p:grpSpPr>
        <p:sp>
          <p:nvSpPr>
            <p:cNvPr id="17" name="object 4"/>
            <p:cNvSpPr/>
            <p:nvPr/>
          </p:nvSpPr>
          <p:spPr>
            <a:xfrm>
              <a:off x="7961662" y="5281665"/>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endParaRPr/>
            </a:p>
          </p:txBody>
        </p:sp>
        <p:sp>
          <p:nvSpPr>
            <p:cNvPr id="19" name="Rettangolo 18"/>
            <p:cNvSpPr/>
            <p:nvPr/>
          </p:nvSpPr>
          <p:spPr>
            <a:xfrm>
              <a:off x="10562771" y="5448300"/>
              <a:ext cx="5896429" cy="3231654"/>
            </a:xfrm>
            <a:prstGeom prst="rect">
              <a:avLst/>
            </a:prstGeom>
            <a:solidFill>
              <a:schemeClr val="bg1"/>
            </a:solidFill>
          </p:spPr>
          <p:txBody>
            <a:bodyPr wrap="square">
              <a:spAutoFit/>
            </a:bodyPr>
            <a:lstStyle/>
            <a:p>
              <a:pPr>
                <a:spcAft>
                  <a:spcPts val="0"/>
                </a:spcAft>
              </a:pPr>
              <a:r>
                <a:rPr lang="en-US" sz="2400" b="1" dirty="0" smtClean="0">
                  <a:latin typeface="Arial" panose="020B0604020202020204" pitchFamily="34" charset="0"/>
                  <a:ea typeface="MS Mincho"/>
                  <a:cs typeface="Times New Roman" panose="02020603050405020304" pitchFamily="18" charset="0"/>
                </a:rPr>
                <a:t>WHAT </a:t>
              </a:r>
              <a:r>
                <a:rPr lang="en-US" sz="2400" b="1" dirty="0">
                  <a:latin typeface="Arial" panose="020B0604020202020204" pitchFamily="34" charset="0"/>
                  <a:ea typeface="MS Mincho"/>
                  <a:cs typeface="Times New Roman" panose="02020603050405020304" pitchFamily="18" charset="0"/>
                </a:rPr>
                <a:t>YOU GET (REVENUE STREAM</a:t>
              </a:r>
              <a:r>
                <a:rPr lang="en-US" sz="2400" b="1" dirty="0" smtClean="0">
                  <a:latin typeface="Arial" panose="020B0604020202020204" pitchFamily="34" charset="0"/>
                  <a:ea typeface="MS Mincho"/>
                  <a:cs typeface="Times New Roman" panose="02020603050405020304" pitchFamily="18" charset="0"/>
                </a:rPr>
                <a:t>)</a:t>
              </a:r>
            </a:p>
            <a:p>
              <a:pPr>
                <a:spcAft>
                  <a:spcPts val="0"/>
                </a:spcAft>
              </a:pPr>
              <a:r>
                <a:rPr lang="en-US" sz="2000" dirty="0" smtClean="0">
                  <a:latin typeface="Arial" panose="020B0604020202020204" pitchFamily="34" charset="0"/>
                  <a:ea typeface="MS Mincho"/>
                  <a:cs typeface="Times New Roman" panose="02020603050405020304" pitchFamily="18" charset="0"/>
                </a:rPr>
                <a:t>That </a:t>
              </a:r>
              <a:r>
                <a:rPr lang="en-US" sz="2000" dirty="0">
                  <a:latin typeface="Arial" panose="020B0604020202020204" pitchFamily="34" charset="0"/>
                  <a:ea typeface="MS Mincho"/>
                  <a:cs typeface="Times New Roman" panose="02020603050405020304" pitchFamily="18" charset="0"/>
                </a:rPr>
                <a:t>block is dedicated to sources of income (salary, contractor or professional fees, stock options, royalties, and any other cash payments). However, other benefits can be added ((health insurance, pension packages, school assistance, ...).As you go further in perfecting your personal business model, you can include soft factors, such as professional development, flexible hours, satisfaction, recognition, and social contribution</a:t>
              </a:r>
              <a:r>
                <a:rPr lang="en-US" sz="2000" dirty="0">
                  <a:solidFill>
                    <a:srgbClr val="808080"/>
                  </a:solidFill>
                  <a:latin typeface="Arial" panose="020B0604020202020204" pitchFamily="34" charset="0"/>
                  <a:ea typeface="MS Mincho"/>
                  <a:cs typeface="Times New Roman" panose="02020603050405020304" pitchFamily="18" charset="0"/>
                </a:rPr>
                <a:t>.</a:t>
              </a:r>
              <a:endParaRPr lang="it-IT" sz="3200" dirty="0">
                <a:effectLst/>
                <a:latin typeface="Cambria" panose="02040503050406030204" pitchFamily="18" charset="0"/>
                <a:ea typeface="MS Mincho"/>
                <a:cs typeface="Times New Roman" panose="02020603050405020304" pitchFamily="18" charset="0"/>
              </a:endParaRPr>
            </a:p>
          </p:txBody>
        </p:sp>
      </p:grpSp>
      <p:pic>
        <p:nvPicPr>
          <p:cNvPr id="20" name="Immagine 19"/>
          <p:cNvPicPr/>
          <p:nvPr/>
        </p:nvPicPr>
        <p:blipFill>
          <a:blip r:embed="rId4"/>
          <a:stretch>
            <a:fillRect/>
          </a:stretch>
        </p:blipFill>
        <p:spPr>
          <a:xfrm>
            <a:off x="8305800" y="2171700"/>
            <a:ext cx="1844693" cy="2138680"/>
          </a:xfrm>
          <a:prstGeom prst="rect">
            <a:avLst/>
          </a:prstGeom>
        </p:spPr>
      </p:pic>
    </p:spTree>
    <p:extLst>
      <p:ext uri="{BB962C8B-B14F-4D97-AF65-F5344CB8AC3E}">
        <p14:creationId xmlns:p14="http://schemas.microsoft.com/office/powerpoint/2010/main" val="78147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1209</TotalTime>
  <Words>2987</Words>
  <Application>Microsoft Office PowerPoint</Application>
  <PresentationFormat>Personalizzato</PresentationFormat>
  <Paragraphs>155</Paragraphs>
  <Slides>18</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18</vt:i4>
      </vt:variant>
    </vt:vector>
  </HeadingPairs>
  <TitlesOfParts>
    <vt:vector size="26" baseType="lpstr">
      <vt:lpstr>Arial</vt:lpstr>
      <vt:lpstr>Calibri</vt:lpstr>
      <vt:lpstr>Cambria</vt:lpstr>
      <vt:lpstr>MS Mincho</vt:lpstr>
      <vt:lpstr>Roboto</vt:lpstr>
      <vt:lpstr>Tahoma</vt:lpstr>
      <vt:lpstr>Times New Roman</vt:lpstr>
      <vt:lpstr>Office Theme</vt:lpstr>
      <vt:lpstr>Presentazione standard di PowerPoint</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Stefano Poeta</cp:lastModifiedBy>
  <cp:revision>44</cp:revision>
  <cp:lastPrinted>2022-10-08T15:00:29Z</cp:lastPrinted>
  <dcterms:created xsi:type="dcterms:W3CDTF">2022-02-02T10:39:34Z</dcterms:created>
  <dcterms:modified xsi:type="dcterms:W3CDTF">2022-10-09T10:13:28Z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