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9" r:id="rId5"/>
    <p:sldId id="260" r:id="rId6"/>
    <p:sldId id="270" r:id="rId7"/>
    <p:sldId id="267" r:id="rId8"/>
    <p:sldId id="262" r:id="rId9"/>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868"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ia trinari" userId="a132a46fb4f32188" providerId="LiveId" clId="{C6C4B69A-79A5-442A-BFD7-437A358C6830}"/>
    <pc:docChg chg="modSld">
      <pc:chgData name="catia trinari" userId="a132a46fb4f32188" providerId="LiveId" clId="{C6C4B69A-79A5-442A-BFD7-437A358C6830}" dt="2022-09-20T02:52:09.367" v="5" actId="1076"/>
      <pc:docMkLst>
        <pc:docMk/>
      </pc:docMkLst>
      <pc:sldChg chg="modSp mod">
        <pc:chgData name="catia trinari" userId="a132a46fb4f32188" providerId="LiveId" clId="{C6C4B69A-79A5-442A-BFD7-437A358C6830}" dt="2022-09-20T02:52:09.367" v="5" actId="1076"/>
        <pc:sldMkLst>
          <pc:docMk/>
          <pc:sldMk cId="0" sldId="256"/>
        </pc:sldMkLst>
        <pc:spChg chg="mod">
          <ac:chgData name="catia trinari" userId="a132a46fb4f32188" providerId="LiveId" clId="{C6C4B69A-79A5-442A-BFD7-437A358C6830}" dt="2022-09-20T02:52:09.367" v="5" actId="1076"/>
          <ac:spMkLst>
            <pc:docMk/>
            <pc:sldMk cId="0" sldId="256"/>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70245" y="1194219"/>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2402900" y="4084482"/>
            <a:ext cx="13482200" cy="1859483"/>
          </a:xfrm>
          <a:prstGeom prst="rect">
            <a:avLst/>
          </a:prstGeom>
        </p:spPr>
        <p:txBody>
          <a:bodyPr vert="horz" wrap="square" lIns="0" tIns="12700" rIns="0" bIns="0" rtlCol="0">
            <a:spAutoFit/>
          </a:bodyPr>
          <a:lstStyle/>
          <a:p>
            <a:pPr marL="12700" algn="ctr">
              <a:lnSpc>
                <a:spcPct val="100000"/>
              </a:lnSpc>
              <a:spcBef>
                <a:spcPts val="100"/>
              </a:spcBef>
            </a:pPr>
            <a:r>
              <a:rPr lang="en-US" sz="6000" b="1" dirty="0">
                <a:solidFill>
                  <a:srgbClr val="4F81BD"/>
                </a:solidFill>
                <a:effectLst/>
                <a:latin typeface="Calibri" panose="020F0502020204030204" pitchFamily="34" charset="0"/>
                <a:ea typeface="Calibri" panose="020F0502020204030204" pitchFamily="34" charset="0"/>
              </a:rPr>
              <a:t>To be able to answer with actions in business situations</a:t>
            </a:r>
            <a:endParaRPr lang="en-GB" sz="6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pPr>
              <a:lnSpc>
                <a:spcPct val="115000"/>
              </a:lnSpc>
              <a:spcAft>
                <a:spcPts val="1000"/>
              </a:spcAft>
            </a:pPr>
            <a:r>
              <a:rPr lang="en-US" sz="2800" dirty="0">
                <a:effectLst/>
                <a:latin typeface="Calibri" panose="020F0502020204030204" pitchFamily="34" charset="0"/>
                <a:ea typeface="Calibri" panose="020F0502020204030204" pitchFamily="34" charset="0"/>
                <a:cs typeface="Calibri" panose="020F0502020204030204" pitchFamily="34" charset="0"/>
              </a:rPr>
              <a:t>The learner should be able to: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l-GR" sz="2800" dirty="0">
                <a:effectLst/>
                <a:latin typeface="Calibri" panose="020F0502020204030204" pitchFamily="34" charset="0"/>
                <a:ea typeface="Calibri" panose="020F0502020204030204" pitchFamily="34" charset="0"/>
                <a:cs typeface="Calibri" panose="020F0502020204030204" pitchFamily="34" charset="0"/>
              </a:rPr>
              <a:t>Know the theory of Entrepreneurial action models and the role of uncertainty in the theory of Entrepreneur</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l-GR" sz="2800" dirty="0">
                <a:effectLst/>
                <a:latin typeface="Calibri" panose="020F0502020204030204" pitchFamily="34" charset="0"/>
                <a:ea typeface="Calibri" panose="020F0502020204030204" pitchFamily="34" charset="0"/>
                <a:cs typeface="Calibri" panose="020F0502020204030204" pitchFamily="34" charset="0"/>
              </a:rPr>
              <a:t>Identify the principles of </a:t>
            </a:r>
            <a:r>
              <a:rPr lang="en-GB" sz="2800" dirty="0">
                <a:effectLst/>
                <a:latin typeface="Calibri" panose="020F0502020204030204" pitchFamily="34" charset="0"/>
                <a:ea typeface="Calibri" panose="020F0502020204030204" pitchFamily="34" charset="0"/>
                <a:cs typeface="Calibri" panose="020F0502020204030204" pitchFamily="34" charset="0"/>
              </a:rPr>
              <a:t>Decision-making</a:t>
            </a:r>
            <a:r>
              <a:rPr lang="el-GR" sz="2800" dirty="0">
                <a:effectLst/>
                <a:latin typeface="Calibri" panose="020F0502020204030204" pitchFamily="34" charset="0"/>
                <a:ea typeface="Calibri" panose="020F0502020204030204" pitchFamily="34" charset="0"/>
                <a:cs typeface="Calibri" panose="020F0502020204030204" pitchFamily="34" charset="0"/>
              </a:rPr>
              <a:t> in the Entrepreneurial Process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l-GR" sz="2800" dirty="0">
                <a:effectLst/>
                <a:latin typeface="Calibri" panose="020F0502020204030204" pitchFamily="34" charset="0"/>
                <a:ea typeface="Calibri" panose="020F0502020204030204" pitchFamily="34" charset="0"/>
                <a:cs typeface="Calibri" panose="020F0502020204030204" pitchFamily="34" charset="0"/>
              </a:rPr>
              <a:t>Manage the internal changes responding to external ones and in particular to available new ideas, technologies, models</a:t>
            </a:r>
            <a:r>
              <a:rPr lang="en-GB" sz="2800" dirty="0">
                <a:effectLst/>
                <a:latin typeface="Calibri" panose="020F0502020204030204" pitchFamily="34" charset="0"/>
                <a:ea typeface="Calibri" panose="020F0502020204030204" pitchFamily="34" charset="0"/>
                <a:cs typeface="Calibri" panose="020F0502020204030204" pitchFamily="34" charset="0"/>
              </a:rPr>
              <a:t>,</a:t>
            </a:r>
            <a:r>
              <a:rPr lang="el-GR" sz="2800" dirty="0">
                <a:effectLst/>
                <a:latin typeface="Calibri" panose="020F0502020204030204" pitchFamily="34" charset="0"/>
                <a:ea typeface="Calibri" panose="020F0502020204030204" pitchFamily="34" charset="0"/>
                <a:cs typeface="Calibri" panose="020F0502020204030204" pitchFamily="34" charset="0"/>
              </a:rPr>
              <a:t> and approaches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800" dirty="0">
                <a:effectLst/>
                <a:latin typeface="Calibri" panose="020F0502020204030204" pitchFamily="34" charset="0"/>
                <a:ea typeface="Calibri" panose="020F0502020204030204" pitchFamily="34" charset="0"/>
              </a:rPr>
              <a:t>Apply specific instructional criteria for dealing with complex technical and professional aspects</a:t>
            </a:r>
            <a:endParaRPr lang="en-GB" sz="28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3789012" y="152955"/>
            <a:ext cx="13584587" cy="443711"/>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create value from everyday challenges</a:t>
            </a:r>
            <a:endParaRPr lang="en-GB" spc="60"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7870595" y="1311872"/>
            <a:ext cx="9120645"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15000"/>
              </a:lnSpc>
              <a:spcBef>
                <a:spcPts val="60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This Workshop relates to the definition of entrepreneurship and the principles of decision-making strategies.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l-GR" sz="2400" dirty="0">
                <a:solidFill>
                  <a:srgbClr val="393A3D"/>
                </a:solidFill>
                <a:effectLst/>
                <a:latin typeface="Calibri" panose="020F0502020204030204" pitchFamily="34" charset="0"/>
                <a:ea typeface="Calibri" panose="020F0502020204030204" pitchFamily="34" charset="0"/>
                <a:cs typeface="Calibri" panose="020F0502020204030204" pitchFamily="34" charset="0"/>
              </a:rPr>
              <a:t>The theory of entrepreneurship, namely the entrepreneurial value creation theory, explains the entrepreneurial experience in its fullest form, from the entrepreneurial intention and the discovery of an entrepreneurial opportunity to the development of entrepreneurial competence, and the appropriation of the entrepreneurial rewar</a:t>
            </a:r>
            <a:r>
              <a:rPr lang="en-GB" sz="2400" dirty="0">
                <a:solidFill>
                  <a:srgbClr val="393A3D"/>
                </a:solidFill>
                <a:effectLst/>
                <a:latin typeface="Calibri" panose="020F0502020204030204" pitchFamily="34" charset="0"/>
                <a:ea typeface="Calibri" panose="020F0502020204030204" pitchFamily="34" charset="0"/>
                <a:cs typeface="Calibri" panose="020F0502020204030204" pitchFamily="34" charset="0"/>
              </a:rPr>
              <a:t>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0"/>
              </a:lnSpc>
              <a:spcAft>
                <a:spcPts val="1000"/>
              </a:spcAft>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GB" sz="2400" dirty="0">
                <a:solidFill>
                  <a:srgbClr val="393A3D"/>
                </a:solidFill>
                <a:effectLst/>
                <a:latin typeface="Calibri" panose="020F0502020204030204" pitchFamily="34" charset="0"/>
                <a:ea typeface="Calibri" panose="020F0502020204030204" pitchFamily="34" charset="0"/>
                <a:cs typeface="Calibri" panose="020F0502020204030204" pitchFamily="34" charset="0"/>
              </a:rPr>
              <a:t>Entrepreneurship requires action. Whether conceptualized as the creation of new products or processes (Schumpeter, 1934). The Workshop aims to: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1000"/>
              </a:spcAft>
              <a:buSzPts val="1000"/>
              <a:buFont typeface="Symbol" panose="05050102010706020507" pitchFamily="18" charset="2"/>
              <a:buChar char=""/>
              <a:tabLst>
                <a:tab pos="457200" algn="l"/>
              </a:tabLs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Understand and </a:t>
            </a:r>
            <a:r>
              <a:rPr lang="en-GB"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analyze</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key variables </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 complex and dynamic context</a:t>
            </a:r>
            <a:endParaRPr lang="it-IT"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1000"/>
              </a:spcAft>
              <a:buSzPts val="1000"/>
              <a:buFont typeface="Symbol" panose="05050102010706020507" pitchFamily="18" charset="2"/>
              <a:buChar char=""/>
              <a:tabLst>
                <a:tab pos="457200" algn="l"/>
              </a:tabLs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Recognize and compensate for psychological </a:t>
            </a: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biases </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factors in oneself and in others that impact decision making</a:t>
            </a:r>
            <a:endParaRPr lang="it-IT"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1000"/>
              </a:spcAft>
              <a:buSzPts val="1000"/>
              <a:buFont typeface="Symbol" panose="05050102010706020507" pitchFamily="18" charset="2"/>
              <a:buChar char=""/>
              <a:tabLst>
                <a:tab pos="457200" algn="l"/>
              </a:tabLs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Understand and evaluate the decision to be made and the </a:t>
            </a: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potential outcomes.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3">
            <a:extLst>
              <a:ext uri="{FF2B5EF4-FFF2-40B4-BE49-F238E27FC236}">
                <a16:creationId xmlns:a16="http://schemas.microsoft.com/office/drawing/2014/main" id="{C8265AE3-BB98-423E-97A6-AF6896CBC5E1}"/>
              </a:ext>
            </a:extLst>
          </p:cNvPr>
          <p:cNvSpPr txBox="1">
            <a:spLocks/>
          </p:cNvSpPr>
          <p:nvPr/>
        </p:nvSpPr>
        <p:spPr>
          <a:xfrm>
            <a:off x="3789012" y="152955"/>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7870595" y="1311872"/>
            <a:ext cx="9120645"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05000"/>
              </a:lnSpc>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Formulating a budget, setting a goal, or controlling one's own actions and those of co-workers involves the need to decide and implies the ability to devise solutions.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To decide means to determine, to fix, to choose, responsibly, among several aspects; in other words, it implies the ability to pose the problem correctly and follow rules to solve it. Deciding is a skill, but more importantly, it implies a process of taking responsibility.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dirty="0">
                <a:effectLst/>
                <a:latin typeface="Calibri" panose="020F0502020204030204" pitchFamily="34" charset="0"/>
                <a:ea typeface="Calibri" panose="020F0502020204030204" pitchFamily="34" charset="0"/>
              </a:rPr>
              <a:t>In order to maximize workshop effectiveness and to understand the usefulness of the techniques and tools presented, the course offers several exercises and simulations on real-life situations. The ability to make decisions is closely related to the problem-solving process, but it requires additional personal aptitudes. Once a situation has been broken down, analyzed, decoded, and solutions found, deciding means having the ability to act and take responsibility for that decision. These complex skills need to be adequately trained and coached in order to be put into action</a:t>
            </a:r>
            <a:r>
              <a:rPr lang="en-US" sz="1800" dirty="0">
                <a:effectLst/>
                <a:latin typeface="Calibri" panose="020F0502020204030204" pitchFamily="34" charset="0"/>
                <a:ea typeface="Calibri" panose="020F0502020204030204" pitchFamily="34"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3">
            <a:extLst>
              <a:ext uri="{FF2B5EF4-FFF2-40B4-BE49-F238E27FC236}">
                <a16:creationId xmlns:a16="http://schemas.microsoft.com/office/drawing/2014/main" id="{C8265AE3-BB98-423E-97A6-AF6896CBC5E1}"/>
              </a:ext>
            </a:extLst>
          </p:cNvPr>
          <p:cNvSpPr txBox="1">
            <a:spLocks/>
          </p:cNvSpPr>
          <p:nvPr/>
        </p:nvSpPr>
        <p:spPr>
          <a:xfrm>
            <a:off x="3789012" y="152955"/>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370480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318021" y="36957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05000"/>
              </a:lnSpc>
              <a:spcAft>
                <a:spcPts val="10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ACTIVITY 1 (hour)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1:</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are invited to express their consideration about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The making of decisions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The evaluation of the impact of decisions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000"/>
              </a:spcAft>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Communicating and sharing the research and decision-making process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2:</a:t>
            </a:r>
            <a:r>
              <a:rPr lang="en-US" sz="2400" dirty="0">
                <a:effectLst/>
                <a:latin typeface="Calibri" panose="020F0502020204030204" pitchFamily="34" charset="0"/>
                <a:ea typeface="Calibri" panose="020F0502020204030204" pitchFamily="34" charset="0"/>
                <a:cs typeface="Calibri" panose="020F0502020204030204" pitchFamily="34" charset="0"/>
              </a:rPr>
              <a:t> Presentation of the concept of entrepreneurship and the principles of decision-making strategies through situations and cases by the trainer/facilitators in a as much as possible neutral way</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318021" y="36957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05000"/>
              </a:lnSpc>
              <a:spcAft>
                <a:spcPts val="10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ACTIVITY 1 (hour)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1:</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are invited to express their consideration about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The making of decisions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The evaluation of the impact of decisions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000"/>
              </a:spcAft>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Communicating and sharing the research and decision-making process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2:</a:t>
            </a:r>
            <a:r>
              <a:rPr lang="en-US" sz="2400" dirty="0">
                <a:effectLst/>
                <a:latin typeface="Calibri" panose="020F0502020204030204" pitchFamily="34" charset="0"/>
                <a:ea typeface="Calibri" panose="020F0502020204030204" pitchFamily="34" charset="0"/>
                <a:cs typeface="Calibri" panose="020F0502020204030204" pitchFamily="34" charset="0"/>
              </a:rPr>
              <a:t> Presentation of the concept of entrepreneurship and the principles of decision-making strategies through situations and cases by the trainer/facilitators in a as much as possible neutral way</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104916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05000"/>
              </a:lnSpc>
              <a:spcAft>
                <a:spcPts val="1000"/>
              </a:spcAft>
            </a:pPr>
            <a:endParaRPr lang="en-US" sz="2400" b="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5000"/>
              </a:lnSpc>
              <a:spcAft>
                <a:spcPts val="1000"/>
              </a:spcAft>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105000"/>
              </a:lnSpc>
              <a:spcAft>
                <a:spcPts val="10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ACTIVITY 2 (2 hours)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3:</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are invited to write down anonymously two cases of decision-making specifying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4:</a:t>
            </a:r>
            <a:r>
              <a:rPr lang="en-US" sz="2400" b="1" dirty="0">
                <a:effectLst/>
                <a:latin typeface="Calibri" panose="020F0502020204030204" pitchFamily="34" charset="0"/>
                <a:ea typeface="Calibri" panose="020F0502020204030204" pitchFamily="34" charset="0"/>
                <a:cs typeface="Calibri" panose="020F0502020204030204" pitchFamily="34" charset="0"/>
              </a:rPr>
              <a:t> Trainer/facilitator</a:t>
            </a:r>
            <a:r>
              <a:rPr lang="en-US" sz="2400" dirty="0">
                <a:effectLst/>
                <a:latin typeface="Calibri" panose="020F0502020204030204" pitchFamily="34" charset="0"/>
                <a:ea typeface="Calibri" panose="020F0502020204030204" pitchFamily="34" charset="0"/>
                <a:cs typeface="Calibri" panose="020F0502020204030204" pitchFamily="34" charset="0"/>
              </a:rPr>
              <a:t>, assembled and the consolidated version is shared with all learners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5:</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examine the cases and try to retrieve information and elements for a revision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226838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1071</Words>
  <Application>Microsoft Office PowerPoint</Application>
  <PresentationFormat>Personalizzato</PresentationFormat>
  <Paragraphs>59</Paragraphs>
  <Slides>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Calibri</vt:lpstr>
      <vt:lpstr>Roboto</vt:lpstr>
      <vt:lpstr>Symbol</vt:lpstr>
      <vt:lpstr>Tahoma</vt:lpstr>
      <vt:lpstr>Wingdings</vt:lpstr>
      <vt:lpstr>Office Theme</vt:lpstr>
      <vt:lpstr>Presentazione standard di PowerPoint</vt:lpstr>
      <vt:lpstr>The learner is expected to create value from everyday challenges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Debora Ercoli</cp:lastModifiedBy>
  <cp:revision>15</cp:revision>
  <dcterms:created xsi:type="dcterms:W3CDTF">2022-02-02T10:39:34Z</dcterms:created>
  <dcterms:modified xsi:type="dcterms:W3CDTF">2022-10-07T09:00:38Z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