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0" r:id="rId5"/>
    <p:sldId id="265" r:id="rId6"/>
    <p:sldId id="269" r:id="rId7"/>
    <p:sldId id="270" r:id="rId8"/>
    <p:sldId id="271" r:id="rId9"/>
    <p:sldId id="272" r:id="rId10"/>
    <p:sldId id="267" r:id="rId11"/>
    <p:sldId id="273" r:id="rId12"/>
    <p:sldId id="274" r:id="rId13"/>
    <p:sldId id="275" r:id="rId14"/>
    <p:sldId id="276" r:id="rId15"/>
    <p:sldId id="262" r:id="rId16"/>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850"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340732" y="1000762"/>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742937" y="1056638"/>
            <a:ext cx="13482200" cy="3706143"/>
          </a:xfrm>
          <a:prstGeom prst="rect">
            <a:avLst/>
          </a:prstGeom>
        </p:spPr>
        <p:txBody>
          <a:bodyPr vert="horz" wrap="square" lIns="0" tIns="12700" rIns="0" bIns="0" rtlCol="0">
            <a:spAutoFit/>
          </a:bodyPr>
          <a:lstStyle/>
          <a:p>
            <a:pPr marL="12700">
              <a:lnSpc>
                <a:spcPct val="100000"/>
              </a:lnSpc>
              <a:spcBef>
                <a:spcPts val="100"/>
              </a:spcBef>
            </a:pPr>
            <a:r>
              <a:rPr lang="en-GB" sz="8000" spc="315" dirty="0">
                <a:latin typeface="Tahoma"/>
                <a:cs typeface="Tahoma"/>
              </a:rPr>
              <a:t>The learner is expected to create value from everyday challenges</a:t>
            </a:r>
            <a:endParaRPr lang="en-GB" sz="80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524003"/>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1</a:t>
            </a:r>
            <a:endParaRPr sz="6400" dirty="0">
              <a:latin typeface="Tahoma"/>
              <a:cs typeface="Tahoma"/>
            </a:endParaRPr>
          </a:p>
        </p:txBody>
      </p:sp>
      <p:sp>
        <p:nvSpPr>
          <p:cNvPr id="3" name="object 3"/>
          <p:cNvSpPr/>
          <p:nvPr/>
        </p:nvSpPr>
        <p:spPr>
          <a:xfrm>
            <a:off x="1318021" y="358429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just">
              <a:lnSpc>
                <a:spcPct val="115000"/>
              </a:lnSpc>
              <a:spcBef>
                <a:spcPts val="600"/>
              </a:spcBef>
              <a:spcAft>
                <a:spcPts val="1000"/>
              </a:spcAft>
            </a:pPr>
            <a:endParaRPr lang="en-GB" sz="2800" dirty="0"/>
          </a:p>
          <a:p>
            <a:pPr lvl="1" algn="just">
              <a:lnSpc>
                <a:spcPct val="115000"/>
              </a:lnSpc>
              <a:spcBef>
                <a:spcPts val="600"/>
              </a:spcBef>
              <a:spcAft>
                <a:spcPts val="1000"/>
              </a:spcAft>
            </a:pPr>
            <a:r>
              <a:rPr lang="en-GB" sz="2800" dirty="0"/>
              <a:t>Choose a business organisation that you know and try to define different situations of uncertainty by presenting them on 4 levels</a:t>
            </a:r>
          </a:p>
          <a:p>
            <a:pPr lvl="1" algn="just">
              <a:lnSpc>
                <a:spcPct val="115000"/>
              </a:lnSpc>
              <a:spcBef>
                <a:spcPts val="600"/>
              </a:spcBef>
              <a:spcAft>
                <a:spcPts val="1000"/>
              </a:spcAft>
            </a:pPr>
            <a:r>
              <a:rPr lang="en-GB" sz="2800" dirty="0"/>
              <a:t>Pass out to participants the exercise Worksheet (Attachment C11_5_02).</a:t>
            </a:r>
          </a:p>
          <a:p>
            <a:pPr lvl="1" algn="just">
              <a:lnSpc>
                <a:spcPct val="115000"/>
              </a:lnSpc>
              <a:spcBef>
                <a:spcPts val="600"/>
              </a:spcBef>
              <a:spcAft>
                <a:spcPts val="1000"/>
              </a:spcAft>
            </a:pPr>
            <a:r>
              <a:rPr lang="en-US" sz="2800" dirty="0"/>
              <a:t>Ask each group to think about the different levels of uncertainty.</a:t>
            </a:r>
            <a:endParaRPr lang="en-GB" sz="2800" dirty="0"/>
          </a:p>
          <a:p>
            <a:pPr lvl="1" algn="just">
              <a:lnSpc>
                <a:spcPct val="115000"/>
              </a:lnSpc>
              <a:spcBef>
                <a:spcPts val="600"/>
              </a:spcBef>
              <a:spcAft>
                <a:spcPts val="1000"/>
              </a:spcAft>
            </a:pPr>
            <a:r>
              <a:rPr lang="en-US" sz="2800" dirty="0"/>
              <a:t>Close with discussion.</a:t>
            </a:r>
            <a:endParaRPr lang="en-GB"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2268385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1" y="1746284"/>
            <a:ext cx="124388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2: Scenario Analysis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2800" b="0" i="0" dirty="0">
              <a:effectLst/>
            </a:endParaRPr>
          </a:p>
          <a:p>
            <a:pPr lvl="1"/>
            <a:r>
              <a:rPr lang="en-GB" sz="2800" b="1" i="0" dirty="0">
                <a:effectLst/>
              </a:rPr>
              <a:t>Scenario analysis </a:t>
            </a:r>
            <a:r>
              <a:rPr lang="en-GB" sz="2800" b="0" i="0" dirty="0">
                <a:effectLst/>
              </a:rPr>
              <a:t>is a process of examining and evaluating possible events or scenarios that could take place in the future and predicting the various feasible results or possible outcomes.</a:t>
            </a:r>
          </a:p>
          <a:p>
            <a:pPr lvl="1"/>
            <a:endParaRPr lang="en-GB" sz="2800" dirty="0"/>
          </a:p>
          <a:p>
            <a:pPr lvl="1"/>
            <a:r>
              <a:rPr lang="en-GB" sz="2800" dirty="0"/>
              <a:t>When performing the analysis, entrepreneurs generate different future states of the business, the industry, and the economy. </a:t>
            </a:r>
          </a:p>
          <a:p>
            <a:pPr lvl="1"/>
            <a:endParaRPr lang="en-US"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1934719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1" y="1746284"/>
            <a:ext cx="124388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Basic scenarios</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2800" b="0" i="0" dirty="0">
              <a:effectLst/>
            </a:endParaRPr>
          </a:p>
          <a:p>
            <a:pPr lvl="1"/>
            <a:r>
              <a:rPr lang="en-GB" sz="2800" i="0" dirty="0">
                <a:effectLst/>
              </a:rPr>
              <a:t>Entrepreneurs typically start with three basic scenarios:</a:t>
            </a:r>
          </a:p>
          <a:p>
            <a:pPr lvl="1"/>
            <a:endParaRPr lang="en-GB" sz="2800" b="1" i="0" dirty="0">
              <a:effectLst/>
            </a:endParaRPr>
          </a:p>
          <a:p>
            <a:pPr marL="914400" lvl="1" indent="-457200">
              <a:buFont typeface="Arial" panose="020B0604020202020204" pitchFamily="34" charset="0"/>
              <a:buChar char="•"/>
            </a:pPr>
            <a:r>
              <a:rPr lang="en-GB" sz="2400" b="1" i="0" dirty="0">
                <a:effectLst/>
              </a:rPr>
              <a:t>Base case scenario</a:t>
            </a:r>
          </a:p>
          <a:p>
            <a:pPr lvl="1"/>
            <a:r>
              <a:rPr lang="en-GB" sz="2400" i="0" dirty="0">
                <a:effectLst/>
              </a:rPr>
              <a:t>It is the average scenario, based on management assumptions. An example – when calculating the net present value, the rates most likely to be used are the discount rate, cash flow growth rate, or tax rate.</a:t>
            </a:r>
          </a:p>
          <a:p>
            <a:pPr marL="914400" lvl="1" indent="-457200">
              <a:buFont typeface="Arial" panose="020B0604020202020204" pitchFamily="34" charset="0"/>
              <a:buChar char="•"/>
            </a:pPr>
            <a:r>
              <a:rPr lang="en-GB" sz="2400" b="1" i="0" dirty="0">
                <a:effectLst/>
              </a:rPr>
              <a:t>Worst case scenario</a:t>
            </a:r>
          </a:p>
          <a:p>
            <a:pPr lvl="1"/>
            <a:r>
              <a:rPr lang="en-GB" sz="2400" i="0" dirty="0">
                <a:effectLst/>
              </a:rPr>
              <a:t>Considers the most serious or severe outcome that may happen in a given situation. An example – when calculating the net present value, one would take the highest possible discount rate and subtract the possible cash flow growth rate or the highest expected tax rate.</a:t>
            </a:r>
          </a:p>
          <a:p>
            <a:pPr marL="914400" lvl="1" indent="-457200">
              <a:buFont typeface="Arial" panose="020B0604020202020204" pitchFamily="34" charset="0"/>
              <a:buChar char="•"/>
            </a:pPr>
            <a:r>
              <a:rPr lang="en-GB" sz="2400" b="1" i="0" dirty="0">
                <a:effectLst/>
              </a:rPr>
              <a:t>Best case scenario</a:t>
            </a:r>
          </a:p>
          <a:p>
            <a:pPr lvl="1"/>
            <a:r>
              <a:rPr lang="en-GB" sz="2400" i="0" dirty="0">
                <a:effectLst/>
              </a:rPr>
              <a:t>It is the ideal projected scenario and is almost always put into action by management to achieve their objectives. An example – when calculating the net present value, use the lowest possible discount rate, the highest possible growth rate, and the lowest possible tax rate.</a:t>
            </a:r>
            <a:endParaRPr lang="en-US" sz="24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370928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1" y="1746284"/>
            <a:ext cx="124388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Steps in Scenario analysis</a:t>
            </a: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2800" b="0" i="0" dirty="0">
              <a:effectLst/>
            </a:endParaRPr>
          </a:p>
          <a:p>
            <a:pPr marL="971550" lvl="1" indent="-514350">
              <a:lnSpc>
                <a:spcPct val="200000"/>
              </a:lnSpc>
              <a:buAutoNum type="arabicPeriod"/>
            </a:pPr>
            <a:r>
              <a:rPr lang="en-GB" sz="2800" dirty="0"/>
              <a:t>Select an issue to evaluate by timeframe</a:t>
            </a:r>
          </a:p>
          <a:p>
            <a:pPr marL="971550" lvl="1" indent="-514350">
              <a:lnSpc>
                <a:spcPct val="200000"/>
              </a:lnSpc>
              <a:buAutoNum type="arabicPeriod"/>
            </a:pPr>
            <a:r>
              <a:rPr lang="en-GB" sz="2800" dirty="0"/>
              <a:t>Determine factors that affect the issue</a:t>
            </a:r>
          </a:p>
          <a:p>
            <a:pPr marL="971550" lvl="1" indent="-514350">
              <a:lnSpc>
                <a:spcPct val="200000"/>
              </a:lnSpc>
              <a:buAutoNum type="arabicPeriod"/>
            </a:pPr>
            <a:r>
              <a:rPr lang="en-GB" sz="2800" dirty="0"/>
              <a:t>Identify the external forces that drive uncertainty</a:t>
            </a:r>
          </a:p>
          <a:p>
            <a:pPr marL="971550" lvl="1" indent="-514350">
              <a:lnSpc>
                <a:spcPct val="200000"/>
              </a:lnSpc>
              <a:buAutoNum type="arabicPeriod"/>
            </a:pPr>
            <a:r>
              <a:rPr lang="en-GB" sz="2800" dirty="0"/>
              <a:t>Develop two to four possible scenarios</a:t>
            </a:r>
          </a:p>
          <a:p>
            <a:pPr marL="971550" lvl="1" indent="-514350">
              <a:lnSpc>
                <a:spcPct val="200000"/>
              </a:lnSpc>
              <a:buAutoNum type="arabicPeriod"/>
            </a:pPr>
            <a:r>
              <a:rPr lang="en-GB" sz="2800" dirty="0"/>
              <a:t>Test and find an effective strategy</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2962307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1524003"/>
            <a:ext cx="9789795" cy="1000760"/>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Exercise 2</a:t>
            </a:r>
            <a:endParaRPr sz="6400" dirty="0">
              <a:latin typeface="Tahoma"/>
              <a:cs typeface="Tahoma"/>
            </a:endParaRPr>
          </a:p>
        </p:txBody>
      </p:sp>
      <p:sp>
        <p:nvSpPr>
          <p:cNvPr id="3" name="object 3"/>
          <p:cNvSpPr/>
          <p:nvPr/>
        </p:nvSpPr>
        <p:spPr>
          <a:xfrm>
            <a:off x="1318021" y="358429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just">
              <a:lnSpc>
                <a:spcPct val="115000"/>
              </a:lnSpc>
              <a:spcBef>
                <a:spcPts val="600"/>
              </a:spcBef>
              <a:spcAft>
                <a:spcPts val="1000"/>
              </a:spcAft>
            </a:pPr>
            <a:endParaRPr lang="en-GB" sz="2800" dirty="0"/>
          </a:p>
          <a:p>
            <a:pPr lvl="1" algn="just">
              <a:lnSpc>
                <a:spcPct val="115000"/>
              </a:lnSpc>
              <a:spcBef>
                <a:spcPts val="600"/>
              </a:spcBef>
              <a:spcAft>
                <a:spcPts val="1000"/>
              </a:spcAft>
            </a:pPr>
            <a:r>
              <a:rPr lang="en-GB" sz="2800" dirty="0"/>
              <a:t>Pass out to participants the exercise Scenario analysis Worksheet (Attachment C11_5_03).</a:t>
            </a:r>
          </a:p>
          <a:p>
            <a:pPr lvl="1" algn="just">
              <a:lnSpc>
                <a:spcPct val="115000"/>
              </a:lnSpc>
              <a:spcBef>
                <a:spcPts val="600"/>
              </a:spcBef>
              <a:spcAft>
                <a:spcPts val="1000"/>
              </a:spcAft>
            </a:pPr>
            <a:r>
              <a:rPr lang="en-US" sz="2800" dirty="0"/>
              <a:t>Close with discussion.</a:t>
            </a:r>
            <a:endParaRPr lang="en-GB"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80579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r>
              <a:rPr lang="en-GB" sz="3000" dirty="0"/>
              <a:t>The learner is expected to create value from everyday challenges </a:t>
            </a:r>
          </a:p>
          <a:p>
            <a:r>
              <a:rPr lang="en-GB" sz="3000" dirty="0"/>
              <a:t>The learner should be able to:</a:t>
            </a:r>
          </a:p>
          <a:p>
            <a:r>
              <a:rPr lang="en-GB" sz="3000" dirty="0"/>
              <a:t>•	identify situations with uncertainty</a:t>
            </a:r>
          </a:p>
          <a:p>
            <a:r>
              <a:rPr lang="en-GB" sz="3000" dirty="0"/>
              <a:t>•	identify decision making methods in uncertain situations and everyday </a:t>
            </a:r>
            <a:r>
              <a:rPr lang="en-GB" sz="3000" dirty="0" err="1"/>
              <a:t>chalenges</a:t>
            </a:r>
            <a:endParaRPr lang="en-GB" sz="3000" dirty="0"/>
          </a:p>
          <a:p>
            <a:r>
              <a:rPr lang="en-GB" sz="3000" dirty="0"/>
              <a:t>•	recognize the opportunities to create value</a:t>
            </a:r>
          </a:p>
          <a:p>
            <a:r>
              <a:rPr lang="en-GB" sz="3000" dirty="0"/>
              <a:t>•	make decisions in situations with incomplete information </a:t>
            </a:r>
          </a:p>
          <a:p>
            <a:r>
              <a:rPr lang="en-GB" sz="3000" dirty="0"/>
              <a:t>•	learn from experience gained in everyday challenges</a:t>
            </a:r>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3789012" y="152955"/>
            <a:ext cx="13584587" cy="443711"/>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create value from everyday challenges</a:t>
            </a:r>
            <a:endParaRPr lang="en-GB" spc="60"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just"/>
            <a:r>
              <a:rPr lang="en-GB" sz="3000" dirty="0"/>
              <a:t>This Workshop includes 2 activities. </a:t>
            </a:r>
          </a:p>
          <a:p>
            <a:pPr lvl="1" algn="just"/>
            <a:r>
              <a:rPr lang="en-GB" sz="3000" dirty="0"/>
              <a:t>The first activity examines the nature of business uncertainty. A distinction is made between uncertainty and risk. The different levels of uncertainty are presented. In the second activity, a model for making business decisions in the conditions of uncertainty – Scenario Analysis. Finally, there is a short online quiz that allows the self-assessment of the trainees.</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3">
            <a:extLst>
              <a:ext uri="{FF2B5EF4-FFF2-40B4-BE49-F238E27FC236}">
                <a16:creationId xmlns:a16="http://schemas.microsoft.com/office/drawing/2014/main" id="{C8265AE3-BB98-423E-97A6-AF6896CBC5E1}"/>
              </a:ext>
            </a:extLst>
          </p:cNvPr>
          <p:cNvSpPr txBox="1">
            <a:spLocks/>
          </p:cNvSpPr>
          <p:nvPr/>
        </p:nvSpPr>
        <p:spPr>
          <a:xfrm>
            <a:off x="3789012" y="152955"/>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1" y="1746284"/>
            <a:ext cx="123626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Activity 1: Business uncertainty</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GB" sz="2800" b="1" i="1" dirty="0"/>
          </a:p>
          <a:p>
            <a:pPr lvl="1"/>
            <a:r>
              <a:rPr lang="en-GB" sz="2800" b="1" i="1" dirty="0"/>
              <a:t>Business uncertainty </a:t>
            </a:r>
            <a:r>
              <a:rPr lang="en-GB" sz="2800" i="1" dirty="0"/>
              <a:t>refers to situations in which businesses face risks that can’t be foreseen or measured. During these times, it may be hard for businesses to predict their performance due to unprecedented or constantly changing events. Changes in the political, technological, economic, and environmental landscape — such as technological advances, data breaches, natural disasters, or new business regulations — can cause business uncertainty. </a:t>
            </a:r>
            <a:endParaRPr lang="en-US" sz="28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2750403"/>
            <a:ext cx="6032988" cy="3718967"/>
          </a:xfrm>
          <a:prstGeom prst="rect">
            <a:avLst/>
          </a:prstGeom>
        </p:spPr>
        <p:txBody>
          <a:bodyPr vert="horz" wrap="square" lIns="0" tIns="12700" rIns="0" bIns="0" rtlCol="0">
            <a:spAutoFit/>
          </a:bodyPr>
          <a:lstStyle/>
          <a:p>
            <a:pPr marL="12700" marR="5080" algn="ctr">
              <a:lnSpc>
                <a:spcPct val="100000"/>
              </a:lnSpc>
              <a:spcBef>
                <a:spcPts val="100"/>
              </a:spcBef>
            </a:pPr>
            <a:r>
              <a:rPr lang="en-GB" sz="8000" spc="240" dirty="0">
                <a:latin typeface="Tahoma"/>
                <a:cs typeface="Tahoma"/>
              </a:rPr>
              <a:t>Uncertainty and </a:t>
            </a:r>
          </a:p>
          <a:p>
            <a:pPr marL="12700" marR="5080" algn="ctr">
              <a:lnSpc>
                <a:spcPct val="100000"/>
              </a:lnSpc>
              <a:spcBef>
                <a:spcPts val="100"/>
              </a:spcBef>
            </a:pPr>
            <a:r>
              <a:rPr lang="en-GB" sz="8000" spc="240" dirty="0">
                <a:latin typeface="Tahoma"/>
                <a:cs typeface="Tahoma"/>
              </a:rPr>
              <a:t>Risk</a:t>
            </a:r>
            <a:endParaRPr lang="en-GB" sz="8000" dirty="0">
              <a:latin typeface="Tahoma"/>
              <a:cs typeface="Tahoma"/>
            </a:endParaRPr>
          </a:p>
        </p:txBody>
      </p:sp>
      <p:sp>
        <p:nvSpPr>
          <p:cNvPr id="3" name="object 3"/>
          <p:cNvSpPr/>
          <p:nvPr/>
        </p:nvSpPr>
        <p:spPr>
          <a:xfrm>
            <a:off x="7778707" y="1528028"/>
            <a:ext cx="9029700" cy="7120671"/>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GB" sz="3000" dirty="0"/>
              <a:t>Uncertainty refers to situations or events about which there is sufficient information to identify objective probabilities.</a:t>
            </a:r>
          </a:p>
          <a:p>
            <a:pPr lvl="1"/>
            <a:endParaRPr lang="en-GB" sz="3000" dirty="0"/>
          </a:p>
          <a:p>
            <a:pPr lvl="1"/>
            <a:endParaRPr lang="en-GB" sz="3000" dirty="0"/>
          </a:p>
          <a:p>
            <a:pPr lvl="1"/>
            <a:r>
              <a:rPr lang="en-GB" sz="3000" dirty="0"/>
              <a:t>Risk refers to situations in which probabilities targets can be identified for possible results.</a:t>
            </a:r>
          </a:p>
          <a:p>
            <a:pPr lvl="1"/>
            <a:endParaRPr lang="en-GB" sz="3000" dirty="0"/>
          </a:p>
          <a:p>
            <a:pPr lvl="1"/>
            <a:endParaRPr lang="en-GB" sz="3000" dirty="0"/>
          </a:p>
          <a:p>
            <a:pPr lvl="1"/>
            <a:r>
              <a:rPr lang="en-GB" sz="3000" dirty="0"/>
              <a:t>Depending on the probability can be distinguished three categories of situations</a:t>
            </a:r>
          </a:p>
          <a:p>
            <a:pPr lvl="1"/>
            <a:r>
              <a:rPr lang="en-GB" sz="3000" dirty="0"/>
              <a:t>can be distinguished:</a:t>
            </a:r>
          </a:p>
          <a:p>
            <a:pPr marL="914400" lvl="1" indent="-457200">
              <a:buFont typeface="Arial" panose="020B0604020202020204" pitchFamily="34" charset="0"/>
              <a:buChar char="•"/>
            </a:pPr>
            <a:r>
              <a:rPr lang="en-GB" sz="3000" dirty="0"/>
              <a:t>absolute certainty</a:t>
            </a:r>
          </a:p>
          <a:p>
            <a:pPr marL="914400" lvl="1" indent="-457200">
              <a:buFont typeface="Arial" panose="020B0604020202020204" pitchFamily="34" charset="0"/>
              <a:buChar char="•"/>
            </a:pPr>
            <a:r>
              <a:rPr lang="en-GB" sz="3000" dirty="0"/>
              <a:t>uncertainty</a:t>
            </a:r>
          </a:p>
          <a:p>
            <a:pPr marL="914400" lvl="1" indent="-457200">
              <a:buFont typeface="Arial" panose="020B0604020202020204" pitchFamily="34" charset="0"/>
              <a:buChar char="•"/>
            </a:pPr>
            <a:r>
              <a:rPr lang="en-GB" sz="3000" dirty="0"/>
              <a:t>risk </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9A907143-AD7A-4273-8A88-BC2D5B82C491}"/>
              </a:ext>
            </a:extLst>
          </p:cNvPr>
          <p:cNvSpPr txBox="1">
            <a:spLocks noGrp="1"/>
          </p:cNvSpPr>
          <p:nvPr>
            <p:ph type="title"/>
          </p:nvPr>
        </p:nvSpPr>
        <p:spPr>
          <a:xfrm>
            <a:off x="4631547" y="30522"/>
            <a:ext cx="13584587" cy="443711"/>
          </a:xfrm>
          <a:prstGeom prst="rect">
            <a:avLst/>
          </a:prstGeom>
        </p:spPr>
        <p:txBody>
          <a:bodyPr vert="horz" wrap="square" lIns="0" tIns="12700" rIns="0" bIns="0" rtlCol="0">
            <a:spAutoFit/>
          </a:bodyPr>
          <a:lstStyle/>
          <a:p>
            <a:pPr marL="12700">
              <a:lnSpc>
                <a:spcPct val="100000"/>
              </a:lnSpc>
              <a:spcBef>
                <a:spcPts val="100"/>
              </a:spcBef>
            </a:pPr>
            <a:r>
              <a:rPr lang="en-GB" spc="-35" dirty="0"/>
              <a:t>The learner is expected to create value from everyday challenges</a:t>
            </a:r>
            <a:endParaRPr lang="en-GB" spc="60" dirty="0"/>
          </a:p>
        </p:txBody>
      </p:sp>
    </p:spTree>
    <p:extLst>
      <p:ext uri="{BB962C8B-B14F-4D97-AF65-F5344CB8AC3E}">
        <p14:creationId xmlns:p14="http://schemas.microsoft.com/office/powerpoint/2010/main" val="58426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1" y="1746284"/>
            <a:ext cx="123626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Uncertainly levels (1)</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b="1" i="1" dirty="0"/>
              <a:t>1. A predictable future – a clear enough future which can be forecasted </a:t>
            </a:r>
          </a:p>
          <a:p>
            <a:pPr lvl="1"/>
            <a:endParaRPr lang="en-GB" sz="2800" b="1" i="1" dirty="0"/>
          </a:p>
          <a:p>
            <a:pPr lvl="1"/>
            <a:r>
              <a:rPr lang="en-GB" sz="2800" dirty="0"/>
              <a:t>In level one uncertainty, predictions about key variables affecting a company’s performance can be made with a reasonable level of accuracy. Level one situations are perceived as regular business occurrences, like making investments in stable markets or deciding on franchise locations.  </a:t>
            </a:r>
          </a:p>
          <a:p>
            <a:pPr lvl="1"/>
            <a:endParaRPr lang="en-GB" sz="2800" dirty="0"/>
          </a:p>
          <a:p>
            <a:pPr lvl="1"/>
            <a:r>
              <a:rPr lang="en-GB" sz="2800" dirty="0"/>
              <a:t>Since the future is predictable enough, business owners can proceed with a dominant strategy based on a single forecast and simple simulations without being too concerned about the uncertainties.</a:t>
            </a:r>
            <a:endParaRPr lang="en-US"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463820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1" y="1746284"/>
            <a:ext cx="123626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Uncertainly levels (2)</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b="1" i="1" dirty="0"/>
              <a:t>2. Alternate futures – a limited set of possible future outcomes, one of which will occur</a:t>
            </a:r>
          </a:p>
          <a:p>
            <a:pPr lvl="1"/>
            <a:endParaRPr lang="en-GB" sz="2800" b="1" i="1" dirty="0"/>
          </a:p>
          <a:p>
            <a:pPr lvl="1"/>
            <a:r>
              <a:rPr lang="en-GB" sz="2800" dirty="0"/>
              <a:t>In this scenario, the future consists of a set of discrete outcomes that are mutually exclusive and exhaustive. For example, changes in legislation can result in level two uncertainty, as businesses have to revise plans to ensure legal compliance. Being unable to predict competitors’ strategies also puts businesses in a level two situation. </a:t>
            </a:r>
          </a:p>
          <a:p>
            <a:pPr lvl="1"/>
            <a:endParaRPr lang="en-GB" sz="2800" dirty="0"/>
          </a:p>
          <a:p>
            <a:pPr lvl="1"/>
            <a:r>
              <a:rPr lang="en-GB" sz="2800" dirty="0"/>
              <a:t>In these scenarios, decision analysis techniques can’t predict the actual outcome, but it can be used to establish probabilities and evaluate the risks and payoffs of different strategies. Businesses can then make decisions based on their level of risk tolerance. </a:t>
            </a:r>
            <a:endParaRPr lang="en-US"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354997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1" y="1746284"/>
            <a:ext cx="123626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Uncertainly levels (3)</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b="1" i="1" dirty="0"/>
              <a:t>3. A range of futures – a range of possible future outcomes.</a:t>
            </a:r>
          </a:p>
          <a:p>
            <a:pPr lvl="1"/>
            <a:endParaRPr lang="en-GB" sz="2800" b="1" i="1" dirty="0"/>
          </a:p>
          <a:p>
            <a:pPr lvl="1"/>
            <a:r>
              <a:rPr lang="en-GB" sz="2800" dirty="0"/>
              <a:t>Level three uncertainty differs from level two in that businesses can identify a range of possible outcomes; however, they cannot identify a set of discrete outcomes and assign probabilities to them. For example, a company can estimate that the consumer penetration rate could be between 10 and 50 percent, but they can’t determine the exact value. There’s also a possibility that the actual value falls outside of the range. Sources of level three uncertainty could include customer demand for new products, new technology performance rates, or unstable economic conditions. </a:t>
            </a:r>
          </a:p>
          <a:p>
            <a:pPr lvl="1"/>
            <a:endParaRPr lang="en-GB" sz="2800" dirty="0"/>
          </a:p>
          <a:p>
            <a:pPr lvl="1"/>
            <a:r>
              <a:rPr lang="en-GB" sz="2800" dirty="0"/>
              <a:t>When facing level three uncertainty, businesses should develop a limited set of scenarios that account for the probable range of future outcomes, and create strategies that cover the range of possibilities. </a:t>
            </a:r>
            <a:endParaRPr lang="en-US"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349228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1" y="1746284"/>
            <a:ext cx="12362600" cy="997709"/>
          </a:xfrm>
          <a:prstGeom prst="rect">
            <a:avLst/>
          </a:prstGeom>
        </p:spPr>
        <p:txBody>
          <a:bodyPr vert="horz" wrap="square" lIns="0" tIns="12700" rIns="0" bIns="0" rtlCol="0">
            <a:spAutoFit/>
          </a:bodyPr>
          <a:lstStyle/>
          <a:p>
            <a:pPr marL="12700">
              <a:lnSpc>
                <a:spcPct val="100000"/>
              </a:lnSpc>
              <a:spcBef>
                <a:spcPts val="100"/>
              </a:spcBef>
            </a:pPr>
            <a:r>
              <a:rPr lang="en-GB" sz="6400" spc="95" dirty="0">
                <a:latin typeface="Tahoma"/>
                <a:cs typeface="Tahoma"/>
              </a:rPr>
              <a:t>Uncertainly levels (4)</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GB" sz="2800" b="1" i="1" dirty="0"/>
              <a:t>4. True uncertainty – unable to define the range of future outcomes.</a:t>
            </a:r>
          </a:p>
          <a:p>
            <a:pPr lvl="1"/>
            <a:endParaRPr lang="en-GB" sz="2800" b="1" i="1" dirty="0"/>
          </a:p>
          <a:p>
            <a:pPr lvl="1"/>
            <a:r>
              <a:rPr lang="en-GB" sz="2800" dirty="0"/>
              <a:t>Level four uncertainty is rare, and tends to devolve to lower levels of uncertainty over time. In level four uncertainty, future outcomes cannot be predicted at all — even analysis cannot identify a range of possible outcomes or probability scenarios within that range. </a:t>
            </a:r>
          </a:p>
          <a:p>
            <a:pPr lvl="1"/>
            <a:endParaRPr lang="en-GB" sz="2800" dirty="0"/>
          </a:p>
          <a:p>
            <a:pPr lvl="1"/>
            <a:r>
              <a:rPr lang="en-GB" sz="2800" dirty="0"/>
              <a:t>This level of uncertainty is likely to occur in emerging markets or markets during and after major technological, economic, or social disruptions. For example, the travel industry could be facing level four uncertainty due to the impact of the pandemic. </a:t>
            </a:r>
            <a:endParaRPr lang="en-US" sz="28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3">
            <a:extLst>
              <a:ext uri="{FF2B5EF4-FFF2-40B4-BE49-F238E27FC236}">
                <a16:creationId xmlns:a16="http://schemas.microsoft.com/office/drawing/2014/main" id="{4F5BD9C3-452E-4BD2-854E-C750E55F4126}"/>
              </a:ext>
            </a:extLst>
          </p:cNvPr>
          <p:cNvSpPr txBox="1">
            <a:spLocks/>
          </p:cNvSpPr>
          <p:nvPr/>
        </p:nvSpPr>
        <p:spPr>
          <a:xfrm>
            <a:off x="1028700" y="31257"/>
            <a:ext cx="1358458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en-GB" kern="0" spc="-35" dirty="0"/>
              <a:t>The learner is expected to create value from everyday challenges</a:t>
            </a:r>
            <a:endParaRPr lang="en-GB" kern="0" spc="60" dirty="0"/>
          </a:p>
        </p:txBody>
      </p:sp>
    </p:spTree>
    <p:extLst>
      <p:ext uri="{BB962C8B-B14F-4D97-AF65-F5344CB8AC3E}">
        <p14:creationId xmlns:p14="http://schemas.microsoft.com/office/powerpoint/2010/main" val="3757827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TotalTime>
  <Words>1964</Words>
  <Application>Microsoft Office PowerPoint</Application>
  <PresentationFormat>Custom</PresentationFormat>
  <Paragraphs>117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Roboto</vt:lpstr>
      <vt:lpstr>Tahoma</vt:lpstr>
      <vt:lpstr>Office Theme</vt:lpstr>
      <vt:lpstr>PowerPoint Presentation</vt:lpstr>
      <vt:lpstr>The learner is expected to create value from everyday challenges</vt:lpstr>
      <vt:lpstr>PowerPoint Presentation</vt:lpstr>
      <vt:lpstr>PowerPoint Presentation</vt:lpstr>
      <vt:lpstr>The learner is expected to create value from everyday challenges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Атанас Луизов</cp:lastModifiedBy>
  <cp:revision>17</cp:revision>
  <dcterms:created xsi:type="dcterms:W3CDTF">2022-02-02T10:39:34Z</dcterms:created>
  <dcterms:modified xsi:type="dcterms:W3CDTF">2022-10-02T14:29:42Z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