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5" r:id="rId6"/>
    <p:sldId id="287" r:id="rId7"/>
    <p:sldId id="266" r:id="rId8"/>
    <p:sldId id="288" r:id="rId9"/>
    <p:sldId id="289" r:id="rId10"/>
    <p:sldId id="291" r:id="rId11"/>
    <p:sldId id="290" r:id="rId12"/>
    <p:sldId id="268" r:id="rId13"/>
    <p:sldId id="292" r:id="rId14"/>
    <p:sldId id="293" r:id="rId15"/>
    <p:sldId id="294" r:id="rId16"/>
    <p:sldId id="295" r:id="rId17"/>
    <p:sldId id="262" r:id="rId18"/>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340732" y="1000762"/>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742937" y="1056638"/>
            <a:ext cx="13482200" cy="3706143"/>
          </a:xfrm>
          <a:prstGeom prst="rect">
            <a:avLst/>
          </a:prstGeom>
        </p:spPr>
        <p:txBody>
          <a:bodyPr vert="horz" wrap="square" lIns="0" tIns="12700" rIns="0" bIns="0" rtlCol="0">
            <a:spAutoFit/>
          </a:bodyPr>
          <a:lstStyle/>
          <a:p>
            <a:pPr marL="12700">
              <a:lnSpc>
                <a:spcPct val="100000"/>
              </a:lnSpc>
              <a:spcBef>
                <a:spcPts val="100"/>
              </a:spcBef>
            </a:pPr>
            <a:r>
              <a:rPr lang="en-GB" sz="8000" spc="315" dirty="0">
                <a:latin typeface="Tahoma"/>
                <a:cs typeface="Tahoma"/>
              </a:rPr>
              <a:t>The learner is expected to communicate, negotiate, and lead in situations</a:t>
            </a:r>
            <a:endParaRPr lang="en-GB" sz="8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26673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Conduct a negotiation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b="1" i="1" dirty="0"/>
              <a:t>In answering previous questions, it often helps to visualize your conclusions.</a:t>
            </a:r>
            <a:endParaRPr lang="en-US" sz="28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
        <p:nvSpPr>
          <p:cNvPr id="4" name="TextBox 3">
            <a:extLst>
              <a:ext uri="{FF2B5EF4-FFF2-40B4-BE49-F238E27FC236}">
                <a16:creationId xmlns:a16="http://schemas.microsoft.com/office/drawing/2014/main" id="{62A56DC2-0287-A557-A439-8EF983E3D4D8}"/>
              </a:ext>
            </a:extLst>
          </p:cNvPr>
          <p:cNvSpPr txBox="1"/>
          <p:nvPr/>
        </p:nvSpPr>
        <p:spPr>
          <a:xfrm>
            <a:off x="2521489" y="5359687"/>
            <a:ext cx="2743200" cy="584775"/>
          </a:xfrm>
          <a:prstGeom prst="rect">
            <a:avLst/>
          </a:prstGeom>
          <a:noFill/>
        </p:spPr>
        <p:txBody>
          <a:bodyPr wrap="square" rtlCol="0">
            <a:spAutoFit/>
          </a:bodyPr>
          <a:lstStyle/>
          <a:p>
            <a:r>
              <a:rPr lang="en-GB" sz="3200" b="1" dirty="0"/>
              <a:t>BATNA</a:t>
            </a:r>
          </a:p>
        </p:txBody>
      </p:sp>
      <p:sp>
        <p:nvSpPr>
          <p:cNvPr id="5" name="TextBox 4">
            <a:extLst>
              <a:ext uri="{FF2B5EF4-FFF2-40B4-BE49-F238E27FC236}">
                <a16:creationId xmlns:a16="http://schemas.microsoft.com/office/drawing/2014/main" id="{371E03A6-6772-1015-CF09-DB6A96DCEB48}"/>
              </a:ext>
            </a:extLst>
          </p:cNvPr>
          <p:cNvSpPr txBox="1"/>
          <p:nvPr/>
        </p:nvSpPr>
        <p:spPr>
          <a:xfrm>
            <a:off x="6449393" y="5067300"/>
            <a:ext cx="2743200" cy="1077218"/>
          </a:xfrm>
          <a:prstGeom prst="rect">
            <a:avLst/>
          </a:prstGeom>
          <a:noFill/>
        </p:spPr>
        <p:txBody>
          <a:bodyPr wrap="square" rtlCol="0">
            <a:spAutoFit/>
          </a:bodyPr>
          <a:lstStyle/>
          <a:p>
            <a:r>
              <a:rPr lang="en-GB" sz="3200" b="1" dirty="0"/>
              <a:t>Reservation price</a:t>
            </a:r>
          </a:p>
        </p:txBody>
      </p:sp>
      <p:sp>
        <p:nvSpPr>
          <p:cNvPr id="6" name="TextBox 5">
            <a:extLst>
              <a:ext uri="{FF2B5EF4-FFF2-40B4-BE49-F238E27FC236}">
                <a16:creationId xmlns:a16="http://schemas.microsoft.com/office/drawing/2014/main" id="{D3523D9F-ED11-90FB-C2D3-684131136B94}"/>
              </a:ext>
            </a:extLst>
          </p:cNvPr>
          <p:cNvSpPr txBox="1"/>
          <p:nvPr/>
        </p:nvSpPr>
        <p:spPr>
          <a:xfrm>
            <a:off x="9608775" y="5067300"/>
            <a:ext cx="2743200" cy="584775"/>
          </a:xfrm>
          <a:prstGeom prst="rect">
            <a:avLst/>
          </a:prstGeom>
          <a:noFill/>
        </p:spPr>
        <p:txBody>
          <a:bodyPr wrap="square" rtlCol="0">
            <a:spAutoFit/>
          </a:bodyPr>
          <a:lstStyle/>
          <a:p>
            <a:r>
              <a:rPr lang="en-GB" sz="3200" b="1" dirty="0"/>
              <a:t>Most likely</a:t>
            </a:r>
          </a:p>
        </p:txBody>
      </p:sp>
      <p:sp>
        <p:nvSpPr>
          <p:cNvPr id="10" name="TextBox 9">
            <a:extLst>
              <a:ext uri="{FF2B5EF4-FFF2-40B4-BE49-F238E27FC236}">
                <a16:creationId xmlns:a16="http://schemas.microsoft.com/office/drawing/2014/main" id="{0C269DC4-A217-BFC3-01E8-B86D515E33D7}"/>
              </a:ext>
            </a:extLst>
          </p:cNvPr>
          <p:cNvSpPr txBox="1"/>
          <p:nvPr/>
        </p:nvSpPr>
        <p:spPr>
          <a:xfrm>
            <a:off x="12768157" y="5044486"/>
            <a:ext cx="2743200" cy="584775"/>
          </a:xfrm>
          <a:prstGeom prst="rect">
            <a:avLst/>
          </a:prstGeom>
          <a:noFill/>
        </p:spPr>
        <p:txBody>
          <a:bodyPr wrap="square" rtlCol="0">
            <a:spAutoFit/>
          </a:bodyPr>
          <a:lstStyle/>
          <a:p>
            <a:r>
              <a:rPr lang="en-GB" sz="3200" b="1" dirty="0"/>
              <a:t>Stretch</a:t>
            </a:r>
          </a:p>
        </p:txBody>
      </p:sp>
      <p:cxnSp>
        <p:nvCxnSpPr>
          <p:cNvPr id="17" name="Straight Arrow Connector 16">
            <a:extLst>
              <a:ext uri="{FF2B5EF4-FFF2-40B4-BE49-F238E27FC236}">
                <a16:creationId xmlns:a16="http://schemas.microsoft.com/office/drawing/2014/main" id="{9D37BF8A-5254-5447-1289-8C98F595857B}"/>
              </a:ext>
            </a:extLst>
          </p:cNvPr>
          <p:cNvCxnSpPr/>
          <p:nvPr/>
        </p:nvCxnSpPr>
        <p:spPr>
          <a:xfrm>
            <a:off x="5715000" y="6559591"/>
            <a:ext cx="979635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C72BBC4-0E9C-1776-6D90-9D3CD984C798}"/>
              </a:ext>
            </a:extLst>
          </p:cNvPr>
          <p:cNvSpPr txBox="1"/>
          <p:nvPr/>
        </p:nvSpPr>
        <p:spPr>
          <a:xfrm>
            <a:off x="14347846" y="6694631"/>
            <a:ext cx="2743200" cy="584775"/>
          </a:xfrm>
          <a:prstGeom prst="rect">
            <a:avLst/>
          </a:prstGeom>
          <a:noFill/>
        </p:spPr>
        <p:txBody>
          <a:bodyPr wrap="square" rtlCol="0">
            <a:spAutoFit/>
          </a:bodyPr>
          <a:lstStyle/>
          <a:p>
            <a:r>
              <a:rPr lang="en-GB" sz="3200" b="1" dirty="0"/>
              <a:t>price</a:t>
            </a:r>
          </a:p>
        </p:txBody>
      </p:sp>
      <p:pic>
        <p:nvPicPr>
          <p:cNvPr id="20" name="Graphic 19" descr="Checkmark with solid fill">
            <a:extLst>
              <a:ext uri="{FF2B5EF4-FFF2-40B4-BE49-F238E27FC236}">
                <a16:creationId xmlns:a16="http://schemas.microsoft.com/office/drawing/2014/main" id="{88925158-C5BC-9AA2-6760-6CB3CBEE9A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52471" y="5753100"/>
            <a:ext cx="914400" cy="914400"/>
          </a:xfrm>
          <a:prstGeom prst="rect">
            <a:avLst/>
          </a:prstGeom>
        </p:spPr>
      </p:pic>
      <p:pic>
        <p:nvPicPr>
          <p:cNvPr id="21" name="Graphic 20" descr="Checkmark with solid fill">
            <a:extLst>
              <a:ext uri="{FF2B5EF4-FFF2-40B4-BE49-F238E27FC236}">
                <a16:creationId xmlns:a16="http://schemas.microsoft.com/office/drawing/2014/main" id="{9C1FFE1B-C267-9736-CDC2-3B9E68838A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210157" y="5687318"/>
            <a:ext cx="914400" cy="914400"/>
          </a:xfrm>
          <a:prstGeom prst="rect">
            <a:avLst/>
          </a:prstGeom>
        </p:spPr>
      </p:pic>
      <p:pic>
        <p:nvPicPr>
          <p:cNvPr id="22" name="Graphic 21" descr="Checkmark with solid fill">
            <a:extLst>
              <a:ext uri="{FF2B5EF4-FFF2-40B4-BE49-F238E27FC236}">
                <a16:creationId xmlns:a16="http://schemas.microsoft.com/office/drawing/2014/main" id="{887D2866-75CE-C966-84A0-0AB9ACEA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3714" y="5687318"/>
            <a:ext cx="914400" cy="914400"/>
          </a:xfrm>
          <a:prstGeom prst="rect">
            <a:avLst/>
          </a:prstGeom>
        </p:spPr>
      </p:pic>
    </p:spTree>
    <p:extLst>
      <p:ext uri="{BB962C8B-B14F-4D97-AF65-F5344CB8AC3E}">
        <p14:creationId xmlns:p14="http://schemas.microsoft.com/office/powerpoint/2010/main" val="1373502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46620" y="1467313"/>
            <a:ext cx="15087599" cy="997709"/>
          </a:xfrm>
          <a:prstGeom prst="rect">
            <a:avLst/>
          </a:prstGeom>
        </p:spPr>
        <p:txBody>
          <a:bodyPr vert="horz" wrap="square" lIns="0" tIns="12700" rIns="0" bIns="0" rtlCol="0">
            <a:spAutoFit/>
          </a:bodyPr>
          <a:lstStyle/>
          <a:p>
            <a:pPr marL="12700">
              <a:spcBef>
                <a:spcPts val="100"/>
              </a:spcBef>
            </a:pPr>
            <a:r>
              <a:rPr lang="en-GB" sz="6400" spc="95" dirty="0">
                <a:latin typeface="Tahoma"/>
                <a:cs typeface="Tahoma"/>
              </a:rPr>
              <a:t>Exercise 2</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i="1" dirty="0"/>
              <a:t>Let’s assume that you are engaged in a simple, everyday negotiation—the sale of a car. You are preparing to negotiate with a potential buyer, Mike. He is the only person who responded to your sales ad. You need at least €5,000 from the sale of the car to finance the purchase of a new car you ordered. You want to keep your car for three more weeks, which is when the car will arrive. The reasonable value of the car (based on several online calculators) is €6,000. If you can’t find a buyer willing to pay at least €5500, you will sell the car to your friend Terry for €5000. You know that Terry will let you keep the car for the next three weeks.</a:t>
            </a:r>
          </a:p>
          <a:p>
            <a:pPr lvl="1"/>
            <a:endParaRPr lang="en-GB" sz="3200" i="1" dirty="0"/>
          </a:p>
          <a:p>
            <a:pPr lvl="1"/>
            <a:r>
              <a:rPr lang="en-GB" sz="3200" dirty="0"/>
              <a:t>Use a worksheet (Attachment C10_6_03) to write down your answers.</a:t>
            </a:r>
          </a:p>
          <a:p>
            <a:pPr lvl="1"/>
            <a:endParaRPr lang="en-GB" sz="3200" dirty="0"/>
          </a:p>
          <a:p>
            <a:pPr marL="971550" lvl="1" indent="-514350">
              <a:buAutoNum type="arabicPeriod"/>
            </a:pPr>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have the motivational capacity to activate others</a:t>
            </a:r>
            <a:endParaRPr lang="en-GB" kern="0" spc="60" dirty="0"/>
          </a:p>
        </p:txBody>
      </p:sp>
    </p:spTree>
    <p:extLst>
      <p:ext uri="{BB962C8B-B14F-4D97-AF65-F5344CB8AC3E}">
        <p14:creationId xmlns:p14="http://schemas.microsoft.com/office/powerpoint/2010/main" val="324324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3: Leadership</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i="1" dirty="0"/>
              <a:t>Leadership can be defined as determining a path that a group will follow, leading a group to reach a goal and owning the required skill set to mobilize followers with intrinsic motivation.</a:t>
            </a:r>
          </a:p>
          <a:p>
            <a:pPr lvl="1"/>
            <a:endParaRPr lang="en-GB" sz="3200" i="1" dirty="0"/>
          </a:p>
          <a:p>
            <a:pPr lvl="1"/>
            <a:r>
              <a:rPr lang="en-GB" sz="3200" i="1" dirty="0"/>
              <a:t>3 facts about leadership:</a:t>
            </a:r>
          </a:p>
          <a:p>
            <a:pPr marL="914400" lvl="1" indent="-457200">
              <a:buFont typeface="Arial" panose="020B0604020202020204" pitchFamily="34" charset="0"/>
              <a:buChar char="•"/>
            </a:pPr>
            <a:r>
              <a:rPr lang="en-GB" sz="3200" i="1" dirty="0"/>
              <a:t>Leadership emerges as a process from the experience of individuals working together.</a:t>
            </a:r>
          </a:p>
          <a:p>
            <a:pPr marL="914400" lvl="1" indent="-457200">
              <a:buFont typeface="Arial" panose="020B0604020202020204" pitchFamily="34" charset="0"/>
              <a:buChar char="•"/>
            </a:pPr>
            <a:r>
              <a:rPr lang="en-GB" sz="3200" i="1" dirty="0"/>
              <a:t>Leadership is not fixed for a single individual or an appointed “leader.” It moves predictably within groups of people.</a:t>
            </a:r>
          </a:p>
          <a:p>
            <a:pPr marL="914400" lvl="1" indent="-457200">
              <a:buFont typeface="Arial" panose="020B0604020202020204" pitchFamily="34" charset="0"/>
              <a:buChar char="•"/>
            </a:pPr>
            <a:r>
              <a:rPr lang="en-GB" sz="3200" i="1" dirty="0"/>
              <a:t>Leaders perform their duties invisibly and guide the conduct of activities without instructions and without specifying the source.</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extLst>
      <p:ext uri="{BB962C8B-B14F-4D97-AF65-F5344CB8AC3E}">
        <p14:creationId xmlns:p14="http://schemas.microsoft.com/office/powerpoint/2010/main" val="1536219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Leadership theories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71550" lvl="1" indent="-514350">
              <a:buAutoNum type="arabicPeriod"/>
            </a:pPr>
            <a:r>
              <a:rPr lang="en-GB" sz="3200" b="1" i="1" dirty="0"/>
              <a:t>Trait theory. </a:t>
            </a:r>
            <a:r>
              <a:rPr lang="en-GB" sz="3200" i="1" dirty="0"/>
              <a:t>The theory of traits states that there are some </a:t>
            </a:r>
            <a:r>
              <a:rPr lang="en-GB" sz="3200" b="1" i="1" dirty="0">
                <a:solidFill>
                  <a:srgbClr val="FF0000"/>
                </a:solidFill>
              </a:rPr>
              <a:t>characteristics that distinguish the leader </a:t>
            </a:r>
            <a:r>
              <a:rPr lang="en-GB" sz="3200" i="1" dirty="0"/>
              <a:t>from the followers.</a:t>
            </a:r>
          </a:p>
          <a:p>
            <a:pPr lvl="1"/>
            <a:endParaRPr lang="en-GB" sz="3200" i="1" dirty="0"/>
          </a:p>
          <a:p>
            <a:pPr lvl="1"/>
            <a:r>
              <a:rPr lang="en-GB" sz="3200" b="1" i="1" dirty="0"/>
              <a:t>2. Behavioural leadership theory. </a:t>
            </a:r>
            <a:r>
              <a:rPr lang="en-GB" sz="3200" i="1" dirty="0"/>
              <a:t>The behavioural leadership theory focuses on </a:t>
            </a:r>
            <a:r>
              <a:rPr lang="en-GB" sz="3200" b="1" i="1" dirty="0">
                <a:solidFill>
                  <a:srgbClr val="FF0000"/>
                </a:solidFill>
              </a:rPr>
              <a:t>how leaders behave </a:t>
            </a:r>
            <a:r>
              <a:rPr lang="en-GB" sz="3200" i="1" dirty="0"/>
              <a:t>and assumes that these traits can be copied by other leaders. Action rather than qualities are the focal points of this theory.</a:t>
            </a:r>
          </a:p>
          <a:p>
            <a:pPr lvl="1"/>
            <a:endParaRPr lang="en-GB" sz="3200" i="1" dirty="0"/>
          </a:p>
          <a:p>
            <a:pPr lvl="1"/>
            <a:r>
              <a:rPr lang="en-GB" sz="3200" b="1" i="1" dirty="0"/>
              <a:t>3. Situational leadership theory. </a:t>
            </a:r>
            <a:r>
              <a:rPr lang="en-GB" sz="3200" i="1" dirty="0"/>
              <a:t>The situational leadership approach argues that </a:t>
            </a:r>
            <a:r>
              <a:rPr lang="en-GB" sz="3200" b="1" i="1" dirty="0">
                <a:solidFill>
                  <a:srgbClr val="FF0000"/>
                </a:solidFill>
              </a:rPr>
              <a:t>leadership characteristics and behaviours should act together with situational varieties </a:t>
            </a:r>
            <a:r>
              <a:rPr lang="en-GB" sz="3200" i="1" dirty="0"/>
              <a:t>to assume results. According to this approach, the acquired characteristics are significant with leaders’ interests in their situational circumstances.</a:t>
            </a:r>
          </a:p>
          <a:p>
            <a:pPr lvl="1"/>
            <a:endParaRPr lang="en-GB" sz="3200" i="1" dirty="0"/>
          </a:p>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extLst>
      <p:ext uri="{BB962C8B-B14F-4D97-AF65-F5344CB8AC3E}">
        <p14:creationId xmlns:p14="http://schemas.microsoft.com/office/powerpoint/2010/main" val="127590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Leadership behaviours (1)</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b="1" i="1" dirty="0"/>
              <a:t>Directive leader behaviour. </a:t>
            </a:r>
            <a:r>
              <a:rPr lang="en-GB" sz="3200" i="1" dirty="0"/>
              <a:t>It assures the followers know the expectations from them by planning and coordinating work, providing specific guidance and psychological structure and clarifying policies, procedures and rules. Directive leaders set out strict performance standards for their followers.</a:t>
            </a:r>
          </a:p>
          <a:p>
            <a:pPr lvl="1"/>
            <a:endParaRPr lang="en-GB" sz="3200" i="1" dirty="0"/>
          </a:p>
          <a:p>
            <a:pPr lvl="1"/>
            <a:r>
              <a:rPr lang="en-GB" sz="3200" b="1" i="1" dirty="0"/>
              <a:t>Supportive leader behaviour. </a:t>
            </a:r>
            <a:r>
              <a:rPr lang="en-GB" sz="3200" i="1" dirty="0"/>
              <a:t>It focuses on sub-needs and preferences such as showing concern for the well-being of the followers and creating a friendly and psychologically supportive work environment. Supportive leaders attach great importance to the needs and well-being of followers</a:t>
            </a:r>
          </a:p>
          <a:p>
            <a:pPr lvl="1"/>
            <a:endParaRPr lang="en-GB" sz="3200" i="1" dirty="0"/>
          </a:p>
          <a:p>
            <a:pPr lvl="1"/>
            <a:endParaRPr lang="en-GB" sz="3200" i="1" dirty="0"/>
          </a:p>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extLst>
      <p:ext uri="{BB962C8B-B14F-4D97-AF65-F5344CB8AC3E}">
        <p14:creationId xmlns:p14="http://schemas.microsoft.com/office/powerpoint/2010/main" val="921062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Leadership behaviours (2)</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b="1" i="1" dirty="0"/>
              <a:t>Participative leader behaviour. </a:t>
            </a:r>
            <a:r>
              <a:rPr lang="en-GB" sz="3200" i="1" dirty="0"/>
              <a:t>In this leadership behaviour, the leader asks for and uses the followers’ suggestions; however, the leader makes the decisions.</a:t>
            </a:r>
          </a:p>
          <a:p>
            <a:pPr lvl="1"/>
            <a:endParaRPr lang="en-GB" sz="3200" b="1" i="1" dirty="0"/>
          </a:p>
          <a:p>
            <a:pPr lvl="1"/>
            <a:r>
              <a:rPr lang="en-GB" sz="3200" b="1" i="1" dirty="0"/>
              <a:t>Achievement-oriented leader behaviour. </a:t>
            </a:r>
            <a:r>
              <a:rPr lang="en-GB" sz="3200" i="1" dirty="0"/>
              <a:t>Achievement-oriented behaviour refers to identifying challenging targets, seeking improvement, emphasizing excellence in performance and showing confidence in achieving high performance standards for the subordinates. Achievement oriented leader behaviour contributes to their subordinates’ efforts to achieve higher performance standards and to have greater confidence in</a:t>
            </a:r>
          </a:p>
          <a:p>
            <a:pPr lvl="1"/>
            <a:r>
              <a:rPr lang="en-GB" sz="3200" i="1" dirty="0"/>
              <a:t>their ability to achieve challenging goals.</a:t>
            </a:r>
          </a:p>
          <a:p>
            <a:pPr lvl="1"/>
            <a:endParaRPr lang="en-GB" sz="3200" i="1" dirty="0"/>
          </a:p>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extLst>
      <p:ext uri="{BB962C8B-B14F-4D97-AF65-F5344CB8AC3E}">
        <p14:creationId xmlns:p14="http://schemas.microsoft.com/office/powerpoint/2010/main" val="126473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46620" y="1467313"/>
            <a:ext cx="15087599" cy="997709"/>
          </a:xfrm>
          <a:prstGeom prst="rect">
            <a:avLst/>
          </a:prstGeom>
        </p:spPr>
        <p:txBody>
          <a:bodyPr vert="horz" wrap="square" lIns="0" tIns="12700" rIns="0" bIns="0" rtlCol="0">
            <a:spAutoFit/>
          </a:bodyPr>
          <a:lstStyle/>
          <a:p>
            <a:pPr marL="12700">
              <a:spcBef>
                <a:spcPts val="100"/>
              </a:spcBef>
            </a:pPr>
            <a:r>
              <a:rPr lang="en-GB" sz="6400" spc="95" dirty="0">
                <a:latin typeface="Tahoma"/>
                <a:cs typeface="Tahoma"/>
              </a:rPr>
              <a:t>Exercise 3</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i="1" dirty="0"/>
              <a:t>Divide the learners into groups.</a:t>
            </a:r>
          </a:p>
          <a:p>
            <a:pPr lvl="1"/>
            <a:endParaRPr lang="en-GB" sz="3200" i="1" dirty="0"/>
          </a:p>
          <a:p>
            <a:pPr lvl="1"/>
            <a:r>
              <a:rPr lang="en-GB" sz="3200" i="1" dirty="0"/>
              <a:t>Each group discussing leaders they know and why they admire them.</a:t>
            </a:r>
          </a:p>
          <a:p>
            <a:pPr lvl="1"/>
            <a:endParaRPr lang="en-GB" sz="3200" i="1" dirty="0"/>
          </a:p>
          <a:p>
            <a:pPr lvl="1"/>
            <a:r>
              <a:rPr lang="en-GB" sz="3200" i="1" dirty="0"/>
              <a:t>After 30 minutes groups come back together for a </a:t>
            </a:r>
            <a:r>
              <a:rPr lang="en-GB" sz="3200" i="1"/>
              <a:t>larger discussion.</a:t>
            </a:r>
            <a:endParaRPr lang="en-GB" sz="3200" i="1" dirty="0"/>
          </a:p>
          <a:p>
            <a:pPr lvl="1"/>
            <a:endParaRPr lang="en-GB" sz="3200" dirty="0"/>
          </a:p>
          <a:p>
            <a:pPr marL="971550" lvl="1" indent="-514350">
              <a:buAutoNum type="arabicPeriod"/>
            </a:pPr>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have the motivational capacity to activate others</a:t>
            </a:r>
            <a:endParaRPr lang="en-GB" kern="0" spc="60" dirty="0"/>
          </a:p>
        </p:txBody>
      </p:sp>
    </p:spTree>
    <p:extLst>
      <p:ext uri="{BB962C8B-B14F-4D97-AF65-F5344CB8AC3E}">
        <p14:creationId xmlns:p14="http://schemas.microsoft.com/office/powerpoint/2010/main" val="1698571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r>
              <a:rPr lang="en-GB" sz="3000" dirty="0"/>
              <a:t>The learner is expected to communicate, negotiate, and lead in situations </a:t>
            </a:r>
          </a:p>
          <a:p>
            <a:r>
              <a:rPr lang="en-GB" sz="3000" dirty="0"/>
              <a:t>The learner should be able to:</a:t>
            </a:r>
          </a:p>
          <a:p>
            <a:r>
              <a:rPr lang="en-GB" sz="3000" dirty="0"/>
              <a:t>•	explain the importance of soft skills in interacting</a:t>
            </a:r>
          </a:p>
          <a:p>
            <a:r>
              <a:rPr lang="en-GB" sz="3000" dirty="0"/>
              <a:t>•	describe the essentials of negotiation</a:t>
            </a:r>
          </a:p>
          <a:p>
            <a:r>
              <a:rPr lang="en-GB" sz="3000" dirty="0"/>
              <a:t>•	explain the key principles to communicate and lead in different situations</a:t>
            </a:r>
          </a:p>
          <a:p>
            <a:r>
              <a:rPr lang="en-GB" sz="3000" dirty="0"/>
              <a:t>•	identify appropriate tools for leadership practice</a:t>
            </a:r>
          </a:p>
          <a:p>
            <a:r>
              <a:rPr lang="en-GB" sz="3000" dirty="0"/>
              <a:t>•	apply tools to rely on through leadership practice</a:t>
            </a:r>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3789012" y="152955"/>
            <a:ext cx="13584587" cy="443711"/>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communicate, negotiate, and lead in situations</a:t>
            </a:r>
            <a:endParaRPr lang="en-GB" spc="60"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r>
              <a:rPr lang="en-GB" sz="3000" dirty="0"/>
              <a:t>This Workshop includes 3 activities. </a:t>
            </a:r>
          </a:p>
          <a:p>
            <a:pPr lvl="1" algn="just"/>
            <a:r>
              <a:rPr lang="en-GB" sz="3000" dirty="0"/>
              <a:t>The first activity explains the difference between Soft and Hard Skills. It </a:t>
            </a:r>
            <a:r>
              <a:rPr lang="en-GB" sz="3000" dirty="0" err="1"/>
              <a:t>analyzes</a:t>
            </a:r>
            <a:r>
              <a:rPr lang="en-GB" sz="3000" dirty="0"/>
              <a:t> a set of non-specialized cross-professional skills responsible for building a career, interaction with a team, and relationships with others. </a:t>
            </a:r>
          </a:p>
          <a:p>
            <a:pPr lvl="1" algn="just"/>
            <a:r>
              <a:rPr lang="en-GB" sz="3000" dirty="0"/>
              <a:t>The second activity practices the strategies and skills to help trainees become successful negotiators in their personal life and business transactions. </a:t>
            </a:r>
          </a:p>
          <a:p>
            <a:pPr lvl="1" algn="just"/>
            <a:r>
              <a:rPr lang="en-GB" sz="3000" dirty="0"/>
              <a:t>The third activity identifies leaders' skills and explains when specific leadership styles are appropriately used. Finally, there is a short online quiz that allows the self-assessment of the trainees.</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3">
            <a:extLst>
              <a:ext uri="{FF2B5EF4-FFF2-40B4-BE49-F238E27FC236}">
                <a16:creationId xmlns:a16="http://schemas.microsoft.com/office/drawing/2014/main" id="{C8265AE3-BB98-423E-97A6-AF6896CBC5E1}"/>
              </a:ext>
            </a:extLst>
          </p:cNvPr>
          <p:cNvSpPr txBox="1">
            <a:spLocks/>
          </p:cNvSpPr>
          <p:nvPr/>
        </p:nvSpPr>
        <p:spPr>
          <a:xfrm>
            <a:off x="3789012" y="152955"/>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1: Soft skills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000" b="1" dirty="0"/>
          </a:p>
          <a:p>
            <a:pPr lvl="1"/>
            <a:r>
              <a:rPr lang="en-GB" sz="3000" b="1" dirty="0"/>
              <a:t>Soft skills </a:t>
            </a:r>
            <a:r>
              <a:rPr lang="en-GB" sz="3000" dirty="0"/>
              <a:t>are a mix of interpersonal skills, common sense, personality, emotional intelligence and attitude towards people and are very important for success in the workplace as they impact how we perform and interact with our co-workers. </a:t>
            </a:r>
          </a:p>
          <a:p>
            <a:pPr lvl="1"/>
            <a:endParaRPr lang="en-GB" sz="3000" dirty="0"/>
          </a:p>
          <a:p>
            <a:pPr lvl="1"/>
            <a:r>
              <a:rPr lang="en-GB" sz="3000" dirty="0"/>
              <a:t>Soft skills are different from </a:t>
            </a:r>
            <a:r>
              <a:rPr lang="en-GB" sz="3000" b="1" dirty="0"/>
              <a:t>hard skills </a:t>
            </a:r>
            <a:r>
              <a:rPr lang="en-GB" sz="3000" dirty="0"/>
              <a:t>(also known as technical skills), which are directly relevant to the job for which you are applying. Hard skills are often more quantifiable, and easier to learn than soft skills.</a:t>
            </a:r>
            <a:endParaRPr lang="en-US" sz="30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2750403"/>
            <a:ext cx="6032988" cy="1243930"/>
          </a:xfrm>
          <a:prstGeom prst="rect">
            <a:avLst/>
          </a:prstGeom>
        </p:spPr>
        <p:txBody>
          <a:bodyPr vert="horz" wrap="square" lIns="0" tIns="12700" rIns="0" bIns="0" rtlCol="0">
            <a:spAutoFit/>
          </a:bodyPr>
          <a:lstStyle/>
          <a:p>
            <a:pPr marL="12700" marR="5080" algn="ctr">
              <a:lnSpc>
                <a:spcPct val="100000"/>
              </a:lnSpc>
              <a:spcBef>
                <a:spcPts val="100"/>
              </a:spcBef>
            </a:pPr>
            <a:r>
              <a:rPr lang="en-GB" sz="8000" spc="240" dirty="0">
                <a:latin typeface="Tahoma"/>
                <a:cs typeface="Tahoma"/>
              </a:rPr>
              <a:t>Soft Skills </a:t>
            </a:r>
            <a:endParaRPr sz="8000" dirty="0">
              <a:latin typeface="Tahoma"/>
              <a:cs typeface="Tahoma"/>
            </a:endParaRPr>
          </a:p>
        </p:txBody>
      </p:sp>
      <p:sp>
        <p:nvSpPr>
          <p:cNvPr id="3" name="object 3"/>
          <p:cNvSpPr/>
          <p:nvPr/>
        </p:nvSpPr>
        <p:spPr>
          <a:xfrm>
            <a:off x="7778707" y="1528029"/>
            <a:ext cx="9029700" cy="48222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GB" sz="3000" dirty="0"/>
              <a:t>Leadership</a:t>
            </a:r>
          </a:p>
          <a:p>
            <a:pPr lvl="1"/>
            <a:r>
              <a:rPr lang="en-GB" sz="3000" dirty="0"/>
              <a:t>Communication</a:t>
            </a:r>
          </a:p>
          <a:p>
            <a:pPr lvl="1"/>
            <a:r>
              <a:rPr lang="en-GB" sz="3000" dirty="0"/>
              <a:t>Teamwork</a:t>
            </a:r>
          </a:p>
          <a:p>
            <a:pPr lvl="1"/>
            <a:r>
              <a:rPr lang="en-GB" sz="3000" dirty="0"/>
              <a:t>Time management</a:t>
            </a:r>
          </a:p>
          <a:p>
            <a:pPr lvl="1"/>
            <a:r>
              <a:rPr lang="en-GB" sz="3000" dirty="0"/>
              <a:t>Problem solving</a:t>
            </a:r>
          </a:p>
          <a:p>
            <a:pPr lvl="1"/>
            <a:r>
              <a:rPr lang="en-GB" sz="3000" dirty="0"/>
              <a:t>Critical thinking</a:t>
            </a:r>
          </a:p>
          <a:p>
            <a:pPr lvl="1"/>
            <a:r>
              <a:rPr lang="en-GB" sz="3000" dirty="0"/>
              <a:t>Creativity</a:t>
            </a:r>
          </a:p>
          <a:p>
            <a:pPr lvl="1"/>
            <a:r>
              <a:rPr lang="en-GB" sz="3000" dirty="0"/>
              <a:t>Adaptability</a:t>
            </a:r>
          </a:p>
          <a:p>
            <a:pPr lvl="1"/>
            <a:endParaRPr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9A907143-AD7A-4273-8A88-BC2D5B82C491}"/>
              </a:ext>
            </a:extLst>
          </p:cNvPr>
          <p:cNvSpPr txBox="1">
            <a:spLocks noGrp="1"/>
          </p:cNvSpPr>
          <p:nvPr>
            <p:ph type="title"/>
          </p:nvPr>
        </p:nvSpPr>
        <p:spPr>
          <a:xfrm>
            <a:off x="4631547" y="30522"/>
            <a:ext cx="13584587" cy="443711"/>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communicate, negotiate, and lead in situations</a:t>
            </a:r>
            <a:endParaRPr lang="en-GB" spc="60" dirty="0"/>
          </a:p>
        </p:txBody>
      </p:sp>
    </p:spTree>
    <p:extLst>
      <p:ext uri="{BB962C8B-B14F-4D97-AF65-F5344CB8AC3E}">
        <p14:creationId xmlns:p14="http://schemas.microsoft.com/office/powerpoint/2010/main" val="58426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46620" y="1467313"/>
            <a:ext cx="15087599" cy="997709"/>
          </a:xfrm>
          <a:prstGeom prst="rect">
            <a:avLst/>
          </a:prstGeom>
        </p:spPr>
        <p:txBody>
          <a:bodyPr vert="horz" wrap="square" lIns="0" tIns="12700" rIns="0" bIns="0" rtlCol="0">
            <a:spAutoFit/>
          </a:bodyPr>
          <a:lstStyle/>
          <a:p>
            <a:pPr marL="12700">
              <a:spcBef>
                <a:spcPts val="100"/>
              </a:spcBef>
            </a:pPr>
            <a:r>
              <a:rPr lang="en-GB" sz="6400" spc="95" dirty="0">
                <a:latin typeface="Tahoma"/>
                <a:cs typeface="Tahoma"/>
              </a:rPr>
              <a:t>Exercise 1</a:t>
            </a:r>
            <a:endParaRPr lang="en-GB"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i="1" dirty="0"/>
              <a:t>The topic of this game is “success”, so participants will share their ideas on what makes something or someone successful.</a:t>
            </a:r>
          </a:p>
          <a:p>
            <a:pPr lvl="1"/>
            <a:r>
              <a:rPr lang="en-GB" sz="3200" i="1" dirty="0"/>
              <a:t>Think of a peak experience of whatever the topic is (e.g., the best work meeting you ever had; the best-organised conference you attended; the most engaging speaker you ever heard; the most interesting presentation you remember; the best piece of work you did etc.). Share your story with the rest of the group.</a:t>
            </a:r>
          </a:p>
          <a:p>
            <a:pPr lvl="1"/>
            <a:endParaRPr lang="en-GB" sz="3200" i="1" dirty="0"/>
          </a:p>
          <a:p>
            <a:pPr lvl="1"/>
            <a:r>
              <a:rPr lang="en-GB" sz="3200" dirty="0"/>
              <a:t>Use a worksheet (Attachment C10_6_02) to write down your the elements of success.</a:t>
            </a:r>
          </a:p>
          <a:p>
            <a:pPr lvl="1"/>
            <a:endParaRPr lang="en-GB" sz="3200" dirty="0"/>
          </a:p>
          <a:p>
            <a:pPr marL="971550" lvl="1" indent="-514350">
              <a:buAutoNum type="arabicPeriod"/>
            </a:pPr>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have the motivational capacity to activate others</a:t>
            </a:r>
            <a:endParaRPr lang="en-GB" kern="0" spc="60" dirty="0"/>
          </a:p>
        </p:txBody>
      </p:sp>
    </p:spTree>
    <p:extLst>
      <p:ext uri="{BB962C8B-B14F-4D97-AF65-F5344CB8AC3E}">
        <p14:creationId xmlns:p14="http://schemas.microsoft.com/office/powerpoint/2010/main" val="270628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2: Negotiation</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i="1" dirty="0"/>
              <a:t>A </a:t>
            </a:r>
            <a:r>
              <a:rPr lang="en-GB" sz="2800" b="1" i="1" dirty="0"/>
              <a:t>negotiation</a:t>
            </a:r>
            <a:r>
              <a:rPr lang="en-GB" sz="2800" i="1" dirty="0"/>
              <a:t> can contain compatible and/or incompatible interests between the negotiators. </a:t>
            </a:r>
          </a:p>
          <a:p>
            <a:pPr lvl="1"/>
            <a:r>
              <a:rPr lang="en-GB" sz="2800" b="1" i="1" dirty="0"/>
              <a:t>Integrative negotiation </a:t>
            </a:r>
            <a:r>
              <a:rPr lang="en-GB" sz="2800" i="1" dirty="0"/>
              <a:t>means that interests are neither completely oppositional nor</a:t>
            </a:r>
          </a:p>
          <a:p>
            <a:pPr lvl="1"/>
            <a:r>
              <a:rPr lang="en-GB" sz="2800" i="1" dirty="0"/>
              <a:t>completely compatible. This integrative potential allows a mutual agreement which is reached when both of the parties achieve a result higher than the simple 50-50 compromise.</a:t>
            </a:r>
          </a:p>
          <a:p>
            <a:pPr lvl="1"/>
            <a:r>
              <a:rPr lang="en-GB" sz="2800" b="1" i="1" dirty="0"/>
              <a:t>Distributive negotiation </a:t>
            </a:r>
            <a:r>
              <a:rPr lang="en-GB" sz="2800" i="1" dirty="0"/>
              <a:t>is that the negotiator has to investigate the question how to divide a fixed amount of resources in a negotiation. Distributive negotiation is a zero-sum game from the perspective of game theory, where the value along a single dimension shifts in either direction - one side is better off and the other is worse off.</a:t>
            </a:r>
          </a:p>
          <a:p>
            <a:pPr lvl="1"/>
            <a:r>
              <a:rPr lang="en-GB" sz="2800" i="1" dirty="0"/>
              <a:t>In daily life, there may be both compatible interests as well as incompatible interests for the negotiators in a single negotiation - in other words, negotiation contains a mixed-motive of distributive and integrative elements. </a:t>
            </a:r>
          </a:p>
          <a:p>
            <a:pPr lvl="1"/>
            <a:r>
              <a:rPr lang="en-GB" sz="2800" b="1" i="1" dirty="0">
                <a:solidFill>
                  <a:srgbClr val="FF0000"/>
                </a:solidFill>
              </a:rPr>
              <a:t>Great negotiators have the ability to look at a negotiation from the perspective of the other side.</a:t>
            </a:r>
          </a:p>
          <a:p>
            <a:pPr lvl="1"/>
            <a:endParaRPr lang="en-US" sz="28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extLst>
      <p:ext uri="{BB962C8B-B14F-4D97-AF65-F5344CB8AC3E}">
        <p14:creationId xmlns:p14="http://schemas.microsoft.com/office/powerpoint/2010/main" val="41490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1" y="1746284"/>
            <a:ext cx="123626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Stages of negotiation process</a:t>
            </a:r>
            <a:endParaRPr sz="6400" dirty="0">
              <a:latin typeface="Tahoma"/>
              <a:cs typeface="Tahoma"/>
            </a:endParaRPr>
          </a:p>
        </p:txBody>
      </p:sp>
      <p:sp>
        <p:nvSpPr>
          <p:cNvPr id="3" name="object 3"/>
          <p:cNvSpPr/>
          <p:nvPr/>
        </p:nvSpPr>
        <p:spPr>
          <a:xfrm>
            <a:off x="1318021" y="3461928"/>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i="1" dirty="0"/>
              <a:t> </a:t>
            </a:r>
          </a:p>
          <a:p>
            <a:pPr lvl="1"/>
            <a:endParaRPr lang="en-US" sz="28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pic>
        <p:nvPicPr>
          <p:cNvPr id="5" name="Graphic 4">
            <a:extLst>
              <a:ext uri="{FF2B5EF4-FFF2-40B4-BE49-F238E27FC236}">
                <a16:creationId xmlns:a16="http://schemas.microsoft.com/office/drawing/2014/main" id="{78DED4A2-7C9A-1D6E-0BE3-E8CE63E6F2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57400" y="3961990"/>
            <a:ext cx="4381500" cy="4381500"/>
          </a:xfrm>
          <a:prstGeom prst="rect">
            <a:avLst/>
          </a:prstGeom>
        </p:spPr>
      </p:pic>
      <p:sp>
        <p:nvSpPr>
          <p:cNvPr id="6" name="TextBox 5">
            <a:extLst>
              <a:ext uri="{FF2B5EF4-FFF2-40B4-BE49-F238E27FC236}">
                <a16:creationId xmlns:a16="http://schemas.microsoft.com/office/drawing/2014/main" id="{D9DFB0A1-1707-3E6F-44A0-3747526922FD}"/>
              </a:ext>
            </a:extLst>
          </p:cNvPr>
          <p:cNvSpPr txBox="1"/>
          <p:nvPr/>
        </p:nvSpPr>
        <p:spPr>
          <a:xfrm>
            <a:off x="6739991" y="3395908"/>
            <a:ext cx="9928896" cy="5447645"/>
          </a:xfrm>
          <a:prstGeom prst="rect">
            <a:avLst/>
          </a:prstGeom>
          <a:noFill/>
        </p:spPr>
        <p:txBody>
          <a:bodyPr wrap="square" rtlCol="0">
            <a:spAutoFit/>
          </a:bodyPr>
          <a:lstStyle/>
          <a:p>
            <a:pPr marL="342900" indent="-342900">
              <a:buAutoNum type="arabicPeriod"/>
            </a:pPr>
            <a:r>
              <a:rPr lang="en-GB" sz="2800" b="1" dirty="0"/>
              <a:t>Prepare</a:t>
            </a:r>
          </a:p>
          <a:p>
            <a:r>
              <a:rPr lang="en-GB" dirty="0"/>
              <a:t> </a:t>
            </a:r>
            <a:r>
              <a:rPr lang="en-GB" sz="2400" dirty="0"/>
              <a:t>Identify potential value. Begin to understand interests. Develop fact-base</a:t>
            </a:r>
          </a:p>
          <a:p>
            <a:endParaRPr lang="en-GB" sz="2400" dirty="0"/>
          </a:p>
          <a:p>
            <a:r>
              <a:rPr lang="en-GB" sz="2800" b="1" dirty="0"/>
              <a:t>2. Information Exchange and Validation</a:t>
            </a:r>
          </a:p>
          <a:p>
            <a:r>
              <a:rPr lang="en-GB" sz="2400" dirty="0"/>
              <a:t>Discovering and creating value. Assess interests. Build rapport and trust</a:t>
            </a:r>
          </a:p>
          <a:p>
            <a:endParaRPr lang="en-GB" sz="2400" dirty="0"/>
          </a:p>
          <a:p>
            <a:r>
              <a:rPr lang="en-GB" sz="2800" b="1" dirty="0"/>
              <a:t>3. Bargain</a:t>
            </a:r>
          </a:p>
          <a:p>
            <a:r>
              <a:rPr lang="en-GB" sz="2400" b="0" i="0" dirty="0">
                <a:solidFill>
                  <a:srgbClr val="1D1D1B"/>
                </a:solidFill>
                <a:effectLst/>
                <a:latin typeface="-apple-system"/>
              </a:rPr>
              <a:t>Create and distribute value. Address interests. Make and manage concessions</a:t>
            </a:r>
          </a:p>
          <a:p>
            <a:endParaRPr lang="en-GB" sz="2400" dirty="0">
              <a:solidFill>
                <a:srgbClr val="1D1D1B"/>
              </a:solidFill>
              <a:latin typeface="-apple-system"/>
            </a:endParaRPr>
          </a:p>
          <a:p>
            <a:r>
              <a:rPr lang="en-GB" sz="2400" b="1" dirty="0">
                <a:solidFill>
                  <a:srgbClr val="1D1D1B"/>
                </a:solidFill>
                <a:latin typeface="-apple-system"/>
              </a:rPr>
              <a:t>4. Conclude</a:t>
            </a:r>
          </a:p>
          <a:p>
            <a:r>
              <a:rPr lang="en-GB" sz="2400" b="0" i="0" dirty="0">
                <a:solidFill>
                  <a:srgbClr val="1D1D1B"/>
                </a:solidFill>
                <a:effectLst/>
                <a:latin typeface="-apple-system"/>
              </a:rPr>
              <a:t>Capture value. Confirm interests have been met. Thank them</a:t>
            </a:r>
          </a:p>
          <a:p>
            <a:endParaRPr lang="en-GB" sz="2400" dirty="0">
              <a:solidFill>
                <a:srgbClr val="1D1D1B"/>
              </a:solidFill>
              <a:latin typeface="-apple-system"/>
            </a:endParaRPr>
          </a:p>
          <a:p>
            <a:r>
              <a:rPr lang="en-GB" sz="2400" b="1" dirty="0">
                <a:solidFill>
                  <a:srgbClr val="1D1D1B"/>
                </a:solidFill>
                <a:latin typeface="-apple-system"/>
              </a:rPr>
              <a:t>5. Execute</a:t>
            </a:r>
          </a:p>
          <a:p>
            <a:r>
              <a:rPr lang="en-GB" sz="2400" b="0" i="0" dirty="0">
                <a:solidFill>
                  <a:srgbClr val="1D1D1B"/>
                </a:solidFill>
                <a:effectLst/>
                <a:latin typeface="-apple-system"/>
              </a:rPr>
              <a:t>Expand value. Addressing changing interests . Strengthen relationships</a:t>
            </a:r>
            <a:endParaRPr lang="en-GB" sz="2400" b="1" dirty="0"/>
          </a:p>
        </p:txBody>
      </p:sp>
    </p:spTree>
    <p:extLst>
      <p:ext uri="{BB962C8B-B14F-4D97-AF65-F5344CB8AC3E}">
        <p14:creationId xmlns:p14="http://schemas.microsoft.com/office/powerpoint/2010/main" val="77735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1746284"/>
            <a:ext cx="126673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Conduct a negotiation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b="1" i="1" dirty="0"/>
              <a:t>Basic questions when conducting a negotiation analysis:</a:t>
            </a:r>
          </a:p>
          <a:p>
            <a:pPr marL="971550" lvl="1" indent="-514350">
              <a:buAutoNum type="arabicPeriod"/>
            </a:pPr>
            <a:r>
              <a:rPr lang="en-GB" sz="2800" i="1" dirty="0"/>
              <a:t>What is my overall goal in the negotiation? Why is this your goal?</a:t>
            </a:r>
          </a:p>
          <a:p>
            <a:pPr marL="971550" lvl="1" indent="-514350">
              <a:buAutoNum type="arabicPeriod"/>
            </a:pPr>
            <a:r>
              <a:rPr lang="en-GB" sz="2800" i="1" dirty="0"/>
              <a:t>What issues are most important to me in reaching this goal and why are these issues important?</a:t>
            </a:r>
          </a:p>
          <a:p>
            <a:pPr marL="971550" lvl="1" indent="-514350">
              <a:buAutoNum type="arabicPeriod"/>
            </a:pPr>
            <a:r>
              <a:rPr lang="en-GB" sz="2800" i="1" dirty="0"/>
              <a:t>What is my Best Alternative to a Negotiated Agreement (BATNA)? What is your best alternative if there is no deal? Identifying your best alternative is especially important because this is what gives you leverage in a negotiation. With a strong alternative you are more powerful in the negotiation.</a:t>
            </a:r>
          </a:p>
          <a:p>
            <a:pPr marL="971550" lvl="1" indent="-514350">
              <a:buAutoNum type="arabicPeriod"/>
            </a:pPr>
            <a:r>
              <a:rPr lang="en-GB" sz="2800" i="1" dirty="0"/>
              <a:t>What is my reservation price? This is the highest price a buyer is willing to pay or the lowest price a seller is willing to take.</a:t>
            </a:r>
          </a:p>
          <a:p>
            <a:pPr marL="971550" lvl="1" indent="-514350">
              <a:buAutoNum type="arabicPeriod"/>
            </a:pPr>
            <a:r>
              <a:rPr lang="en-GB" sz="2800" i="1" dirty="0"/>
              <a:t>What is the most likely price?</a:t>
            </a:r>
          </a:p>
          <a:p>
            <a:pPr marL="971550" lvl="1" indent="-514350">
              <a:buAutoNum type="arabicPeriod"/>
            </a:pPr>
            <a:r>
              <a:rPr lang="en-GB" sz="2800" i="1" dirty="0"/>
              <a:t>What is my stretch goal? Your stretch goal in a negotiation like this is a number that is higher than the most likely price from the seller’s perspective and lower than the most likely price from the buyer’s perspective</a:t>
            </a:r>
          </a:p>
          <a:p>
            <a:pPr lvl="1"/>
            <a:endParaRPr lang="en-US" sz="28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communicate, negotiate, and lead in situations</a:t>
            </a:r>
            <a:endParaRPr lang="en-GB" kern="0" spc="60" dirty="0"/>
          </a:p>
        </p:txBody>
      </p:sp>
    </p:spTree>
    <p:extLst>
      <p:ext uri="{BB962C8B-B14F-4D97-AF65-F5344CB8AC3E}">
        <p14:creationId xmlns:p14="http://schemas.microsoft.com/office/powerpoint/2010/main" val="3545315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TotalTime>
  <Words>2452</Words>
  <Application>Microsoft Office PowerPoint</Application>
  <PresentationFormat>Custom</PresentationFormat>
  <Paragraphs>143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-apple-system</vt:lpstr>
      <vt:lpstr>Arial</vt:lpstr>
      <vt:lpstr>Calibri</vt:lpstr>
      <vt:lpstr>Roboto</vt:lpstr>
      <vt:lpstr>Tahoma</vt:lpstr>
      <vt:lpstr>Office Theme</vt:lpstr>
      <vt:lpstr>PowerPoint Presentation</vt:lpstr>
      <vt:lpstr>The learner is expected to communicate, negotiate, and lead in situations</vt:lpstr>
      <vt:lpstr>PowerPoint Presentation</vt:lpstr>
      <vt:lpstr>PowerPoint Presentation</vt:lpstr>
      <vt:lpstr>The learner is expected to communicate, negotiate, and lead in situations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Атанас Луизов</cp:lastModifiedBy>
  <cp:revision>19</cp:revision>
  <dcterms:created xsi:type="dcterms:W3CDTF">2022-02-02T10:39:34Z</dcterms:created>
  <dcterms:modified xsi:type="dcterms:W3CDTF">2022-10-02T05:32:24Z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